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2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C75E9-0E66-4E68-BCD1-E510ACFA007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67257F9-909D-4340-BB41-C14A3007E236}">
      <dgm:prSet phldrT="[Text]"/>
      <dgm:spPr/>
      <dgm:t>
        <a:bodyPr/>
        <a:lstStyle/>
        <a:p>
          <a:r>
            <a:rPr lang="en-US" dirty="0" smtClean="0"/>
            <a:t>44 Jurisdictions Participating from U.S. and Canada</a:t>
          </a:r>
          <a:endParaRPr lang="en-US" dirty="0"/>
        </a:p>
      </dgm:t>
    </dgm:pt>
    <dgm:pt modelId="{AC3CC2F9-3540-4194-8C30-7C1B5E915EEC}" type="parTrans" cxnId="{6EA94F94-5EE1-44EC-B11C-3F211F7292EE}">
      <dgm:prSet/>
      <dgm:spPr/>
      <dgm:t>
        <a:bodyPr/>
        <a:lstStyle/>
        <a:p>
          <a:endParaRPr lang="en-US"/>
        </a:p>
      </dgm:t>
    </dgm:pt>
    <dgm:pt modelId="{A383DE23-0BF5-4AAB-8C28-32D1AC265A8C}" type="sibTrans" cxnId="{6EA94F94-5EE1-44EC-B11C-3F211F7292EE}">
      <dgm:prSet/>
      <dgm:spPr/>
      <dgm:t>
        <a:bodyPr/>
        <a:lstStyle/>
        <a:p>
          <a:endParaRPr lang="en-US"/>
        </a:p>
      </dgm:t>
    </dgm:pt>
    <dgm:pt modelId="{AD748D44-C20C-4EC6-932C-16665D8A7D8D}">
      <dgm:prSet phldrT="[Text]"/>
      <dgm:spPr/>
      <dgm:t>
        <a:bodyPr/>
        <a:lstStyle/>
        <a:p>
          <a:r>
            <a:rPr lang="en-US" dirty="0" smtClean="0"/>
            <a:t>70+ Inquiries/Investigations</a:t>
          </a:r>
          <a:br>
            <a:rPr lang="en-US" dirty="0" smtClean="0"/>
          </a:br>
          <a:r>
            <a:rPr lang="en-US" dirty="0" smtClean="0"/>
            <a:t>(plus many more ongoing)</a:t>
          </a:r>
          <a:endParaRPr lang="en-US" dirty="0"/>
        </a:p>
      </dgm:t>
    </dgm:pt>
    <dgm:pt modelId="{C7ED183E-0950-4822-9B75-5D525907C168}" type="parTrans" cxnId="{FC9B1148-0E2A-407B-A53D-72F30B997DBC}">
      <dgm:prSet/>
      <dgm:spPr/>
      <dgm:t>
        <a:bodyPr/>
        <a:lstStyle/>
        <a:p>
          <a:endParaRPr lang="en-US"/>
        </a:p>
      </dgm:t>
    </dgm:pt>
    <dgm:pt modelId="{E9E006DE-EDF6-446C-A5C7-7F215052C85A}" type="sibTrans" cxnId="{FC9B1148-0E2A-407B-A53D-72F30B997DBC}">
      <dgm:prSet/>
      <dgm:spPr/>
      <dgm:t>
        <a:bodyPr/>
        <a:lstStyle/>
        <a:p>
          <a:endParaRPr lang="en-US"/>
        </a:p>
      </dgm:t>
    </dgm:pt>
    <dgm:pt modelId="{64D05C6F-1C73-4431-BE50-2EA632467941}">
      <dgm:prSet phldrT="[Text]"/>
      <dgm:spPr/>
      <dgm:t>
        <a:bodyPr/>
        <a:lstStyle/>
        <a:p>
          <a:r>
            <a:rPr lang="en-US" dirty="0" smtClean="0"/>
            <a:t>35 Pending/Completed Enforcement Actions</a:t>
          </a:r>
          <a:br>
            <a:rPr lang="en-US" dirty="0" smtClean="0"/>
          </a:br>
          <a:r>
            <a:rPr lang="en-US" dirty="0" smtClean="0"/>
            <a:t>(more expected from ongoing investigations)</a:t>
          </a:r>
          <a:endParaRPr lang="en-US" dirty="0"/>
        </a:p>
      </dgm:t>
    </dgm:pt>
    <dgm:pt modelId="{BCA0972E-0D0B-4621-897E-A29BDB944EC1}" type="parTrans" cxnId="{842B52B0-D61C-4DB9-8478-772E11B8A605}">
      <dgm:prSet/>
      <dgm:spPr/>
      <dgm:t>
        <a:bodyPr/>
        <a:lstStyle/>
        <a:p>
          <a:endParaRPr lang="en-US"/>
        </a:p>
      </dgm:t>
    </dgm:pt>
    <dgm:pt modelId="{E11CBA8E-108B-448D-813A-7D7EE3016AD7}" type="sibTrans" cxnId="{842B52B0-D61C-4DB9-8478-772E11B8A605}">
      <dgm:prSet/>
      <dgm:spPr/>
      <dgm:t>
        <a:bodyPr/>
        <a:lstStyle/>
        <a:p>
          <a:endParaRPr lang="en-US"/>
        </a:p>
      </dgm:t>
    </dgm:pt>
    <dgm:pt modelId="{B9B58A94-D61F-4662-93E5-F4D7B10829EB}" type="pres">
      <dgm:prSet presAssocID="{009C75E9-0E66-4E68-BCD1-E510ACFA007E}" presName="linearFlow" presStyleCnt="0">
        <dgm:presLayoutVars>
          <dgm:dir/>
          <dgm:resizeHandles val="exact"/>
        </dgm:presLayoutVars>
      </dgm:prSet>
      <dgm:spPr/>
    </dgm:pt>
    <dgm:pt modelId="{647E22EC-54C4-4003-BA60-1A0CAF13EB9D}" type="pres">
      <dgm:prSet presAssocID="{B67257F9-909D-4340-BB41-C14A3007E236}" presName="composite" presStyleCnt="0"/>
      <dgm:spPr/>
    </dgm:pt>
    <dgm:pt modelId="{7F2BE545-5DFD-46D6-89E8-067E41CC2745}" type="pres">
      <dgm:prSet presAssocID="{B67257F9-909D-4340-BB41-C14A3007E236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6CD8572-A494-4778-90F0-426EE9DDD76F}" type="pres">
      <dgm:prSet presAssocID="{B67257F9-909D-4340-BB41-C14A3007E23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F3263-B56C-4970-9765-CE7820CD2709}" type="pres">
      <dgm:prSet presAssocID="{A383DE23-0BF5-4AAB-8C28-32D1AC265A8C}" presName="spacing" presStyleCnt="0"/>
      <dgm:spPr/>
    </dgm:pt>
    <dgm:pt modelId="{61551630-8463-4E0C-8042-8F1CD5ABD636}" type="pres">
      <dgm:prSet presAssocID="{AD748D44-C20C-4EC6-932C-16665D8A7D8D}" presName="composite" presStyleCnt="0"/>
      <dgm:spPr/>
    </dgm:pt>
    <dgm:pt modelId="{12699305-D736-4DA8-A34D-BBA56BDAA9A6}" type="pres">
      <dgm:prSet presAssocID="{AD748D44-C20C-4EC6-932C-16665D8A7D8D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246AABC-2201-4812-AD7E-44E7A1982489}" type="pres">
      <dgm:prSet presAssocID="{AD748D44-C20C-4EC6-932C-16665D8A7D8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29052-2E6E-495A-93CB-A88D038B187A}" type="pres">
      <dgm:prSet presAssocID="{E9E006DE-EDF6-446C-A5C7-7F215052C85A}" presName="spacing" presStyleCnt="0"/>
      <dgm:spPr/>
    </dgm:pt>
    <dgm:pt modelId="{93EA9261-A597-4B2D-8AB1-8D9D8A89472A}" type="pres">
      <dgm:prSet presAssocID="{64D05C6F-1C73-4431-BE50-2EA632467941}" presName="composite" presStyleCnt="0"/>
      <dgm:spPr/>
    </dgm:pt>
    <dgm:pt modelId="{1F347DB7-290C-4BDF-A747-6DD2FA8CF191}" type="pres">
      <dgm:prSet presAssocID="{64D05C6F-1C73-4431-BE50-2EA632467941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7EE1130-60F0-4CB4-B0E5-4152AA0574F1}" type="pres">
      <dgm:prSet presAssocID="{64D05C6F-1C73-4431-BE50-2EA63246794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94F94-5EE1-44EC-B11C-3F211F7292EE}" srcId="{009C75E9-0E66-4E68-BCD1-E510ACFA007E}" destId="{B67257F9-909D-4340-BB41-C14A3007E236}" srcOrd="0" destOrd="0" parTransId="{AC3CC2F9-3540-4194-8C30-7C1B5E915EEC}" sibTransId="{A383DE23-0BF5-4AAB-8C28-32D1AC265A8C}"/>
    <dgm:cxn modelId="{E555FC73-A0C1-4FF7-9664-F15FE87D61B0}" type="presOf" srcId="{009C75E9-0E66-4E68-BCD1-E510ACFA007E}" destId="{B9B58A94-D61F-4662-93E5-F4D7B10829EB}" srcOrd="0" destOrd="0" presId="urn:microsoft.com/office/officeart/2005/8/layout/vList3"/>
    <dgm:cxn modelId="{ED3FB5D5-7178-420F-82C4-CA9DA1A6ADC2}" type="presOf" srcId="{64D05C6F-1C73-4431-BE50-2EA632467941}" destId="{27EE1130-60F0-4CB4-B0E5-4152AA0574F1}" srcOrd="0" destOrd="0" presId="urn:microsoft.com/office/officeart/2005/8/layout/vList3"/>
    <dgm:cxn modelId="{D5028C10-30DC-4CB1-BA67-83D4D8147ACB}" type="presOf" srcId="{AD748D44-C20C-4EC6-932C-16665D8A7D8D}" destId="{5246AABC-2201-4812-AD7E-44E7A1982489}" srcOrd="0" destOrd="0" presId="urn:microsoft.com/office/officeart/2005/8/layout/vList3"/>
    <dgm:cxn modelId="{FC9B1148-0E2A-407B-A53D-72F30B997DBC}" srcId="{009C75E9-0E66-4E68-BCD1-E510ACFA007E}" destId="{AD748D44-C20C-4EC6-932C-16665D8A7D8D}" srcOrd="1" destOrd="0" parTransId="{C7ED183E-0950-4822-9B75-5D525907C168}" sibTransId="{E9E006DE-EDF6-446C-A5C7-7F215052C85A}"/>
    <dgm:cxn modelId="{A2813E74-FB1F-4D27-A9EE-7DB06CF2B2B5}" type="presOf" srcId="{B67257F9-909D-4340-BB41-C14A3007E236}" destId="{E6CD8572-A494-4778-90F0-426EE9DDD76F}" srcOrd="0" destOrd="0" presId="urn:microsoft.com/office/officeart/2005/8/layout/vList3"/>
    <dgm:cxn modelId="{842B52B0-D61C-4DB9-8478-772E11B8A605}" srcId="{009C75E9-0E66-4E68-BCD1-E510ACFA007E}" destId="{64D05C6F-1C73-4431-BE50-2EA632467941}" srcOrd="2" destOrd="0" parTransId="{BCA0972E-0D0B-4621-897E-A29BDB944EC1}" sibTransId="{E11CBA8E-108B-448D-813A-7D7EE3016AD7}"/>
    <dgm:cxn modelId="{EE1A183A-E3DD-4AC7-BDC8-05206682F5CC}" type="presParOf" srcId="{B9B58A94-D61F-4662-93E5-F4D7B10829EB}" destId="{647E22EC-54C4-4003-BA60-1A0CAF13EB9D}" srcOrd="0" destOrd="0" presId="urn:microsoft.com/office/officeart/2005/8/layout/vList3"/>
    <dgm:cxn modelId="{6D8AAA2B-50EE-4329-BF50-D086A2319384}" type="presParOf" srcId="{647E22EC-54C4-4003-BA60-1A0CAF13EB9D}" destId="{7F2BE545-5DFD-46D6-89E8-067E41CC2745}" srcOrd="0" destOrd="0" presId="urn:microsoft.com/office/officeart/2005/8/layout/vList3"/>
    <dgm:cxn modelId="{2F08E983-37E2-47BC-B954-80F82C9D6142}" type="presParOf" srcId="{647E22EC-54C4-4003-BA60-1A0CAF13EB9D}" destId="{E6CD8572-A494-4778-90F0-426EE9DDD76F}" srcOrd="1" destOrd="0" presId="urn:microsoft.com/office/officeart/2005/8/layout/vList3"/>
    <dgm:cxn modelId="{E6AC1629-C318-4064-8A26-1CB13D4DBE92}" type="presParOf" srcId="{B9B58A94-D61F-4662-93E5-F4D7B10829EB}" destId="{8BDF3263-B56C-4970-9765-CE7820CD2709}" srcOrd="1" destOrd="0" presId="urn:microsoft.com/office/officeart/2005/8/layout/vList3"/>
    <dgm:cxn modelId="{890A2949-6211-4F71-9D80-B98CF70712DC}" type="presParOf" srcId="{B9B58A94-D61F-4662-93E5-F4D7B10829EB}" destId="{61551630-8463-4E0C-8042-8F1CD5ABD636}" srcOrd="2" destOrd="0" presId="urn:microsoft.com/office/officeart/2005/8/layout/vList3"/>
    <dgm:cxn modelId="{DBDAC090-D0CB-440C-B3F9-39DE7D1229B8}" type="presParOf" srcId="{61551630-8463-4E0C-8042-8F1CD5ABD636}" destId="{12699305-D736-4DA8-A34D-BBA56BDAA9A6}" srcOrd="0" destOrd="0" presId="urn:microsoft.com/office/officeart/2005/8/layout/vList3"/>
    <dgm:cxn modelId="{F06F89C1-4051-4530-B2D8-B3175D1DD89D}" type="presParOf" srcId="{61551630-8463-4E0C-8042-8F1CD5ABD636}" destId="{5246AABC-2201-4812-AD7E-44E7A1982489}" srcOrd="1" destOrd="0" presId="urn:microsoft.com/office/officeart/2005/8/layout/vList3"/>
    <dgm:cxn modelId="{00B5BB94-810A-47C0-9656-2CBEFE35E525}" type="presParOf" srcId="{B9B58A94-D61F-4662-93E5-F4D7B10829EB}" destId="{3EC29052-2E6E-495A-93CB-A88D038B187A}" srcOrd="3" destOrd="0" presId="urn:microsoft.com/office/officeart/2005/8/layout/vList3"/>
    <dgm:cxn modelId="{ECA342FF-DC40-4694-96F7-1E90806C6F41}" type="presParOf" srcId="{B9B58A94-D61F-4662-93E5-F4D7B10829EB}" destId="{93EA9261-A597-4B2D-8AB1-8D9D8A89472A}" srcOrd="4" destOrd="0" presId="urn:microsoft.com/office/officeart/2005/8/layout/vList3"/>
    <dgm:cxn modelId="{71284138-B206-46FE-B20A-98F5C49E6581}" type="presParOf" srcId="{93EA9261-A597-4B2D-8AB1-8D9D8A89472A}" destId="{1F347DB7-290C-4BDF-A747-6DD2FA8CF191}" srcOrd="0" destOrd="0" presId="urn:microsoft.com/office/officeart/2005/8/layout/vList3"/>
    <dgm:cxn modelId="{2EA705D2-01AD-490D-9AFA-08C4D07284F7}" type="presParOf" srcId="{93EA9261-A597-4B2D-8AB1-8D9D8A89472A}" destId="{27EE1130-60F0-4CB4-B0E5-4152AA0574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D8572-A494-4778-90F0-426EE9DDD76F}">
      <dsp:nvSpPr>
        <dsp:cNvPr id="0" name=""/>
        <dsp:cNvSpPr/>
      </dsp:nvSpPr>
      <dsp:spPr>
        <a:xfrm rot="10800000">
          <a:off x="1439306" y="3804"/>
          <a:ext cx="4539492" cy="1183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9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44 Jurisdictions Participating from U.S. and Canada</a:t>
          </a:r>
          <a:endParaRPr lang="en-US" sz="1800" kern="1200" dirty="0"/>
        </a:p>
      </dsp:txBody>
      <dsp:txXfrm rot="10800000">
        <a:off x="1735207" y="3804"/>
        <a:ext cx="4243591" cy="1183603"/>
      </dsp:txXfrm>
    </dsp:sp>
    <dsp:sp modelId="{7F2BE545-5DFD-46D6-89E8-067E41CC2745}">
      <dsp:nvSpPr>
        <dsp:cNvPr id="0" name=""/>
        <dsp:cNvSpPr/>
      </dsp:nvSpPr>
      <dsp:spPr>
        <a:xfrm>
          <a:off x="847504" y="3804"/>
          <a:ext cx="1183603" cy="1183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6AABC-2201-4812-AD7E-44E7A1982489}">
      <dsp:nvSpPr>
        <dsp:cNvPr id="0" name=""/>
        <dsp:cNvSpPr/>
      </dsp:nvSpPr>
      <dsp:spPr>
        <a:xfrm rot="10800000">
          <a:off x="1439306" y="1540722"/>
          <a:ext cx="4539492" cy="1183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9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70+ Inquiries/Investigations</a:t>
          </a:r>
          <a:br>
            <a:rPr lang="en-US" sz="1800" kern="1200" dirty="0" smtClean="0"/>
          </a:br>
          <a:r>
            <a:rPr lang="en-US" sz="1800" kern="1200" dirty="0" smtClean="0"/>
            <a:t>(plus many more ongoing)</a:t>
          </a:r>
          <a:endParaRPr lang="en-US" sz="1800" kern="1200" dirty="0"/>
        </a:p>
      </dsp:txBody>
      <dsp:txXfrm rot="10800000">
        <a:off x="1735207" y="1540722"/>
        <a:ext cx="4243591" cy="1183603"/>
      </dsp:txXfrm>
    </dsp:sp>
    <dsp:sp modelId="{12699305-D736-4DA8-A34D-BBA56BDAA9A6}">
      <dsp:nvSpPr>
        <dsp:cNvPr id="0" name=""/>
        <dsp:cNvSpPr/>
      </dsp:nvSpPr>
      <dsp:spPr>
        <a:xfrm>
          <a:off x="847504" y="1540722"/>
          <a:ext cx="1183603" cy="1183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E1130-60F0-4CB4-B0E5-4152AA0574F1}">
      <dsp:nvSpPr>
        <dsp:cNvPr id="0" name=""/>
        <dsp:cNvSpPr/>
      </dsp:nvSpPr>
      <dsp:spPr>
        <a:xfrm rot="10800000">
          <a:off x="1439306" y="3077640"/>
          <a:ext cx="4539492" cy="1183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9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35 Pending/Completed Enforcement Actions</a:t>
          </a:r>
          <a:br>
            <a:rPr lang="en-US" sz="1800" kern="1200" dirty="0" smtClean="0"/>
          </a:br>
          <a:r>
            <a:rPr lang="en-US" sz="1800" kern="1200" dirty="0" smtClean="0"/>
            <a:t>(more expected from ongoing investigations)</a:t>
          </a:r>
          <a:endParaRPr lang="en-US" sz="1800" kern="1200" dirty="0"/>
        </a:p>
      </dsp:txBody>
      <dsp:txXfrm rot="10800000">
        <a:off x="1735207" y="3077640"/>
        <a:ext cx="4243591" cy="1183603"/>
      </dsp:txXfrm>
    </dsp:sp>
    <dsp:sp modelId="{1F347DB7-290C-4BDF-A747-6DD2FA8CF191}">
      <dsp:nvSpPr>
        <dsp:cNvPr id="0" name=""/>
        <dsp:cNvSpPr/>
      </dsp:nvSpPr>
      <dsp:spPr>
        <a:xfrm>
          <a:off x="847504" y="3077640"/>
          <a:ext cx="1183603" cy="1183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1B984-815D-4F37-BE30-109288A64F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1BFE2-1C43-4A90-914D-4BD58BA9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4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39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9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04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64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7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#1 Welcome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4DDE-C76F-4904-96AD-20F41C618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46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0922A-FEEB-4F97-B1EB-2A1592815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DBD0-C392-493E-8D55-DD7BBDB1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5904718" y="2243410"/>
            <a:ext cx="505015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C000"/>
                </a:solidFill>
                <a:latin typeface="Calibri"/>
              </a:rPr>
              <a:t>OPERATION </a:t>
            </a:r>
            <a:r>
              <a:rPr lang="en-US" sz="4800" b="1" dirty="0" smtClean="0">
                <a:solidFill>
                  <a:srgbClr val="FFC000"/>
                </a:solidFill>
                <a:latin typeface="Calibri"/>
              </a:rPr>
              <a:t>CRYPTOSWEEP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May 21, 2018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962650" y="3781425"/>
            <a:ext cx="5038725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4105453" y="620785"/>
            <a:ext cx="780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3545170"/>
              </p:ext>
            </p:extLst>
          </p:nvPr>
        </p:nvGraphicFramePr>
        <p:xfrm>
          <a:off x="4596621" y="1755992"/>
          <a:ext cx="6826304" cy="426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1070CC-8C19-406C-9CEB-D5CB079EEC91}"/>
              </a:ext>
            </a:extLst>
          </p:cNvPr>
          <p:cNvSpPr txBox="1"/>
          <p:nvPr/>
        </p:nvSpPr>
        <p:spPr>
          <a:xfrm>
            <a:off x="4065491" y="6136232"/>
            <a:ext cx="800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Wind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Wide Coin Screenshot featuring images of Prince Charles, Jennifer Aniston </a:t>
            </a:r>
            <a:r>
              <a:rPr lang="en-US" sz="1600" dirty="0">
                <a:solidFill>
                  <a:prstClr val="white"/>
                </a:solidFill>
              </a:rPr>
              <a:t>and former Finland Prime Minister </a:t>
            </a:r>
            <a:r>
              <a:rPr lang="en-US" sz="1600" dirty="0" err="1">
                <a:solidFill>
                  <a:prstClr val="white"/>
                </a:solidFill>
              </a:rPr>
              <a:t>Matti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</a:rPr>
              <a:t>Vanhanen</a:t>
            </a:r>
            <a:r>
              <a:rPr lang="en-US" sz="1600" dirty="0" smtClean="0">
                <a:solidFill>
                  <a:prstClr val="white"/>
                </a:solidFill>
              </a:rPr>
              <a:t>, court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esy of the Texas State Securities Board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426" r="16764"/>
          <a:stretch/>
        </p:blipFill>
        <p:spPr>
          <a:xfrm>
            <a:off x="4065491" y="201524"/>
            <a:ext cx="7892298" cy="59347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12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1" y="858602"/>
            <a:ext cx="7892298" cy="4620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1070CC-8C19-406C-9CEB-D5CB079EEC91}"/>
              </a:ext>
            </a:extLst>
          </p:cNvPr>
          <p:cNvSpPr txBox="1"/>
          <p:nvPr/>
        </p:nvSpPr>
        <p:spPr>
          <a:xfrm>
            <a:off x="4065491" y="6136232"/>
            <a:ext cx="800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LeadInvest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Screenshot courtesy of the Texas State Securities Board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/>
          <a:stretch/>
        </p:blipFill>
        <p:spPr>
          <a:xfrm>
            <a:off x="4040134" y="550561"/>
            <a:ext cx="4252259" cy="5425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10669" y="529623"/>
            <a:ext cx="33944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photo of </a:t>
            </a:r>
            <a:r>
              <a:rPr lang="en-US" sz="2000" dirty="0" err="1" smtClean="0">
                <a:solidFill>
                  <a:schemeClr val="bg1"/>
                </a:solidFill>
              </a:rPr>
              <a:t>LeadInvest’s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legal team’s “</a:t>
            </a:r>
            <a:r>
              <a:rPr lang="en-US" sz="2000" dirty="0" err="1" smtClean="0">
                <a:solidFill>
                  <a:schemeClr val="bg1"/>
                </a:solidFill>
              </a:rPr>
              <a:t>CodeOfEthics</a:t>
            </a:r>
            <a:r>
              <a:rPr lang="en-US" sz="2000" dirty="0" smtClean="0">
                <a:solidFill>
                  <a:schemeClr val="bg1"/>
                </a:solidFill>
              </a:rPr>
              <a:t> Association” [sic] is in reality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 photo </a:t>
            </a:r>
            <a:r>
              <a:rPr lang="en-US" sz="2000" dirty="0">
                <a:solidFill>
                  <a:schemeClr val="bg1"/>
                </a:solidFill>
              </a:rPr>
              <a:t>taken from </a:t>
            </a:r>
            <a:r>
              <a:rPr lang="en-US" sz="2000" dirty="0" smtClean="0">
                <a:solidFill>
                  <a:schemeClr val="bg1"/>
                </a:solidFill>
              </a:rPr>
              <a:t>the Fall</a:t>
            </a:r>
            <a:r>
              <a:rPr lang="en-US" sz="2000" dirty="0">
                <a:solidFill>
                  <a:schemeClr val="bg1"/>
                </a:solidFill>
              </a:rPr>
              <a:t>, 2005 edition </a:t>
            </a:r>
            <a:r>
              <a:rPr lang="en-US" sz="2000" dirty="0">
                <a:solidFill>
                  <a:srgbClr val="FFC000"/>
                </a:solidFill>
              </a:rPr>
              <a:t>of The George Washington Law </a:t>
            </a:r>
            <a:r>
              <a:rPr lang="en-US" sz="2000" dirty="0" smtClean="0">
                <a:solidFill>
                  <a:srgbClr val="FFC000"/>
                </a:solidFill>
              </a:rPr>
              <a:t>Review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photo shows participants in a Solicitor General panel discussion at the law school, including </a:t>
            </a:r>
            <a:r>
              <a:rPr lang="en-US" sz="2000" b="1" dirty="0" smtClean="0">
                <a:solidFill>
                  <a:srgbClr val="FFC000"/>
                </a:solidFill>
              </a:rPr>
              <a:t>former Solicitor </a:t>
            </a:r>
            <a:r>
              <a:rPr lang="en-US" sz="2000" b="1" dirty="0">
                <a:solidFill>
                  <a:srgbClr val="FFC000"/>
                </a:solidFill>
              </a:rPr>
              <a:t>General Theodore </a:t>
            </a:r>
            <a:r>
              <a:rPr lang="en-US" sz="2000" b="1" dirty="0" smtClean="0">
                <a:solidFill>
                  <a:srgbClr val="FFC000"/>
                </a:solidFill>
              </a:rPr>
              <a:t>Olson </a:t>
            </a: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smtClean="0">
                <a:solidFill>
                  <a:srgbClr val="FFC000"/>
                </a:solidFill>
              </a:rPr>
              <a:t>current Supreme </a:t>
            </a:r>
            <a:r>
              <a:rPr lang="en-US" sz="2000" b="1" dirty="0">
                <a:solidFill>
                  <a:srgbClr val="FFC000"/>
                </a:solidFill>
              </a:rPr>
              <a:t>Court </a:t>
            </a:r>
            <a:r>
              <a:rPr lang="en-US" sz="2000" b="1" dirty="0" smtClean="0">
                <a:solidFill>
                  <a:srgbClr val="FFC000"/>
                </a:solidFill>
              </a:rPr>
              <a:t>Associate Justice </a:t>
            </a:r>
            <a:r>
              <a:rPr lang="en-US" sz="2000" b="1" dirty="0">
                <a:solidFill>
                  <a:srgbClr val="FFC000"/>
                </a:solidFill>
              </a:rPr>
              <a:t>Ruth Bader </a:t>
            </a:r>
            <a:r>
              <a:rPr lang="en-US" sz="2000" b="1" dirty="0" smtClean="0">
                <a:solidFill>
                  <a:srgbClr val="FFC000"/>
                </a:solidFill>
              </a:rPr>
              <a:t>Ginsburg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1070CC-8C19-406C-9CEB-D5CB079EEC91}"/>
              </a:ext>
            </a:extLst>
          </p:cNvPr>
          <p:cNvSpPr txBox="1"/>
          <p:nvPr/>
        </p:nvSpPr>
        <p:spPr>
          <a:xfrm>
            <a:off x="4065491" y="6136232"/>
            <a:ext cx="800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LeadInvest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Screenshot courtesy of the Texas State Securities Board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7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/>
          <a:stretch/>
        </p:blipFill>
        <p:spPr>
          <a:xfrm>
            <a:off x="4040134" y="550561"/>
            <a:ext cx="4252259" cy="5425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10669" y="529623"/>
            <a:ext cx="33944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photo of </a:t>
            </a:r>
            <a:r>
              <a:rPr lang="en-US" sz="2000" dirty="0" err="1" smtClean="0">
                <a:solidFill>
                  <a:schemeClr val="bg1"/>
                </a:solidFill>
              </a:rPr>
              <a:t>LeadInvest’s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legal team’s “</a:t>
            </a:r>
            <a:r>
              <a:rPr lang="en-US" sz="2000" dirty="0" err="1" smtClean="0">
                <a:solidFill>
                  <a:schemeClr val="bg1"/>
                </a:solidFill>
              </a:rPr>
              <a:t>CodeOfEthics</a:t>
            </a:r>
            <a:r>
              <a:rPr lang="en-US" sz="2000" dirty="0" smtClean="0">
                <a:solidFill>
                  <a:schemeClr val="bg1"/>
                </a:solidFill>
              </a:rPr>
              <a:t> Association” [sic] is in reality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a photo </a:t>
            </a:r>
            <a:r>
              <a:rPr lang="en-US" sz="2000" dirty="0">
                <a:solidFill>
                  <a:schemeClr val="bg1"/>
                </a:solidFill>
              </a:rPr>
              <a:t>taken from </a:t>
            </a:r>
            <a:r>
              <a:rPr lang="en-US" sz="2000" dirty="0" smtClean="0">
                <a:solidFill>
                  <a:schemeClr val="bg1"/>
                </a:solidFill>
              </a:rPr>
              <a:t>the Fall</a:t>
            </a:r>
            <a:r>
              <a:rPr lang="en-US" sz="2000" dirty="0">
                <a:solidFill>
                  <a:schemeClr val="bg1"/>
                </a:solidFill>
              </a:rPr>
              <a:t>, 2005 edition </a:t>
            </a:r>
            <a:r>
              <a:rPr lang="en-US" sz="2000" dirty="0">
                <a:solidFill>
                  <a:srgbClr val="FFC000"/>
                </a:solidFill>
              </a:rPr>
              <a:t>of The George Washington Law </a:t>
            </a:r>
            <a:r>
              <a:rPr lang="en-US" sz="2000" dirty="0" smtClean="0">
                <a:solidFill>
                  <a:srgbClr val="FFC000"/>
                </a:solidFill>
              </a:rPr>
              <a:t>Review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photo shows participants in a Solicitor General panel discussion at the law school, including </a:t>
            </a:r>
            <a:r>
              <a:rPr lang="en-US" sz="2000" b="1" dirty="0" smtClean="0">
                <a:solidFill>
                  <a:srgbClr val="FFC000"/>
                </a:solidFill>
              </a:rPr>
              <a:t>former Solicitor </a:t>
            </a:r>
            <a:r>
              <a:rPr lang="en-US" sz="2000" b="1" dirty="0">
                <a:solidFill>
                  <a:srgbClr val="FFC000"/>
                </a:solidFill>
              </a:rPr>
              <a:t>General Theodore </a:t>
            </a:r>
            <a:r>
              <a:rPr lang="en-US" sz="2000" b="1" dirty="0" smtClean="0">
                <a:solidFill>
                  <a:srgbClr val="FFC000"/>
                </a:solidFill>
              </a:rPr>
              <a:t>Olson </a:t>
            </a: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smtClean="0">
                <a:solidFill>
                  <a:srgbClr val="FFC000"/>
                </a:solidFill>
              </a:rPr>
              <a:t>current Supreme </a:t>
            </a:r>
            <a:r>
              <a:rPr lang="en-US" sz="2000" b="1" dirty="0">
                <a:solidFill>
                  <a:srgbClr val="FFC000"/>
                </a:solidFill>
              </a:rPr>
              <a:t>Court </a:t>
            </a:r>
            <a:r>
              <a:rPr lang="en-US" sz="2000" b="1" dirty="0" smtClean="0">
                <a:solidFill>
                  <a:srgbClr val="FFC000"/>
                </a:solidFill>
              </a:rPr>
              <a:t>Associate Justice </a:t>
            </a:r>
            <a:r>
              <a:rPr lang="en-US" sz="2000" b="1" dirty="0">
                <a:solidFill>
                  <a:srgbClr val="FFC000"/>
                </a:solidFill>
              </a:rPr>
              <a:t>Ruth Bader </a:t>
            </a:r>
            <a:r>
              <a:rPr lang="en-US" sz="2000" b="1" dirty="0" smtClean="0">
                <a:solidFill>
                  <a:srgbClr val="FFC000"/>
                </a:solidFill>
              </a:rPr>
              <a:t>Ginsburg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1070CC-8C19-406C-9CEB-D5CB079EEC91}"/>
              </a:ext>
            </a:extLst>
          </p:cNvPr>
          <p:cNvSpPr txBox="1"/>
          <p:nvPr/>
        </p:nvSpPr>
        <p:spPr>
          <a:xfrm>
            <a:off x="4065491" y="6136232"/>
            <a:ext cx="800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LeadInvest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Screenshot courtesy of the Texas State Securities Board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1070CC-8C19-406C-9CEB-D5CB079EEC91}"/>
              </a:ext>
            </a:extLst>
          </p:cNvPr>
          <p:cNvSpPr txBox="1"/>
          <p:nvPr/>
        </p:nvSpPr>
        <p:spPr>
          <a:xfrm>
            <a:off x="4065491" y="6136232"/>
            <a:ext cx="800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BTCrush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Screenshot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&amp; stock footage screenshot courtesy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of the Texas State Securities Board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94" y="3343681"/>
            <a:ext cx="5190806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1" y="189079"/>
            <a:ext cx="6361197" cy="3710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5891" y="4728165"/>
            <a:ext cx="255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Stock footage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6688" y="713010"/>
            <a:ext cx="176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Video from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BTCrush</a:t>
            </a:r>
            <a:r>
              <a:rPr lang="en-US" dirty="0" smtClean="0">
                <a:solidFill>
                  <a:schemeClr val="bg1"/>
                </a:solidFill>
              </a:rPr>
              <a:t> website.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1A3EF2"/>
            </a:gs>
            <a:gs pos="0">
              <a:srgbClr val="ECFAFF"/>
            </a:gs>
            <a:gs pos="0">
              <a:srgbClr val="00B0F0">
                <a:alpha val="83000"/>
                <a:lumMod val="14000"/>
                <a:lumOff val="86000"/>
              </a:srgbClr>
            </a:gs>
            <a:gs pos="9000">
              <a:schemeClr val="accent1">
                <a:lumMod val="0"/>
                <a:lumOff val="100000"/>
              </a:schemeClr>
            </a:gs>
            <a:gs pos="100000">
              <a:srgbClr val="081F9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C8E708-9AD2-4BAC-9CA4-BE162EAB6BE7}"/>
              </a:ext>
            </a:extLst>
          </p:cNvPr>
          <p:cNvSpPr/>
          <p:nvPr/>
        </p:nvSpPr>
        <p:spPr>
          <a:xfrm>
            <a:off x="3816989" y="620785"/>
            <a:ext cx="109057" cy="5285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E02CBEB-7EEB-4C8A-BB96-026D86CB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07" y="2156702"/>
            <a:ext cx="2466975" cy="1743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0530E0-1608-4C84-A47E-32BA01B2AFE1}"/>
              </a:ext>
            </a:extLst>
          </p:cNvPr>
          <p:cNvSpPr/>
          <p:nvPr/>
        </p:nvSpPr>
        <p:spPr>
          <a:xfrm>
            <a:off x="64897" y="3694565"/>
            <a:ext cx="4190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Calibri"/>
              </a:rPr>
              <a:t>OPERATION CRYPTOSWEEP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1070CC-8C19-406C-9CEB-D5CB079EEC91}"/>
              </a:ext>
            </a:extLst>
          </p:cNvPr>
          <p:cNvSpPr txBox="1"/>
          <p:nvPr/>
        </p:nvSpPr>
        <p:spPr>
          <a:xfrm>
            <a:off x="4065491" y="6136232"/>
            <a:ext cx="800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BTCrush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Screenshot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&amp; stock footage screenshot courtesy 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of the Texas State Securities Board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94" y="3352950"/>
            <a:ext cx="5190806" cy="2743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91" y="272380"/>
            <a:ext cx="6361197" cy="3544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5891" y="4728165"/>
            <a:ext cx="255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Stock footage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6688" y="713010"/>
            <a:ext cx="176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Video from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BTCrush</a:t>
            </a:r>
            <a:r>
              <a:rPr lang="en-US" dirty="0" smtClean="0">
                <a:solidFill>
                  <a:schemeClr val="bg1"/>
                </a:solidFill>
              </a:rPr>
              <a:t> website.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180</Words>
  <Application>Microsoft Office PowerPoint</Application>
  <PresentationFormat>Widescreen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Apistolas</dc:creator>
  <cp:lastModifiedBy>Bob Webster</cp:lastModifiedBy>
  <cp:revision>17</cp:revision>
  <dcterms:created xsi:type="dcterms:W3CDTF">2018-05-17T18:45:06Z</dcterms:created>
  <dcterms:modified xsi:type="dcterms:W3CDTF">2018-05-20T21:00:18Z</dcterms:modified>
</cp:coreProperties>
</file>