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6" r:id="rId2"/>
    <p:sldId id="275" r:id="rId3"/>
    <p:sldId id="272" r:id="rId4"/>
    <p:sldId id="277" r:id="rId5"/>
    <p:sldId id="276" r:id="rId6"/>
    <p:sldId id="264" r:id="rId7"/>
    <p:sldId id="263" r:id="rId8"/>
    <p:sldId id="273" r:id="rId9"/>
    <p:sldId id="271" r:id="rId10"/>
    <p:sldId id="257" r:id="rId11"/>
    <p:sldId id="266" r:id="rId12"/>
    <p:sldId id="265" r:id="rId13"/>
    <p:sldId id="270" r:id="rId14"/>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62780" autoAdjust="0"/>
  </p:normalViewPr>
  <p:slideViewPr>
    <p:cSldViewPr>
      <p:cViewPr>
        <p:scale>
          <a:sx n="50" d="100"/>
          <a:sy n="50" d="100"/>
        </p:scale>
        <p:origin x="-2748" y="-516"/>
      </p:cViewPr>
      <p:guideLst>
        <p:guide orient="horz" pos="2160"/>
        <p:guide pos="2880"/>
      </p:guideLst>
    </p:cSldViewPr>
  </p:slideViewPr>
  <p:notesTextViewPr>
    <p:cViewPr>
      <p:scale>
        <a:sx n="100" d="100"/>
        <a:sy n="100" d="100"/>
      </p:scale>
      <p:origin x="0" y="0"/>
    </p:cViewPr>
  </p:notesTextViewPr>
  <p:notesViewPr>
    <p:cSldViewPr>
      <p:cViewPr varScale="1">
        <p:scale>
          <a:sx n="37" d="100"/>
          <a:sy n="37" d="100"/>
        </p:scale>
        <p:origin x="-2227" y="-106"/>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1754CA-9894-42E3-8E0D-766837FF7045}" type="doc">
      <dgm:prSet loTypeId="urn:microsoft.com/office/officeart/2005/8/layout/chevron1" loCatId="process" qsTypeId="urn:microsoft.com/office/officeart/2005/8/quickstyle/3d1" qsCatId="3D" csTypeId="urn:microsoft.com/office/officeart/2005/8/colors/accent1_2" csCatId="accent1" phldr="1"/>
      <dgm:spPr/>
      <dgm:t>
        <a:bodyPr/>
        <a:lstStyle/>
        <a:p>
          <a:endParaRPr lang="en-US"/>
        </a:p>
      </dgm:t>
    </dgm:pt>
    <dgm:pt modelId="{A22DDECE-2709-410D-9EC6-AED18EAB7214}">
      <dgm:prSet/>
      <dgm:spPr/>
      <dgm:t>
        <a:bodyPr/>
        <a:lstStyle/>
        <a:p>
          <a:pPr rtl="0"/>
          <a:r>
            <a:rPr lang="en-US" b="1" dirty="0" smtClean="0"/>
            <a:t>Making Money Makes $</a:t>
          </a:r>
          <a:r>
            <a:rPr lang="en-US" b="1" dirty="0" err="1" smtClean="0"/>
            <a:t>ense</a:t>
          </a:r>
          <a:endParaRPr lang="en-US" b="1" dirty="0"/>
        </a:p>
      </dgm:t>
    </dgm:pt>
    <dgm:pt modelId="{11982852-98EE-4E71-81D0-47666DA39CF1}" type="parTrans" cxnId="{80FF99AC-03F8-44FA-A144-57D78F86934F}">
      <dgm:prSet/>
      <dgm:spPr/>
      <dgm:t>
        <a:bodyPr/>
        <a:lstStyle/>
        <a:p>
          <a:endParaRPr lang="en-US"/>
        </a:p>
      </dgm:t>
    </dgm:pt>
    <dgm:pt modelId="{48D0D6E8-B232-4935-AF14-F4CF31004ACC}" type="sibTrans" cxnId="{80FF99AC-03F8-44FA-A144-57D78F86934F}">
      <dgm:prSet/>
      <dgm:spPr/>
      <dgm:t>
        <a:bodyPr/>
        <a:lstStyle/>
        <a:p>
          <a:endParaRPr lang="en-US"/>
        </a:p>
      </dgm:t>
    </dgm:pt>
    <dgm:pt modelId="{588DBC06-3496-47F6-938B-92EA23DB26EC}" type="pres">
      <dgm:prSet presAssocID="{5B1754CA-9894-42E3-8E0D-766837FF7045}" presName="Name0" presStyleCnt="0">
        <dgm:presLayoutVars>
          <dgm:dir/>
          <dgm:animLvl val="lvl"/>
          <dgm:resizeHandles val="exact"/>
        </dgm:presLayoutVars>
      </dgm:prSet>
      <dgm:spPr/>
      <dgm:t>
        <a:bodyPr/>
        <a:lstStyle/>
        <a:p>
          <a:endParaRPr lang="en-US"/>
        </a:p>
      </dgm:t>
    </dgm:pt>
    <dgm:pt modelId="{786E5310-08D6-4DE4-829F-0C2FEFC1DEA6}" type="pres">
      <dgm:prSet presAssocID="{A22DDECE-2709-410D-9EC6-AED18EAB7214}" presName="parTxOnly" presStyleLbl="node1" presStyleIdx="0" presStyleCnt="1" custLinFactNeighborX="1285">
        <dgm:presLayoutVars>
          <dgm:chMax val="0"/>
          <dgm:chPref val="0"/>
          <dgm:bulletEnabled val="1"/>
        </dgm:presLayoutVars>
      </dgm:prSet>
      <dgm:spPr/>
      <dgm:t>
        <a:bodyPr/>
        <a:lstStyle/>
        <a:p>
          <a:endParaRPr lang="en-US"/>
        </a:p>
      </dgm:t>
    </dgm:pt>
  </dgm:ptLst>
  <dgm:cxnLst>
    <dgm:cxn modelId="{80FF99AC-03F8-44FA-A144-57D78F86934F}" srcId="{5B1754CA-9894-42E3-8E0D-766837FF7045}" destId="{A22DDECE-2709-410D-9EC6-AED18EAB7214}" srcOrd="0" destOrd="0" parTransId="{11982852-98EE-4E71-81D0-47666DA39CF1}" sibTransId="{48D0D6E8-B232-4935-AF14-F4CF31004ACC}"/>
    <dgm:cxn modelId="{A565B8D9-5C62-4C91-9336-8B7CEF154E6A}" type="presOf" srcId="{A22DDECE-2709-410D-9EC6-AED18EAB7214}" destId="{786E5310-08D6-4DE4-829F-0C2FEFC1DEA6}" srcOrd="0" destOrd="0" presId="urn:microsoft.com/office/officeart/2005/8/layout/chevron1"/>
    <dgm:cxn modelId="{F474BEA2-9035-4C66-9363-38FA003455D9}" type="presOf" srcId="{5B1754CA-9894-42E3-8E0D-766837FF7045}" destId="{588DBC06-3496-47F6-938B-92EA23DB26EC}" srcOrd="0" destOrd="0" presId="urn:microsoft.com/office/officeart/2005/8/layout/chevron1"/>
    <dgm:cxn modelId="{84A9DE79-E37E-4AB7-85EB-141BD7D0C876}" type="presParOf" srcId="{588DBC06-3496-47F6-938B-92EA23DB26EC}" destId="{786E5310-08D6-4DE4-829F-0C2FEFC1DEA6}" srcOrd="0" destOrd="0" presId="urn:microsoft.com/office/officeart/2005/8/layout/chevron1"/>
  </dgm:cxnLst>
  <dgm:bg/>
  <dgm:whole/>
  <dgm:extLst>
    <a:ext uri="http://schemas.microsoft.com/office/drawing/2008/diagram">
      <dsp:dataModelExt xmlns=""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86E5310-08D6-4DE4-829F-0C2FEFC1DEA6}">
      <dsp:nvSpPr>
        <dsp:cNvPr id="0" name=""/>
        <dsp:cNvSpPr/>
      </dsp:nvSpPr>
      <dsp:spPr>
        <a:xfrm>
          <a:off x="6027" y="0"/>
          <a:ext cx="6166172" cy="68580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015" tIns="40005" rIns="40005" bIns="40005" numCol="1" spcCol="1270" anchor="ctr" anchorCtr="0">
          <a:noAutofit/>
        </a:bodyPr>
        <a:lstStyle/>
        <a:p>
          <a:pPr lvl="0" algn="ctr" defTabSz="1333500" rtl="0">
            <a:lnSpc>
              <a:spcPct val="90000"/>
            </a:lnSpc>
            <a:spcBef>
              <a:spcPct val="0"/>
            </a:spcBef>
            <a:spcAft>
              <a:spcPct val="35000"/>
            </a:spcAft>
          </a:pPr>
          <a:r>
            <a:rPr lang="en-US" sz="3000" b="1" kern="1200" dirty="0" smtClean="0"/>
            <a:t>Making Money Makes $</a:t>
          </a:r>
          <a:r>
            <a:rPr lang="en-US" sz="3000" b="1" kern="1200" dirty="0" err="1" smtClean="0"/>
            <a:t>ense</a:t>
          </a:r>
          <a:endParaRPr lang="en-US" sz="3000" b="1" kern="1200" dirty="0"/>
        </a:p>
      </dsp:txBody>
      <dsp:txXfrm>
        <a:off x="6027" y="0"/>
        <a:ext cx="6166172" cy="68580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pPr>
              <a:defRPr/>
            </a:pPr>
            <a:fld id="{242CB2D3-E709-4511-AF89-170E5FB63C00}" type="datetimeFigureOut">
              <a:rPr lang="en-US"/>
              <a:pPr>
                <a:defRPr/>
              </a:pPr>
              <a:t>6/3/2013</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pPr>
              <a:defRPr/>
            </a:pPr>
            <a:fld id="{DB8CA24D-706C-42FB-BB07-412DC19F3ED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7CC7858-0842-4435-92E5-E019D9E73A6F}" type="datetimeFigureOut">
              <a:rPr lang="en-US"/>
              <a:pPr>
                <a:defRPr/>
              </a:pPr>
              <a:t>6/3/2013</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8E04AD85-40FB-4AA4-BD90-0B6620E6144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conomics.about.com/library/glossary/bldef-fiat-money.ht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7606CB-3D39-42A1-A29C-CE181E02C5AC}"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Day 29: worth 5 million 3hundred and 68 thousand 7 hundred and 9 dollars and 12 cents</a:t>
            </a:r>
          </a:p>
          <a:p>
            <a:pPr eaLnBrk="1" hangingPunct="1">
              <a:spcBef>
                <a:spcPct val="0"/>
              </a:spcBef>
            </a:pPr>
            <a:r>
              <a:rPr lang="en-US" smtClean="0"/>
              <a:t>Day 30: worth over 10 million </a:t>
            </a:r>
          </a:p>
          <a:p>
            <a:pPr eaLnBrk="1" hangingPunct="1">
              <a:spcBef>
                <a:spcPct val="0"/>
              </a:spcBef>
            </a:pPr>
            <a:endParaRPr lang="en-US" smtClean="0"/>
          </a:p>
          <a:p>
            <a:pPr eaLnBrk="1" hangingPunct="1">
              <a:spcBef>
                <a:spcPct val="0"/>
              </a:spcBef>
            </a:pPr>
            <a:r>
              <a:rPr lang="en-US" smtClean="0"/>
              <a:t>Instant gratification – I want it now – much more exciting than delaying it. </a:t>
            </a:r>
          </a:p>
          <a:p>
            <a:pPr eaLnBrk="1" hangingPunct="1">
              <a:spcBef>
                <a:spcPct val="0"/>
              </a:spcBef>
            </a:pPr>
            <a:r>
              <a:rPr lang="en-US" smtClean="0"/>
              <a:t>Now, saving is not DENYING it, it’s prioritizing and making it possible to have what you want without putting yourself in harm.</a:t>
            </a:r>
          </a:p>
          <a:p>
            <a:endParaRPr lang="en-CA" smtClean="0"/>
          </a:p>
        </p:txBody>
      </p:sp>
      <p:sp>
        <p:nvSpPr>
          <p:cNvPr id="4" name="Slide Number Placeholder 3"/>
          <p:cNvSpPr>
            <a:spLocks noGrp="1"/>
          </p:cNvSpPr>
          <p:nvPr>
            <p:ph type="sldNum" sz="quarter" idx="5"/>
          </p:nvPr>
        </p:nvSpPr>
        <p:spPr/>
        <p:txBody>
          <a:bodyPr/>
          <a:lstStyle/>
          <a:p>
            <a:pPr>
              <a:defRPr/>
            </a:pPr>
            <a:fld id="{430C1E4D-E03F-416C-A8B1-A98D2EB44C88}"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Money doesn't have any inherent value. It is simply pieces of paper.</a:t>
            </a:r>
          </a:p>
          <a:p>
            <a:endParaRPr lang="en-US" smtClean="0"/>
          </a:p>
          <a:p>
            <a:r>
              <a:rPr lang="en-US" smtClean="0"/>
              <a:t>In the past money was in the form of coins, generally composed of precious metals such as gold and silver. The value of the coins was roughly based on the value of the metals they contained, because you could always melt the coins down and use the metal for other purposes. </a:t>
            </a:r>
          </a:p>
          <a:p>
            <a:endParaRPr lang="en-US" smtClean="0"/>
          </a:p>
          <a:p>
            <a:r>
              <a:rPr lang="en-US" smtClean="0"/>
              <a:t>Until a few decades ago paper money in different countries was based on the </a:t>
            </a:r>
            <a:r>
              <a:rPr lang="en-US" i="1" smtClean="0"/>
              <a:t>gold standard</a:t>
            </a:r>
            <a:r>
              <a:rPr lang="en-US" smtClean="0"/>
              <a:t> or </a:t>
            </a:r>
            <a:r>
              <a:rPr lang="en-US" i="1" smtClean="0"/>
              <a:t>silver standard</a:t>
            </a:r>
            <a:r>
              <a:rPr lang="en-US" smtClean="0"/>
              <a:t> or some combination of the two. This meant that you could take some paper money to the government, who would exchange it for some gold or some silver based on an exchange rate set by the government. </a:t>
            </a:r>
          </a:p>
          <a:p>
            <a:endParaRPr lang="en-US" smtClean="0"/>
          </a:p>
          <a:p>
            <a:r>
              <a:rPr lang="en-US" smtClean="0"/>
              <a:t>Now the United States is on a system of </a:t>
            </a:r>
            <a:r>
              <a:rPr lang="en-US" smtClean="0">
                <a:hlinkClick r:id="rId3"/>
              </a:rPr>
              <a:t>fiat money</a:t>
            </a:r>
            <a:r>
              <a:rPr lang="en-US" smtClean="0"/>
              <a:t>, which is not tied to any other commodity. So these pieces of paper in your pocket are nothing but pieces of paper. In other words, the value of money is now determined by your perception, impression or confidence on it. </a:t>
            </a:r>
          </a:p>
          <a:p>
            <a:endParaRPr lang="en-US" smtClean="0"/>
          </a:p>
          <a:p>
            <a:r>
              <a:rPr lang="en-US" smtClean="0"/>
              <a:t>As long as WE THINK, money is worth something, the money will be worth that much. Of course, the “WE” here is not you and me but “EVERYONE” in the globe.</a:t>
            </a:r>
          </a:p>
        </p:txBody>
      </p:sp>
      <p:sp>
        <p:nvSpPr>
          <p:cNvPr id="4" name="Slide Number Placeholder 3"/>
          <p:cNvSpPr>
            <a:spLocks noGrp="1"/>
          </p:cNvSpPr>
          <p:nvPr>
            <p:ph type="sldNum" sz="quarter" idx="5"/>
          </p:nvPr>
        </p:nvSpPr>
        <p:spPr/>
        <p:txBody>
          <a:bodyPr/>
          <a:lstStyle/>
          <a:p>
            <a:pPr>
              <a:defRPr/>
            </a:pPr>
            <a:fld id="{7C45EFE1-2FDF-4EC5-9220-60917DE2684A}"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Loonie – 1987</a:t>
            </a:r>
          </a:p>
          <a:p>
            <a:r>
              <a:rPr lang="en-US" smtClean="0"/>
              <a:t>Toonie - 1996</a:t>
            </a:r>
            <a:endParaRPr lang="en-CA" smtClean="0"/>
          </a:p>
        </p:txBody>
      </p:sp>
      <p:sp>
        <p:nvSpPr>
          <p:cNvPr id="4" name="Slide Number Placeholder 3"/>
          <p:cNvSpPr>
            <a:spLocks noGrp="1"/>
          </p:cNvSpPr>
          <p:nvPr>
            <p:ph type="sldNum" sz="quarter" idx="5"/>
          </p:nvPr>
        </p:nvSpPr>
        <p:spPr/>
        <p:txBody>
          <a:bodyPr/>
          <a:lstStyle/>
          <a:p>
            <a:pPr>
              <a:defRPr/>
            </a:pPr>
            <a:fld id="{D5A07EC2-FEB6-4280-99C4-B2CEF0C411C9}"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It didn't always work this way.  Throughout Canada's history, many articles have been used as currency, including shells, glass beads, and animal furs. Even pieces of playing cards were legal tender in New France, when hard currency was scarce. </a:t>
            </a:r>
          </a:p>
          <a:p>
            <a:endParaRPr lang="en-US" smtClean="0"/>
          </a:p>
          <a:p>
            <a:r>
              <a:rPr lang="en-US" smtClean="0"/>
              <a:t>Banks were established in Canada in the early 1800s, and they issued their own notes, as did various governments and even merchants. It wasn’t until after Confederation in 1867, Parliament confirmed its control of currency with legislation and began to issue Dominion of Canada notes. </a:t>
            </a:r>
          </a:p>
          <a:p>
            <a:endParaRPr lang="en-CA" smtClean="0"/>
          </a:p>
        </p:txBody>
      </p:sp>
      <p:sp>
        <p:nvSpPr>
          <p:cNvPr id="4" name="Slide Number Placeholder 3"/>
          <p:cNvSpPr>
            <a:spLocks noGrp="1"/>
          </p:cNvSpPr>
          <p:nvPr>
            <p:ph type="sldNum" sz="quarter" idx="5"/>
          </p:nvPr>
        </p:nvSpPr>
        <p:spPr/>
        <p:txBody>
          <a:bodyPr/>
          <a:lstStyle/>
          <a:p>
            <a:pPr>
              <a:defRPr/>
            </a:pPr>
            <a:fld id="{E4917E60-A05E-458F-99D8-46118ED9F8F5}"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How Do Debit Cards Work?</a:t>
            </a:r>
          </a:p>
          <a:p>
            <a:pPr eaLnBrk="1" hangingPunct="1">
              <a:spcBef>
                <a:spcPct val="0"/>
              </a:spcBef>
            </a:pPr>
            <a:r>
              <a:rPr lang="en-US" smtClean="0"/>
              <a:t>You present your debit card to the cashier.</a:t>
            </a:r>
          </a:p>
          <a:p>
            <a:pPr eaLnBrk="1" hangingPunct="1">
              <a:spcBef>
                <a:spcPct val="0"/>
              </a:spcBef>
            </a:pPr>
            <a:r>
              <a:rPr lang="en-US" smtClean="0"/>
              <a:t>The merchants scans your card into a device that</a:t>
            </a:r>
          </a:p>
          <a:p>
            <a:pPr eaLnBrk="1" hangingPunct="1">
              <a:spcBef>
                <a:spcPct val="0"/>
              </a:spcBef>
            </a:pPr>
            <a:r>
              <a:rPr lang="en-US" smtClean="0"/>
              <a:t>electronically checks if you have money in your account.</a:t>
            </a:r>
          </a:p>
          <a:p>
            <a:pPr eaLnBrk="1" hangingPunct="1">
              <a:spcBef>
                <a:spcPct val="0"/>
              </a:spcBef>
            </a:pPr>
            <a:r>
              <a:rPr lang="en-US" smtClean="0"/>
              <a:t>The money is transferred electronically from your account.</a:t>
            </a:r>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1B8E8B-77A9-45E5-800A-31C4C5EC3A3F}"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How Do Credit Cards Work?</a:t>
            </a:r>
          </a:p>
          <a:p>
            <a:pPr eaLnBrk="1" hangingPunct="1">
              <a:spcBef>
                <a:spcPct val="0"/>
              </a:spcBef>
            </a:pPr>
            <a:r>
              <a:rPr lang="en-US" smtClean="0"/>
              <a:t>You present your credit card to the cashier.</a:t>
            </a:r>
          </a:p>
          <a:p>
            <a:pPr eaLnBrk="1" hangingPunct="1">
              <a:spcBef>
                <a:spcPct val="0"/>
              </a:spcBef>
            </a:pPr>
            <a:r>
              <a:rPr lang="en-US" smtClean="0"/>
              <a:t>The merchant gets electronic authorization for the</a:t>
            </a:r>
          </a:p>
          <a:p>
            <a:pPr eaLnBrk="1" hangingPunct="1">
              <a:spcBef>
                <a:spcPct val="0"/>
              </a:spcBef>
            </a:pPr>
            <a:r>
              <a:rPr lang="en-US" smtClean="0"/>
              <a:t>purchase and imprints your card on a purchase statement.</a:t>
            </a:r>
          </a:p>
          <a:p>
            <a:pPr eaLnBrk="1" hangingPunct="1">
              <a:spcBef>
                <a:spcPct val="0"/>
              </a:spcBef>
            </a:pPr>
            <a:r>
              <a:rPr lang="en-US" smtClean="0"/>
              <a:t>You sign the statement of purchase</a:t>
            </a:r>
          </a:p>
          <a:p>
            <a:pPr eaLnBrk="1" hangingPunct="1">
              <a:spcBef>
                <a:spcPct val="0"/>
              </a:spcBef>
            </a:pPr>
            <a:r>
              <a:rPr lang="en-US" smtClean="0"/>
              <a:t>and receive a copy as a receipt.</a:t>
            </a:r>
          </a:p>
          <a:p>
            <a:pPr eaLnBrk="1" hangingPunct="1">
              <a:spcBef>
                <a:spcPct val="0"/>
              </a:spcBef>
            </a:pPr>
            <a:r>
              <a:rPr lang="en-US" smtClean="0"/>
              <a:t>Your financial institution sends you an invoice</a:t>
            </a:r>
          </a:p>
          <a:p>
            <a:pPr eaLnBrk="1" hangingPunct="1">
              <a:spcBef>
                <a:spcPct val="0"/>
              </a:spcBef>
            </a:pPr>
            <a:r>
              <a:rPr lang="en-US" smtClean="0"/>
              <a:t>or statement listing your purchases, the amount</a:t>
            </a:r>
          </a:p>
          <a:p>
            <a:pPr eaLnBrk="1" hangingPunct="1">
              <a:spcBef>
                <a:spcPct val="0"/>
              </a:spcBef>
            </a:pPr>
            <a:r>
              <a:rPr lang="en-US" smtClean="0"/>
              <a:t>owed, and the due date.</a:t>
            </a:r>
          </a:p>
          <a:p>
            <a:pPr eaLnBrk="1" hangingPunct="1">
              <a:spcBef>
                <a:spcPct val="0"/>
              </a:spcBef>
            </a:pPr>
            <a:r>
              <a:rPr lang="en-US" smtClean="0"/>
              <a:t>You pay your financial institution.</a:t>
            </a:r>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22B66E-9467-4239-9B48-A8C58CDBC348}"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CA" smtClean="0"/>
              <a:t>Before you can understand what money management means, it’s important to think about your values.  What is important to you in your life?  How can we understand how to manage our money if we don’t know what we want it to help us do?</a:t>
            </a:r>
          </a:p>
          <a:p>
            <a:pPr eaLnBrk="1" hangingPunct="1">
              <a:spcBef>
                <a:spcPct val="0"/>
              </a:spcBef>
            </a:pPr>
            <a:endParaRPr lang="fr-CA" smtClean="0"/>
          </a:p>
          <a:p>
            <a:pPr eaLnBrk="1" hangingPunct="1">
              <a:spcBef>
                <a:spcPct val="0"/>
              </a:spcBef>
            </a:pPr>
            <a:r>
              <a:rPr lang="fr-CA" smtClean="0"/>
              <a:t>What do you value?  Family? Love? Friends? Health?  How does money relate to this?  </a:t>
            </a:r>
          </a:p>
          <a:p>
            <a:pPr eaLnBrk="1" hangingPunct="1">
              <a:spcBef>
                <a:spcPct val="0"/>
              </a:spcBef>
            </a:pPr>
            <a:endParaRPr lang="fr-CA" smtClean="0"/>
          </a:p>
          <a:p>
            <a:pPr eaLnBrk="1" hangingPunct="1">
              <a:spcBef>
                <a:spcPct val="0"/>
              </a:spcBef>
            </a:pPr>
            <a:r>
              <a:rPr lang="fr-CA" smtClean="0"/>
              <a:t>You might be surprised to know that « stuff » isn’t necessarily something that most people value.  And what you spend your money on may not matter as much as you first thought.  So…what do you value in life? </a:t>
            </a:r>
          </a:p>
          <a:p>
            <a:pPr eaLnBrk="1" hangingPunct="1">
              <a:spcBef>
                <a:spcPct val="0"/>
              </a:spcBef>
            </a:pPr>
            <a:endParaRPr lang="fr-CA" smtClean="0"/>
          </a:p>
          <a:p>
            <a:pPr eaLnBrk="1" hangingPunct="1">
              <a:spcBef>
                <a:spcPct val="0"/>
              </a:spcBef>
            </a:pPr>
            <a:r>
              <a:rPr lang="fr-CA" smtClean="0"/>
              <a:t>Your needs are things you have to buy to live day-to-day.  These could be school supplies, clothes, shoes, transportation. Your wants are things that you’d like to have, but that aren’t necessary to survive day-to-day.  What are some examples of your needs and wants?</a:t>
            </a:r>
          </a:p>
          <a:p>
            <a:pPr eaLnBrk="1" hangingPunct="1">
              <a:spcBef>
                <a:spcPct val="0"/>
              </a:spcBef>
            </a:pPr>
            <a:endParaRPr lang="fr-CA" smtClean="0"/>
          </a:p>
          <a:p>
            <a:pPr eaLnBrk="1" hangingPunct="1">
              <a:spcBef>
                <a:spcPct val="0"/>
              </a:spcBef>
            </a:pPr>
            <a:r>
              <a:rPr lang="fr-CA" smtClean="0"/>
              <a:t>One way to make sure that you don’t spend your money and have none left over for your needs, is to classify your spending as needs or wants, and then to put enough aside to cover your needs.  Save as much as you can, and make smart decisions when purchasing « wants ». Pay yourself first, and that will help you to build weath, avoid spending too much, and not being able to cover your needs.</a:t>
            </a:r>
          </a:p>
          <a:p>
            <a:pPr eaLnBrk="1" hangingPunct="1">
              <a:spcBef>
                <a:spcPct val="0"/>
              </a:spcBef>
            </a:pPr>
            <a:endParaRPr lang="fr-CA" smtClean="0"/>
          </a:p>
          <a:p>
            <a:pPr eaLnBrk="1" hangingPunct="1">
              <a:spcBef>
                <a:spcPct val="0"/>
              </a:spcBef>
            </a:pPr>
            <a:endParaRPr lang="fr-CA" smtClean="0"/>
          </a:p>
          <a:p>
            <a:pPr eaLnBrk="1" hangingPunct="1">
              <a:spcBef>
                <a:spcPct val="0"/>
              </a:spcBef>
            </a:pPr>
            <a:r>
              <a:rPr lang="en-US" b="1" smtClean="0"/>
              <a:t>TRIVIA: What colour is the Canadian 10 dollar bill?</a:t>
            </a:r>
            <a:endParaRPr lang="fr-CA" smtClean="0"/>
          </a:p>
          <a:p>
            <a:pPr eaLnBrk="1" hangingPunct="1">
              <a:spcBef>
                <a:spcPct val="0"/>
              </a:spcBef>
            </a:pPr>
            <a:endParaRPr lang="fr-CA" smtClean="0"/>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E59DC6-11B8-48A8-BF42-6CB9A0155B9C}" type="slidenum">
              <a:rPr lang="en-US" smtClean="0"/>
              <a:pPr fontAlgn="base">
                <a:spcBef>
                  <a:spcPct val="0"/>
                </a:spcBef>
                <a:spcAft>
                  <a:spcPct val="0"/>
                </a:spcAft>
                <a:defRPr/>
              </a:pPr>
              <a:t>8</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Whenever you spend money, you are making a decision, even if it is a small one. Before you take out your wallet,</a:t>
            </a:r>
          </a:p>
          <a:p>
            <a:pPr eaLnBrk="1" hangingPunct="1">
              <a:spcBef>
                <a:spcPct val="0"/>
              </a:spcBef>
            </a:pPr>
            <a:r>
              <a:rPr lang="en-US" smtClean="0"/>
              <a:t>remember to ask yourself the following questions:</a:t>
            </a:r>
          </a:p>
          <a:p>
            <a:pPr eaLnBrk="1" hangingPunct="1">
              <a:spcBef>
                <a:spcPct val="0"/>
              </a:spcBef>
            </a:pPr>
            <a:endParaRPr lang="en-US" smtClean="0"/>
          </a:p>
        </p:txBody>
      </p:sp>
      <p:sp>
        <p:nvSpPr>
          <p:cNvPr id="24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99D2E8-D0D2-4AC8-A5FD-A67582B123D3}"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 Specialty Coffee Association of America, which watches consumer spending of high quality coffee says that Americans spent $12 billion in 2006. </a:t>
            </a:r>
          </a:p>
          <a:p>
            <a:pPr eaLnBrk="1" hangingPunct="1">
              <a:spcBef>
                <a:spcPct val="0"/>
              </a:spcBef>
            </a:pPr>
            <a:endParaRPr lang="en-US" smtClean="0"/>
          </a:p>
          <a:p>
            <a:pPr eaLnBrk="1" hangingPunct="1">
              <a:spcBef>
                <a:spcPct val="0"/>
              </a:spcBef>
            </a:pPr>
            <a:r>
              <a:rPr lang="en-US" smtClean="0"/>
              <a:t>How much you set aside for savings will depend upon how eager you are to build wealth. </a:t>
            </a:r>
          </a:p>
          <a:p>
            <a:pPr eaLnBrk="1" hangingPunct="1">
              <a:spcBef>
                <a:spcPct val="0"/>
              </a:spcBef>
            </a:pPr>
            <a:r>
              <a:rPr lang="en-US" smtClean="0"/>
              <a:t>The idea of setting aside an amount for your savings before you spend on your wants is called the </a:t>
            </a:r>
            <a:r>
              <a:rPr lang="en-US" i="1" smtClean="0"/>
              <a:t>pay-yourself-first principle.</a:t>
            </a:r>
            <a:endParaRPr lang="en-US" smtClean="0"/>
          </a:p>
          <a:p>
            <a:pPr eaLnBrk="1" hangingPunct="1">
              <a:spcBef>
                <a:spcPct val="0"/>
              </a:spcBef>
            </a:pPr>
            <a:r>
              <a:rPr lang="en-US" smtClean="0"/>
              <a:t>10%</a:t>
            </a:r>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3E9146-2E2A-4EA6-9645-30460B067ABA}"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If you have some money left over in your budget after you have paid the bills, start saving it. </a:t>
            </a:r>
          </a:p>
          <a:p>
            <a:pPr eaLnBrk="1" hangingPunct="1">
              <a:spcBef>
                <a:spcPct val="0"/>
              </a:spcBef>
            </a:pPr>
            <a:r>
              <a:rPr lang="en-US" smtClean="0"/>
              <a:t>You will have the fun of deciding how to use your savings to achieve your goals. That’s the power of a budget.</a:t>
            </a:r>
          </a:p>
          <a:p>
            <a:pPr eaLnBrk="1" hangingPunct="1">
              <a:spcBef>
                <a:spcPct val="0"/>
              </a:spcBef>
            </a:pPr>
            <a:endParaRPr lang="en-US" smtClean="0"/>
          </a:p>
          <a:p>
            <a:pPr eaLnBrk="1" hangingPunct="1">
              <a:spcBef>
                <a:spcPct val="0"/>
              </a:spcBef>
            </a:pPr>
            <a:r>
              <a:rPr lang="en-US" smtClean="0"/>
              <a:t>Start with a basic plan and then adjust it to fit your special situation. </a:t>
            </a:r>
          </a:p>
          <a:p>
            <a:pPr eaLnBrk="1" hangingPunct="1">
              <a:spcBef>
                <a:spcPct val="0"/>
              </a:spcBef>
            </a:pPr>
            <a:r>
              <a:rPr lang="en-US" smtClean="0"/>
              <a:t>If your income changes a lot, expect your budget to vary throughout the year.</a:t>
            </a:r>
          </a:p>
          <a:p>
            <a:pPr eaLnBrk="1" hangingPunct="1">
              <a:spcBef>
                <a:spcPct val="0"/>
              </a:spcBef>
            </a:pPr>
            <a:endParaRPr lang="en-US" smtClean="0"/>
          </a:p>
          <a:p>
            <a:pPr eaLnBrk="1" hangingPunct="1">
              <a:spcBef>
                <a:spcPct val="0"/>
              </a:spcBef>
            </a:pPr>
            <a:r>
              <a:rPr lang="en-US" smtClean="0"/>
              <a:t/>
            </a:r>
            <a:br>
              <a:rPr lang="en-US" smtClean="0"/>
            </a:br>
            <a:r>
              <a:rPr lang="en-US" b="1" smtClean="0"/>
              <a:t>TRIVIA: If you had a million dollars and spent $1 every minute of every day, how long would it would take you to spend it all.  (695 days / 1.78 yrs)</a:t>
            </a:r>
          </a:p>
          <a:p>
            <a:pPr eaLnBrk="1" hangingPunct="1">
              <a:spcBef>
                <a:spcPct val="0"/>
              </a:spcBef>
            </a:pPr>
            <a:endParaRPr lang="en-US" b="1" smtClean="0"/>
          </a:p>
          <a:p>
            <a:pPr eaLnBrk="1" hangingPunct="1">
              <a:spcBef>
                <a:spcPct val="0"/>
              </a:spcBef>
            </a:pPr>
            <a:endParaRPr lang="en-US" b="1" smtClean="0"/>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338E329-CFD2-4E62-9B0B-6065937333F8}" type="slidenum">
              <a:rPr lang="en-US" smtClean="0"/>
              <a:pPr fontAlgn="base">
                <a:spcBef>
                  <a:spcPct val="0"/>
                </a:spcBef>
                <a:spcAft>
                  <a:spcPct val="0"/>
                </a:spcAft>
                <a:defRPr/>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Is anyone saving their money for something in particular? If so, how are they saving? </a:t>
            </a:r>
          </a:p>
          <a:p>
            <a:pPr eaLnBrk="1" hangingPunct="1">
              <a:spcBef>
                <a:spcPct val="0"/>
              </a:spcBef>
            </a:pPr>
            <a:endParaRPr lang="en-US" smtClean="0"/>
          </a:p>
          <a:p>
            <a:pPr eaLnBrk="1" hangingPunct="1">
              <a:spcBef>
                <a:spcPct val="0"/>
              </a:spcBef>
            </a:pPr>
            <a:r>
              <a:rPr lang="en-US" smtClean="0"/>
              <a:t>The key to being successful at saving is to plan carefully. Be realistic, establish time frames, devise a plan, and be flexible as your goals may change. </a:t>
            </a:r>
          </a:p>
          <a:p>
            <a:pPr eaLnBrk="1" hangingPunct="1">
              <a:spcBef>
                <a:spcPct val="0"/>
              </a:spcBef>
            </a:pPr>
            <a:r>
              <a:rPr lang="en-US" smtClean="0"/>
              <a:t>Some of your goals may be short-term, or something you can accomplish fairly quickly. Others may be classified as long-term goals that will take more time to achieve. </a:t>
            </a:r>
          </a:p>
          <a:p>
            <a:pPr eaLnBrk="1" hangingPunct="1">
              <a:spcBef>
                <a:spcPct val="0"/>
              </a:spcBef>
            </a:pPr>
            <a:r>
              <a:rPr lang="en-US" smtClean="0"/>
              <a:t>For example, a short-term goal may be to save $3 000 in three years for a new computer system; a long-term goal may be to save $10,000 for college or university.</a:t>
            </a:r>
          </a:p>
          <a:p>
            <a:pPr eaLnBrk="1" hangingPunct="1">
              <a:spcBef>
                <a:spcPct val="0"/>
              </a:spcBef>
            </a:pPr>
            <a:endParaRPr lang="en-US" smtClean="0"/>
          </a:p>
          <a:p>
            <a:pPr eaLnBrk="1" hangingPunct="1">
              <a:spcBef>
                <a:spcPct val="0"/>
              </a:spcBef>
            </a:pPr>
            <a:r>
              <a:rPr lang="en-US" smtClean="0"/>
              <a:t>Write down your short and long-term goals and when you would like to achieve them. Once you know your goals, you can begin to save to achieve those goals. Tips to help you be systematic about saving are save every month, and have your savings automatically deducted from your paycheque or bank account.</a:t>
            </a:r>
          </a:p>
          <a:p>
            <a:pPr eaLnBrk="1" hangingPunct="1">
              <a:spcBef>
                <a:spcPct val="0"/>
              </a:spcBef>
            </a:pPr>
            <a:endParaRPr lang="en-US" smtClean="0"/>
          </a:p>
          <a:p>
            <a:pPr eaLnBrk="1" hangingPunct="1">
              <a:spcBef>
                <a:spcPct val="0"/>
              </a:spcBef>
            </a:pPr>
            <a:endParaRPr lang="en-US" smtClean="0"/>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6FBE26-C02D-4A69-834A-A69DA95B98E8}"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38E9D40-0AD1-4DD4-A003-72843B1CD861}" type="slidenum">
              <a:rPr lang="en-US" smtClean="0"/>
              <a:pPr fontAlgn="base">
                <a:spcBef>
                  <a:spcPct val="0"/>
                </a:spcBef>
                <a:spcAft>
                  <a:spcPct val="0"/>
                </a:spcAft>
                <a:defRPr/>
              </a:pPr>
              <a:t>13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Straight Connector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Straight Connector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Straight Connector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Straight Connector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4" name="Straight Connector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5" name="Straight Connector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6" name="Rectangle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smtClean="0"/>
              <a:t>Click to edit Master title style</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2257BA8B-E8A1-4086-BD5B-4DBD7FF92193}" type="datetimeFigureOut">
              <a:rPr lang="en-US"/>
              <a:pPr>
                <a:defRPr/>
              </a:pPr>
              <a:t>6/3/2013</a:t>
            </a:fld>
            <a:endParaRPr lang="en-US"/>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endParaRPr lang="en-US"/>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5791FB9A-94BC-4B87-996E-7CF461896787}"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066800"/>
            <a:ext cx="7467600" cy="540715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6"/>
          <p:cNvSpPr>
            <a:spLocks noGrp="1"/>
          </p:cNvSpPr>
          <p:nvPr>
            <p:ph type="dt" sz="half" idx="10"/>
          </p:nvPr>
        </p:nvSpPr>
        <p:spPr/>
        <p:txBody>
          <a:bodyPr rtlCol="0"/>
          <a:lstStyle>
            <a:lvl1pPr>
              <a:defRPr/>
            </a:lvl1pPr>
          </a:lstStyle>
          <a:p>
            <a:pPr>
              <a:defRPr/>
            </a:pPr>
            <a:fld id="{C8A24138-12B3-4E87-AFC3-A225FF91B78E}" type="datetimeFigureOut">
              <a:rPr lang="en-US"/>
              <a:pPr>
                <a:defRPr/>
              </a:pPr>
              <a:t>6/3/2013</a:t>
            </a:fld>
            <a:endParaRPr lang="en-US"/>
          </a:p>
        </p:txBody>
      </p:sp>
      <p:sp>
        <p:nvSpPr>
          <p:cNvPr id="5" name="Slide Number Placeholder 8"/>
          <p:cNvSpPr>
            <a:spLocks noGrp="1"/>
          </p:cNvSpPr>
          <p:nvPr>
            <p:ph type="sldNum" sz="quarter" idx="11"/>
          </p:nvPr>
        </p:nvSpPr>
        <p:spPr/>
        <p:txBody>
          <a:bodyPr rtlCol="0"/>
          <a:lstStyle>
            <a:lvl1pPr>
              <a:defRPr/>
            </a:lvl1pPr>
          </a:lstStyle>
          <a:p>
            <a:pPr>
              <a:defRPr/>
            </a:pPr>
            <a:fld id="{6F16E19D-74F9-47E8-B79B-D0576CEBC164}" type="slidenum">
              <a:rPr lang="en-US"/>
              <a:pPr>
                <a:defRPr/>
              </a:pPr>
              <a:t>‹#›</a:t>
            </a:fld>
            <a:endParaRPr lang="en-US"/>
          </a:p>
        </p:txBody>
      </p:sp>
      <p:sp>
        <p:nvSpPr>
          <p:cNvPr id="6" name="Footer Placeholder 9"/>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Straight Connector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Straight Connector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Straight Connector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Straight Connector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Straight Connector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Rectangle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Straight Connector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smtClean="0"/>
              <a:t>Click to edit Master title style</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04139208-CAB2-4B26-A3C5-8F78470296EC}" type="datetimeFigureOut">
              <a:rPr lang="en-US"/>
              <a:pPr>
                <a:defRPr/>
              </a:pPr>
              <a:t>6/3/2013</a:t>
            </a:fld>
            <a:endParaRPr lang="en-US"/>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endParaRPr lang="en-US"/>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8503513E-44CD-4204-A2C9-D6D317E71E6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9874DE97-3100-4C90-A52B-587571701CFD}" type="datetimeFigureOut">
              <a:rPr lang="en-US"/>
              <a:pPr>
                <a:defRPr/>
              </a:pPr>
              <a:t>6/3/2013</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3E11CAE8-98B9-46A3-B5E3-80DC0B39E12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543800" cy="654050"/>
          </a:xfrm>
        </p:spPr>
        <p:txBody>
          <a:bodyPr/>
          <a:lstStyle>
            <a:lvl1pPr>
              <a:defRPr/>
            </a:lvl1pPr>
          </a:lstStyle>
          <a:p>
            <a:r>
              <a:rPr lang="en-US" dirty="0" smtClean="0"/>
              <a:t>Click to edit Master title style</a:t>
            </a:r>
            <a:endParaRPr lang="en-US" dirty="0"/>
          </a:p>
        </p:txBody>
      </p:sp>
      <p:sp>
        <p:nvSpPr>
          <p:cNvPr id="11" name="Content Placeholder 10"/>
          <p:cNvSpPr>
            <a:spLocks noGrp="1"/>
          </p:cNvSpPr>
          <p:nvPr>
            <p:ph sz="quarter" idx="2"/>
          </p:nvPr>
        </p:nvSpPr>
        <p:spPr>
          <a:xfrm>
            <a:off x="457200" y="201168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371975" y="201168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11"/>
          <p:cNvSpPr>
            <a:spLocks noGrp="1"/>
          </p:cNvSpPr>
          <p:nvPr>
            <p:ph type="body" sz="quarter" idx="1"/>
          </p:nvPr>
        </p:nvSpPr>
        <p:spPr>
          <a:xfrm>
            <a:off x="457200" y="121920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dirty="0" smtClean="0"/>
              <a:t>Click to edit Master text styles</a:t>
            </a:r>
          </a:p>
        </p:txBody>
      </p:sp>
      <p:sp>
        <p:nvSpPr>
          <p:cNvPr id="14" name="Text Placeholder 13"/>
          <p:cNvSpPr>
            <a:spLocks noGrp="1"/>
          </p:cNvSpPr>
          <p:nvPr>
            <p:ph type="body" sz="quarter" idx="3"/>
          </p:nvPr>
        </p:nvSpPr>
        <p:spPr>
          <a:xfrm>
            <a:off x="4343400" y="121920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7" name="Date Placeholder 13"/>
          <p:cNvSpPr>
            <a:spLocks noGrp="1"/>
          </p:cNvSpPr>
          <p:nvPr>
            <p:ph type="dt" sz="half" idx="10"/>
          </p:nvPr>
        </p:nvSpPr>
        <p:spPr/>
        <p:txBody>
          <a:bodyPr/>
          <a:lstStyle>
            <a:lvl1pPr>
              <a:defRPr/>
            </a:lvl1pPr>
          </a:lstStyle>
          <a:p>
            <a:pPr>
              <a:defRPr/>
            </a:pPr>
            <a:fld id="{4C80A5C9-8D06-4867-BADB-B2F9F33B4910}" type="datetimeFigureOut">
              <a:rPr lang="en-US"/>
              <a:pPr>
                <a:defRPr/>
              </a:pPr>
              <a:t>6/3/2013</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608FAF9B-BDA4-4B07-98A7-FFA26E10CF4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5"/>
          <p:cNvSpPr>
            <a:spLocks noGrp="1"/>
          </p:cNvSpPr>
          <p:nvPr>
            <p:ph type="dt" sz="half" idx="10"/>
          </p:nvPr>
        </p:nvSpPr>
        <p:spPr/>
        <p:txBody>
          <a:bodyPr rtlCol="0"/>
          <a:lstStyle>
            <a:lvl1pPr>
              <a:defRPr/>
            </a:lvl1pPr>
          </a:lstStyle>
          <a:p>
            <a:pPr>
              <a:defRPr/>
            </a:pPr>
            <a:fld id="{5B0A4A47-EB2A-4BB6-B78E-64F8AB6C7EE6}" type="datetimeFigureOut">
              <a:rPr lang="en-US"/>
              <a:pPr>
                <a:defRPr/>
              </a:pPr>
              <a:t>6/3/2013</a:t>
            </a:fld>
            <a:endParaRPr lang="en-US"/>
          </a:p>
        </p:txBody>
      </p:sp>
      <p:sp>
        <p:nvSpPr>
          <p:cNvPr id="4" name="Slide Number Placeholder 6"/>
          <p:cNvSpPr>
            <a:spLocks noGrp="1"/>
          </p:cNvSpPr>
          <p:nvPr>
            <p:ph type="sldNum" sz="quarter" idx="11"/>
          </p:nvPr>
        </p:nvSpPr>
        <p:spPr/>
        <p:txBody>
          <a:bodyPr rtlCol="0"/>
          <a:lstStyle>
            <a:lvl1pPr>
              <a:defRPr/>
            </a:lvl1pPr>
          </a:lstStyle>
          <a:p>
            <a:pPr>
              <a:defRPr/>
            </a:pPr>
            <a:fld id="{9DCA3570-2BA2-4943-AC3B-4B710FF4BD6C}" type="slidenum">
              <a:rPr lang="en-US"/>
              <a:pPr>
                <a:defRPr/>
              </a:pPr>
              <a:t>‹#›</a:t>
            </a:fld>
            <a:endParaRPr lang="en-US"/>
          </a:p>
        </p:txBody>
      </p:sp>
      <p:sp>
        <p:nvSpPr>
          <p:cNvPr id="5" name="Footer Placeholder 7"/>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305C0CF8-9514-45F9-ADC4-94A2510A6235}" type="datetimeFigureOut">
              <a:rPr lang="en-US"/>
              <a:pPr>
                <a:defRPr/>
              </a:pPr>
              <a:t>6/3/2013</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D564190D-6C76-4903-A836-BFFAEFB84F1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6" name="Straight Connector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Straight Connector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Straight Connector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Rectangle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Straight Connector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2" name="Picture 3"/>
          <p:cNvPicPr>
            <a:picLocks noChangeAspect="1" noChangeArrowheads="1"/>
          </p:cNvPicPr>
          <p:nvPr userDrawn="1"/>
        </p:nvPicPr>
        <p:blipFill>
          <a:blip r:embed="rId2" cstate="print"/>
          <a:srcRect/>
          <a:stretch>
            <a:fillRect/>
          </a:stretch>
        </p:blipFill>
        <p:spPr bwMode="auto">
          <a:xfrm>
            <a:off x="7086600" y="5105400"/>
            <a:ext cx="1647825" cy="1752600"/>
          </a:xfrm>
          <a:prstGeom prst="rect">
            <a:avLst/>
          </a:prstGeom>
          <a:noFill/>
          <a:ln w="9525">
            <a:noFill/>
            <a:miter lim="800000"/>
            <a:headEnd/>
            <a:tailEnd/>
          </a:ln>
        </p:spPr>
      </p:pic>
      <p:sp>
        <p:nvSpPr>
          <p:cNvPr id="13" name="Oval 12"/>
          <p:cNvSpPr/>
          <p:nvPr userDrawn="1"/>
        </p:nvSpPr>
        <p:spPr>
          <a:xfrm>
            <a:off x="8877300" y="563880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userDrawn="1"/>
        </p:nvSpPr>
        <p:spPr>
          <a:xfrm>
            <a:off x="7162800" y="6705600"/>
            <a:ext cx="152400" cy="152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userDrawn="1"/>
        </p:nvSpPr>
        <p:spPr>
          <a:xfrm>
            <a:off x="8382000" y="6477000"/>
            <a:ext cx="3810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smtClean="0"/>
              <a:t>Click to edit Master title style</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Date Placeholder 20"/>
          <p:cNvSpPr>
            <a:spLocks noGrp="1"/>
          </p:cNvSpPr>
          <p:nvPr>
            <p:ph type="dt" sz="half" idx="10"/>
          </p:nvPr>
        </p:nvSpPr>
        <p:spPr/>
        <p:txBody>
          <a:bodyPr rtlCol="0"/>
          <a:lstStyle>
            <a:lvl1pPr>
              <a:defRPr/>
            </a:lvl1pPr>
          </a:lstStyle>
          <a:p>
            <a:pPr>
              <a:defRPr/>
            </a:pPr>
            <a:fld id="{527BB922-6368-45BF-B7E3-D644F3D06C65}" type="datetimeFigureOut">
              <a:rPr lang="en-US"/>
              <a:pPr>
                <a:defRPr/>
              </a:pPr>
              <a:t>6/3/2013</a:t>
            </a:fld>
            <a:endParaRPr lang="en-US"/>
          </a:p>
        </p:txBody>
      </p:sp>
      <p:sp>
        <p:nvSpPr>
          <p:cNvPr id="17" name="Slide Number Placeholder 21"/>
          <p:cNvSpPr>
            <a:spLocks noGrp="1"/>
          </p:cNvSpPr>
          <p:nvPr>
            <p:ph type="sldNum" sz="quarter" idx="11"/>
          </p:nvPr>
        </p:nvSpPr>
        <p:spPr/>
        <p:txBody>
          <a:bodyPr rtlCol="0"/>
          <a:lstStyle>
            <a:lvl1pPr>
              <a:defRPr/>
            </a:lvl1pPr>
          </a:lstStyle>
          <a:p>
            <a:pPr>
              <a:defRPr/>
            </a:pPr>
            <a:fld id="{BA09DFE1-2FFE-4C98-A9D6-9EA4ECA80EA4}" type="slidenum">
              <a:rPr lang="en-US"/>
              <a:pPr>
                <a:defRPr/>
              </a:pPr>
              <a:t>‹#›</a:t>
            </a:fld>
            <a:endParaRPr lang="en-US"/>
          </a:p>
        </p:txBody>
      </p:sp>
      <p:sp>
        <p:nvSpPr>
          <p:cNvPr id="19" name="Footer Placeholder 22"/>
          <p:cNvSpPr>
            <a:spLocks noGrp="1"/>
          </p:cNvSpPr>
          <p:nvPr>
            <p:ph type="ftr" sz="quarter" idx="12"/>
          </p:nvPr>
        </p:nvSpPr>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Straight Connector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Rectangle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traight Connector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Straight Connector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1" name="Straight Connector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pic>
        <p:nvPicPr>
          <p:cNvPr id="12" name="Picture 3"/>
          <p:cNvPicPr>
            <a:picLocks noChangeAspect="1" noChangeArrowheads="1"/>
          </p:cNvPicPr>
          <p:nvPr userDrawn="1"/>
        </p:nvPicPr>
        <p:blipFill>
          <a:blip r:embed="rId2" cstate="print"/>
          <a:srcRect/>
          <a:stretch>
            <a:fillRect/>
          </a:stretch>
        </p:blipFill>
        <p:spPr bwMode="auto">
          <a:xfrm>
            <a:off x="7086600" y="5105400"/>
            <a:ext cx="1647825" cy="1752600"/>
          </a:xfrm>
          <a:prstGeom prst="rect">
            <a:avLst/>
          </a:prstGeom>
          <a:noFill/>
          <a:ln w="9525">
            <a:noFill/>
            <a:miter lim="800000"/>
            <a:headEnd/>
            <a:tailEnd/>
          </a:ln>
        </p:spPr>
      </p:pic>
      <p:sp>
        <p:nvSpPr>
          <p:cNvPr id="13" name="Oval 12"/>
          <p:cNvSpPr/>
          <p:nvPr userDrawn="1"/>
        </p:nvSpPr>
        <p:spPr>
          <a:xfrm>
            <a:off x="8877300" y="563880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userDrawn="1"/>
        </p:nvSpPr>
        <p:spPr>
          <a:xfrm>
            <a:off x="7162800" y="6705600"/>
            <a:ext cx="152400" cy="152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userDrawn="1"/>
        </p:nvSpPr>
        <p:spPr>
          <a:xfrm>
            <a:off x="8382000" y="6477000"/>
            <a:ext cx="3810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smtClean="0"/>
              <a:t>Click to edit Master text styles</a:t>
            </a:r>
          </a:p>
        </p:txBody>
      </p:sp>
      <p:sp>
        <p:nvSpPr>
          <p:cNvPr id="16" name="Date Placeholder 16"/>
          <p:cNvSpPr>
            <a:spLocks noGrp="1"/>
          </p:cNvSpPr>
          <p:nvPr>
            <p:ph type="dt" sz="half" idx="10"/>
          </p:nvPr>
        </p:nvSpPr>
        <p:spPr/>
        <p:txBody>
          <a:bodyPr rtlCol="0"/>
          <a:lstStyle>
            <a:lvl1pPr>
              <a:defRPr/>
            </a:lvl1pPr>
          </a:lstStyle>
          <a:p>
            <a:pPr>
              <a:defRPr/>
            </a:pPr>
            <a:fld id="{18225CD3-4B43-4563-954A-915D2CD2FB00}" type="datetimeFigureOut">
              <a:rPr lang="en-US"/>
              <a:pPr>
                <a:defRPr/>
              </a:pPr>
              <a:t>6/3/2013</a:t>
            </a:fld>
            <a:endParaRPr lang="en-US"/>
          </a:p>
        </p:txBody>
      </p:sp>
      <p:sp>
        <p:nvSpPr>
          <p:cNvPr id="17" name="Slide Number Placeholder 17"/>
          <p:cNvSpPr>
            <a:spLocks noGrp="1"/>
          </p:cNvSpPr>
          <p:nvPr>
            <p:ph type="sldNum" sz="quarter" idx="11"/>
          </p:nvPr>
        </p:nvSpPr>
        <p:spPr/>
        <p:txBody>
          <a:bodyPr rtlCol="0"/>
          <a:lstStyle>
            <a:lvl1pPr>
              <a:defRPr/>
            </a:lvl1pPr>
          </a:lstStyle>
          <a:p>
            <a:pPr>
              <a:defRPr/>
            </a:pPr>
            <a:fld id="{70B5FC64-570C-4E5F-8587-91B7C9582586}" type="slidenum">
              <a:rPr lang="en-US"/>
              <a:pPr>
                <a:defRPr/>
              </a:pPr>
              <a:t>‹#›</a:t>
            </a:fld>
            <a:endParaRPr lang="en-US"/>
          </a:p>
        </p:txBody>
      </p:sp>
      <p:sp>
        <p:nvSpPr>
          <p:cNvPr id="18" name="Footer Placeholder 20"/>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49824415-3F17-4404-A1E7-677F82E1B526}" type="datetimeFigureOut">
              <a:rPr lang="en-US"/>
              <a:pPr>
                <a:defRPr/>
              </a:pPr>
              <a:t>6/3/2013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0DCC3D22-0F5B-4303-B322-41F2D93B2AA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41553509-A4C9-4976-B165-6AC429356670}" type="datetimeFigureOut">
              <a:rPr lang="en-US"/>
              <a:pPr>
                <a:defRPr/>
              </a:pPr>
              <a:t>6/3/2013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016D169C-50F0-4E99-8725-E8052821BA4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2" name="Title Placeholder 21"/>
          <p:cNvSpPr>
            <a:spLocks noGrp="1"/>
          </p:cNvSpPr>
          <p:nvPr>
            <p:ph type="title"/>
          </p:nvPr>
        </p:nvSpPr>
        <p:spPr>
          <a:xfrm>
            <a:off x="457200" y="228600"/>
            <a:ext cx="7467600" cy="655638"/>
          </a:xfrm>
          <a:prstGeom prst="rect">
            <a:avLst/>
          </a:prstGeom>
        </p:spPr>
        <p:txBody>
          <a:bodyPr vert="horz" anchor="b">
            <a:normAutofit/>
          </a:bodyPr>
          <a:lstStyle/>
          <a:p>
            <a:r>
              <a:rPr lang="en-US" smtClean="0"/>
              <a:t>Click to edit Master title style</a:t>
            </a:r>
            <a:endParaRPr lang="en-US"/>
          </a:p>
        </p:txBody>
      </p:sp>
      <p:sp>
        <p:nvSpPr>
          <p:cNvPr id="1028" name="Text Placeholder 12"/>
          <p:cNvSpPr>
            <a:spLocks noGrp="1"/>
          </p:cNvSpPr>
          <p:nvPr>
            <p:ph type="body" idx="1"/>
          </p:nvPr>
        </p:nvSpPr>
        <p:spPr bwMode="auto">
          <a:xfrm>
            <a:off x="457200" y="1066800"/>
            <a:ext cx="7467600" cy="54070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a:defRPr/>
            </a:pPr>
            <a:fld id="{07A722E9-1F0F-4E61-8FC0-ACE16714DCE6}" type="datetimeFigureOut">
              <a:rPr lang="en-US"/>
              <a:pPr>
                <a:defRPr/>
              </a:pPr>
              <a:t>6/3/2013</a:t>
            </a:fld>
            <a:endParaRPr lang="en-US"/>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a:defRPr/>
            </a:pP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a:defRPr/>
            </a:pPr>
            <a:fld id="{CF0ADDFB-062B-42A2-BAC4-2854F4D19C03}" type="slidenum">
              <a:rPr lang="en-US"/>
              <a:pPr>
                <a:defRPr/>
              </a:pPr>
              <a:t>‹#›</a:t>
            </a:fld>
            <a:endParaRPr lang="en-US"/>
          </a:p>
        </p:txBody>
      </p:sp>
      <p:pic>
        <p:nvPicPr>
          <p:cNvPr id="1037" name="Picture 3"/>
          <p:cNvPicPr>
            <a:picLocks noChangeAspect="1" noChangeArrowheads="1"/>
          </p:cNvPicPr>
          <p:nvPr userDrawn="1"/>
        </p:nvPicPr>
        <p:blipFill>
          <a:blip r:embed="rId13" cstate="print"/>
          <a:srcRect/>
          <a:stretch>
            <a:fillRect/>
          </a:stretch>
        </p:blipFill>
        <p:spPr bwMode="auto">
          <a:xfrm>
            <a:off x="7086600" y="5105400"/>
            <a:ext cx="1647825" cy="1752600"/>
          </a:xfrm>
          <a:prstGeom prst="rect">
            <a:avLst/>
          </a:prstGeom>
          <a:noFill/>
          <a:ln w="9525">
            <a:noFill/>
            <a:miter lim="800000"/>
            <a:headEnd/>
            <a:tailEnd/>
          </a:ln>
        </p:spPr>
      </p:pic>
      <p:sp>
        <p:nvSpPr>
          <p:cNvPr id="17" name="Oval 16"/>
          <p:cNvSpPr/>
          <p:nvPr userDrawn="1"/>
        </p:nvSpPr>
        <p:spPr>
          <a:xfrm>
            <a:off x="8877300" y="563880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Oval 17"/>
          <p:cNvSpPr/>
          <p:nvPr userDrawn="1"/>
        </p:nvSpPr>
        <p:spPr>
          <a:xfrm>
            <a:off x="7162800" y="6705600"/>
            <a:ext cx="152400" cy="152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Oval 18"/>
          <p:cNvSpPr/>
          <p:nvPr userDrawn="1"/>
        </p:nvSpPr>
        <p:spPr>
          <a:xfrm>
            <a:off x="8382000" y="6477000"/>
            <a:ext cx="3810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29" r:id="rId4"/>
    <p:sldLayoutId id="2147483730" r:id="rId5"/>
    <p:sldLayoutId id="2147483737" r:id="rId6"/>
    <p:sldLayoutId id="2147483731" r:id="rId7"/>
    <p:sldLayoutId id="2147483738" r:id="rId8"/>
    <p:sldLayoutId id="2147483739" r:id="rId9"/>
    <p:sldLayoutId id="2147483732" r:id="rId10"/>
    <p:sldLayoutId id="2147483733"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Gothic" pitchFamily="34" charset="0"/>
        </a:defRPr>
      </a:lvl2pPr>
      <a:lvl3pPr algn="l" rtl="0" eaLnBrk="0" fontAlgn="base" hangingPunct="0">
        <a:spcBef>
          <a:spcPct val="0"/>
        </a:spcBef>
        <a:spcAft>
          <a:spcPct val="0"/>
        </a:spcAft>
        <a:defRPr sz="3000">
          <a:solidFill>
            <a:schemeClr val="tx2"/>
          </a:solidFill>
          <a:latin typeface="Century Gothic" pitchFamily="34" charset="0"/>
        </a:defRPr>
      </a:lvl3pPr>
      <a:lvl4pPr algn="l" rtl="0" eaLnBrk="0" fontAlgn="base" hangingPunct="0">
        <a:spcBef>
          <a:spcPct val="0"/>
        </a:spcBef>
        <a:spcAft>
          <a:spcPct val="0"/>
        </a:spcAft>
        <a:defRPr sz="3000">
          <a:solidFill>
            <a:schemeClr val="tx2"/>
          </a:solidFill>
          <a:latin typeface="Century Gothic" pitchFamily="34" charset="0"/>
        </a:defRPr>
      </a:lvl4pPr>
      <a:lvl5pPr algn="l" rtl="0" eaLnBrk="0" fontAlgn="base" hangingPunct="0">
        <a:spcBef>
          <a:spcPct val="0"/>
        </a:spcBef>
        <a:spcAft>
          <a:spcPct val="0"/>
        </a:spcAft>
        <a:defRPr sz="3000">
          <a:solidFill>
            <a:schemeClr val="tx2"/>
          </a:solidFill>
          <a:latin typeface="Century Gothic" pitchFamily="34" charset="0"/>
        </a:defRPr>
      </a:lvl5pPr>
      <a:lvl6pPr marL="457200" algn="l" rtl="0" fontAlgn="base">
        <a:spcBef>
          <a:spcPct val="0"/>
        </a:spcBef>
        <a:spcAft>
          <a:spcPct val="0"/>
        </a:spcAft>
        <a:defRPr sz="3000">
          <a:solidFill>
            <a:schemeClr val="tx2"/>
          </a:solidFill>
          <a:latin typeface="Century Gothic" pitchFamily="34" charset="0"/>
        </a:defRPr>
      </a:lvl6pPr>
      <a:lvl7pPr marL="914400" algn="l" rtl="0" fontAlgn="base">
        <a:spcBef>
          <a:spcPct val="0"/>
        </a:spcBef>
        <a:spcAft>
          <a:spcPct val="0"/>
        </a:spcAft>
        <a:defRPr sz="3000">
          <a:solidFill>
            <a:schemeClr val="tx2"/>
          </a:solidFill>
          <a:latin typeface="Century Gothic" pitchFamily="34" charset="0"/>
        </a:defRPr>
      </a:lvl7pPr>
      <a:lvl8pPr marL="1371600" algn="l" rtl="0" fontAlgn="base">
        <a:spcBef>
          <a:spcPct val="0"/>
        </a:spcBef>
        <a:spcAft>
          <a:spcPct val="0"/>
        </a:spcAft>
        <a:defRPr sz="3000">
          <a:solidFill>
            <a:schemeClr val="tx2"/>
          </a:solidFill>
          <a:latin typeface="Century Gothic" pitchFamily="34" charset="0"/>
        </a:defRPr>
      </a:lvl8pPr>
      <a:lvl9pPr marL="1828800" algn="l" rtl="0" fontAlgn="base">
        <a:spcBef>
          <a:spcPct val="0"/>
        </a:spcBef>
        <a:spcAft>
          <a:spcPct val="0"/>
        </a:spcAft>
        <a:defRPr sz="3000">
          <a:solidFill>
            <a:schemeClr val="tx2"/>
          </a:solidFill>
          <a:latin typeface="Century Gothic" pitchFamily="34"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makeitcountonline.ca/"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investinknowingmore.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p:cNvPicPr>
            <a:picLocks noChangeAspect="1" noChangeArrowheads="1"/>
          </p:cNvPicPr>
          <p:nvPr/>
        </p:nvPicPr>
        <p:blipFill>
          <a:blip r:embed="rId3" cstate="print">
            <a:lum bright="-4000" contrast="24000"/>
          </a:blip>
          <a:srcRect/>
          <a:stretch>
            <a:fillRect/>
          </a:stretch>
        </p:blipFill>
        <p:spPr bwMode="auto">
          <a:xfrm>
            <a:off x="1752600" y="960438"/>
            <a:ext cx="7315200" cy="3754437"/>
          </a:xfrm>
          <a:prstGeom prst="rect">
            <a:avLst/>
          </a:prstGeom>
          <a:noFill/>
          <a:ln w="9525">
            <a:noFill/>
            <a:miter lim="800000"/>
            <a:headEnd/>
            <a:tailEnd/>
          </a:ln>
        </p:spPr>
      </p:pic>
      <p:sp>
        <p:nvSpPr>
          <p:cNvPr id="10" name="Oval 9"/>
          <p:cNvSpPr/>
          <p:nvPr/>
        </p:nvSpPr>
        <p:spPr>
          <a:xfrm>
            <a:off x="609600" y="3429000"/>
            <a:ext cx="1295400" cy="1295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1905000" y="4495800"/>
            <a:ext cx="3810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12"/>
          <p:cNvSpPr/>
          <p:nvPr/>
        </p:nvSpPr>
        <p:spPr>
          <a:xfrm>
            <a:off x="8610600" y="83820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8953500" y="1524000"/>
            <a:ext cx="228600" cy="228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199" name="Picture 14" descr="NBSC-logo.gif"/>
          <p:cNvPicPr>
            <a:picLocks noChangeAspect="1"/>
          </p:cNvPicPr>
          <p:nvPr/>
        </p:nvPicPr>
        <p:blipFill>
          <a:blip r:embed="rId4" cstate="print"/>
          <a:srcRect/>
          <a:stretch>
            <a:fillRect/>
          </a:stretch>
        </p:blipFill>
        <p:spPr bwMode="auto">
          <a:xfrm>
            <a:off x="5486400" y="5410200"/>
            <a:ext cx="3429000" cy="1125538"/>
          </a:xfrm>
          <a:prstGeom prst="rect">
            <a:avLst/>
          </a:prstGeom>
          <a:noFill/>
          <a:ln w="9525">
            <a:noFill/>
            <a:miter lim="800000"/>
            <a:headEnd/>
            <a:tailEnd/>
          </a:ln>
        </p:spPr>
      </p:pic>
      <p:graphicFrame>
        <p:nvGraphicFramePr>
          <p:cNvPr id="6" name="Diagram 5"/>
          <p:cNvGraphicFramePr/>
          <p:nvPr/>
        </p:nvGraphicFramePr>
        <p:xfrm>
          <a:off x="2895600" y="152400"/>
          <a:ext cx="6172200" cy="685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What would you Rather have?</a:t>
            </a:r>
            <a:endParaRPr lang="en-CA" dirty="0"/>
          </a:p>
        </p:txBody>
      </p:sp>
      <p:sp>
        <p:nvSpPr>
          <p:cNvPr id="9219" name="Content Placeholder 2"/>
          <p:cNvSpPr>
            <a:spLocks noGrp="1"/>
          </p:cNvSpPr>
          <p:nvPr>
            <p:ph sz="quarter" idx="1"/>
          </p:nvPr>
        </p:nvSpPr>
        <p:spPr>
          <a:xfrm>
            <a:off x="457200" y="1066800"/>
            <a:ext cx="7467600" cy="5407025"/>
          </a:xfrm>
        </p:spPr>
        <p:txBody>
          <a:bodyPr/>
          <a:lstStyle/>
          <a:p>
            <a:endParaRPr lang="en-CA" smtClean="0"/>
          </a:p>
        </p:txBody>
      </p:sp>
      <p:pic>
        <p:nvPicPr>
          <p:cNvPr id="922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4800" y="533400"/>
            <a:ext cx="3571875" cy="3571875"/>
          </a:xfrm>
          <a:prstGeom prst="rect">
            <a:avLst/>
          </a:prstGeom>
          <a:noFill/>
          <a:ln w="9525">
            <a:noFill/>
            <a:miter lim="800000"/>
            <a:headEnd/>
            <a:tailEnd/>
          </a:ln>
        </p:spPr>
      </p:pic>
      <p:pic>
        <p:nvPicPr>
          <p:cNvPr id="9221" name="Picture 4"/>
          <p:cNvPicPr>
            <a:picLocks noChangeAspect="1" noChangeArrowheads="1"/>
          </p:cNvPicPr>
          <p:nvPr/>
        </p:nvPicPr>
        <p:blipFill>
          <a:blip r:embed="rId4" cstate="print"/>
          <a:srcRect/>
          <a:stretch>
            <a:fillRect/>
          </a:stretch>
        </p:blipFill>
        <p:spPr bwMode="auto">
          <a:xfrm>
            <a:off x="3429000" y="2895600"/>
            <a:ext cx="5181600" cy="343852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Does Money Have Value?</a:t>
            </a:r>
            <a:endParaRPr lang="en-US" dirty="0"/>
          </a:p>
        </p:txBody>
      </p:sp>
      <p:pic>
        <p:nvPicPr>
          <p:cNvPr id="10243" name="Picture 4"/>
          <p:cNvPicPr>
            <a:picLocks noGrp="1" noChangeAspect="1" noChangeArrowheads="1"/>
          </p:cNvPicPr>
          <p:nvPr>
            <p:ph sz="quarter" idx="1"/>
          </p:nvPr>
        </p:nvPicPr>
        <p:blipFill>
          <a:blip r:embed="rId3" cstate="print">
            <a:clrChange>
              <a:clrFrom>
                <a:srgbClr val="FFFFFF"/>
              </a:clrFrom>
              <a:clrTo>
                <a:srgbClr val="FFFFFF">
                  <a:alpha val="0"/>
                </a:srgbClr>
              </a:clrTo>
            </a:clrChange>
          </a:blip>
          <a:srcRect l="52856" t="19810" r="22382" b="43619"/>
          <a:stretch>
            <a:fillRect/>
          </a:stretch>
        </p:blipFill>
        <p:spPr>
          <a:xfrm rot="20301392">
            <a:off x="2516188" y="1592263"/>
            <a:ext cx="3962400" cy="3657600"/>
          </a:xfr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Did Money ALWAYS exist?</a:t>
            </a:r>
            <a:endParaRPr lang="en-CA" dirty="0"/>
          </a:p>
        </p:txBody>
      </p:sp>
      <p:pic>
        <p:nvPicPr>
          <p:cNvPr id="11267" name="Picture 16" descr="http://t0.gstatic.com/images?q=tbn:ANd9GcRq_7TU8sggXizw8My7R-Cg3jbDr_m-gu1EOn_nbcwUITWf7pdnMQ"/>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81000" y="990600"/>
            <a:ext cx="1676400" cy="1676400"/>
          </a:xfrm>
          <a:prstGeom prst="rect">
            <a:avLst/>
          </a:prstGeom>
          <a:noFill/>
          <a:ln w="9525">
            <a:noFill/>
            <a:miter lim="800000"/>
            <a:headEnd/>
            <a:tailEnd/>
          </a:ln>
        </p:spPr>
      </p:pic>
      <p:sp>
        <p:nvSpPr>
          <p:cNvPr id="11268" name="AutoShape 18" descr="data:image/jpg;base64,/9j/4AAQSkZJRgABAQAAAQABAAD/2wCEAAkGBhQRERQUEhQUFRUWGBkXFxYYFhcXFhkXHBgaFRgaFxwYHSYeHRojGhcXHy8gJCcpLCwsGB4xNTAqNSYrLCkBCQoKDgwOFw8PFykcFx0pKSkpKSkpKSkpKSksKSkpKSkpKSopLCksKiwpLCkpKSkpKSwsKSksKSksKSkpKSwpKf/AABEIAJwAnAMBIgACEQEDEQH/xAAbAAACAgMBAAAAAAAAAAAAAAAEBQAGAQIDB//EAEQQAAIABAQDBQQIAwYFBQAAAAECAAMRIQQFEjFBUWETInGBkQYyUqEjQmJyscHR8BQzggckQ1OS4RVjc7LxNJOis8L/xAAZAQADAQEBAAAAAAAAAAAAAAAAAQIDBAX/xAAiEQEBAAICAQQDAQAAAAAAAAAAAQIRAyExEhNBUQQiYUL/2gAMAwEAAhEDEQA/APcYkSJAEiRIxWAMxisDYrMFQ0N2Oyi5/wBhC2bmLOSBU/ZQi3332HlC2DOfjkQ0JvyFz8oFmZqaWUL1dgvy3gaVgm+sQo+FPzY3Md5eBRdlFeZufUwuzDtnLfGn9KM0aNmz/FM8pBhkIlYNUFQz41vMp96SwHrBMrPCdjKfor0b0aDNUD4jAy5nvojdSBX13g1Q6S88StHDSz9oUHrtDBZgNwQRCF8n0j6GY6fZP0iHxVv1gTvySSymXX/ElAtL/rQ3HlC2FqrGYUYTOxQGZp0naYprLPj8J8Yaq0VKTaJEiQwkSJEgCRIkYMAQmFGY5xussgabPM4JyA+JjyjXOs0pWWjaTSsx/wDLQ/8A7OyiOGXYCwYrpUe4m9PtNzc7kxFvwEw+BLXNVU7/AOY/3zwH2YYS5YUUUADkIyJgqRW4pXz/ANo2gkNIFGKoO9sCVJ4C9q9COMEwOyHUfd0kXrWtQKeG0FodMOTpAO4+fCv4esdIGkSNJszEcFJsPDjT8I76oNjSTHoI5yCeNONKbUsaRibJDEE1tw+r5iJLk0bu0A4ilPSkGwIjBiVjV5lP3w5mGAWIyq5aUQjHcUrLfo67ecDYLHvLfSFI4tJJqQPjlH6y/Zg6TiCTcEA3Uk7/AKHjSM47BCYvEMLqwsynmP3faJBlh8SrqGUgqdj++Mdoq2DxbSXaoowvMQe66/50sc/iH7NllTQwBU1BFQekVLsnSJEiRQSF+d5p2EosBqckLLT4nayjwrcngAYPMVDGzziMUxQ2lEyJR/5rCs6YPuJ3R1JhW9B1yrBaiSx1AMWZv8ydsW+4uy+EPI5yJIRQq7AUEdImGBxqAOpIqr/RtyqboT51HnElS5o095AOIILED71bt4wRipAmIyNcMKGhofI8D1jhicSspOQAoBv4Ac/zrE5XRybETJoArsIXvmta9mtQPrE0XyPHyrAOImFzWZzqE4Afb5npsI5Tp1d44OT8m+MXTjxfNENmTHdj/SLerfpGrZia/W/1QDWNO0jm97L7beifRkmZHjq9QfxgnD5oTybps3z/AFhNKBYWBjsoRD9JMQdK1PoNjF48ue+k3DFYJGOV9t+I69eUa4lm3prU0qB7wpy+IdOcLDha0KtU0qpB74HQHh0NYIwGPNQkz3uDcG/RukdnHz+rqufLj13BTzTMoACBxJFKDiAN6navjBoMchG4MdUZBswwesAqaOpqjdeR+ydiOsc8mzGjBDZXJAHwTB78s9PrDzg4wrxsjTM1Cweisfhcfy38jbzELxQsgjMDYDE9ogbjsw5MLEesExqkBneY9hh5kziq26sbKPUiFOSYHQBXdF0n/qN9JNPjqIHlHb2ocE4eURUPN1MPsywZh8qgQTglog694+Jv+cRTjWfPbVpQCt6k10inOlzvtG7YijBSOFdXDehHjt6xwxEiYrl5ZBqAGRjQEjZlYbHh1tGjK8wrqXQoNSKhi1LgWsBWh+UTsxU6cFBJ2EJ5ch5p7Vh9wUNhtq8Tw5DxjfPHZyJaKXPvMoIWoPCpsDSvrAMzL5rLRvoi3AMWIHGrcY5OfPfTbjnyLbDGor6bn0jv/wALBFzGZLBAqrx4neg4x0efQHl5xxyYtraCmZMQag2/fKE+Nxiyn0JKmz5nIKVlg9WO/lD0456gqppXcn8BHU41/hG1ak2HIeMH6n+ysfwWOmLRyqatkUFVHjpu3gTHVMtwsk6cTNWZMI/lggeQVafMw6GI4szMa86KPAC/rAU7J8NNJ1SUqeNLnnQi4hywVmRhJbr9DMVezr2YqdS8w1TUivKogyRLmNLInFPvILk8G3NISzPZRUpV5qGvddVqyX512pbaDMFg5jMP792qrvLMlVNNrlaGvWkaSfMqKsGDmVFDcjj8Q4N+MbTZ5WpIBXmDemxtThvAoAQhlIoNwLWNj+sFYmtO7SvXY89o7uPLeLnymq1fEkMFoCTsA3DiTagEbYuQHRlOxFK8uRHgaGOeGw2ipJ1Mbsx3J4eXSCCY0SFyPFkPpY3cV3/xE7rgeNjD2KvNAlzdXBXRx/V9G/6xZ6xeNKq3niFsXLPBZEyg6uyp+AMNBt4QBmC/3s9JKf8A2GDzE3ybNY1MYrGQbiAE+HbVOmsL30/On4KPWNCx7WZY0oo8qVNPEmNMnm2f77fjHJ8UBiHQmjEB06gDSw/D1jyuS25V14zoZLUPetTpFP1jV3uQRUigA8edfzjMxSBXgb14CvA8hveF+PzVJIqxSm2osLdd4yWLaZTcV6n8+g+e0bOpC713oOHSgPGkTLwCmpSJhNSDYrTgVpvAuKzSWhq7jeg2Fa28mHLpBRGZUyoNLWrexpHZVAsOFKbA3vfxjREd6FUAAG7NSorXYAmnjCLH5w4n9jLRn0WbRe52TURwqL040gmNp7h+uKOsEuaD6o28+EYmYZZtDZaD31NH32FNh6xWMJnhZ9BluGB2ms1V2F0VRbrtFhUAgM+pb0OlNI5XZqw9UtwRhySGuGAqpII35H1+cHZViu0lA8dvOFWCxqsh7MAKCQSaqCRuakAHxjf2PmlpUytLTCBQ1FK2oRaOn8fcrLl8bPxGY0rE1R3OYtzuXUGm7S5ijxADD51ix4Odrlo3xKp9QDCHMD/L+8f+xoc5R/Ilf9NP+0RWBUtzFf7z4yh8ph4ecEkxjNpX0kpuHeQ+YqPmsas1BCvk42rGRHHXHRTC2fhTpuSSZs+Z2xmnQ7Ds1cqlzrBalyaNBGMyeQmmbKDo8rajWodwwO9fGJnS9lii16T0qB/zZQrQXF2llv8ATCV/aPtZT9lLmMKbqzTBa9O6APxjg5ZlMnVhZYseMzAy5DsDdVYg06VFPMxX8xwK4ppEhnUaVDzF5s3Gw6H1hh/E/wARJZQ6qGFCC16cwCAelKQFOy1DPkzkerDumgNJigWoTxG9LxzzposkxhKlUWgCrYcAALU9IqR9nputMTOJOoqSOABYUGxFKUhpm2LZx2SCZViATpIAXc7jltBeNWspllu4NBRTpKnTQgc70p5w8b9lR2ZYx0QlNJ5WqamwsIHfEPISWlJz76tOHDaviJOwNa+MKVzVp8sNIXU24D2UEXoxPHcQ0y3MlxBMt5TyJoAJUlhY/CysK7Rrxf1GcdpGODk/Q4gcAWRJTHnSt/8AxHWZa5JVKXrMrQ8zSwjfEKFI1jEMo+uDqUeVdR5VoYEdQCGCTB9bvSe9XpU0B8o1qA8/MJNdIcvYsKzH02ubVEdPYt6yZjfFNbrtQb+NYxnOatJkTGYI1iFOnS9TYClCGuaWpBns5g+xw8uWdwtW8T3mPqTF8U7tTnetGjGMK8aLMDglCGF7i/SOImXjdk0zNu6vQOfCiEfnD/LJemTKXkiD0UCK3jk1toBuQqf62v8A/ERbAI0wTQ2ZITLNN17w8ReF81qqCNjt4G4h2YQyVKs8puHeXqjbejVHpDyhAZeZATOzKsWILClL094D7VL04xxfNgtZqz0eXasqwbahC/W1V4GAM+wzKwZGKOp1Kw3B472IIqIWqVJ1MBqJqbRmq1Y89wn8TI7hpMUrMlH4XF1/Q+JijZh/aZPwbKeylmS9R2dNLSpi2eWacjcHiCIueBzAUF4Qe1mR1LTkQPq/myiKhwLBlr/iLw5xNn2vG6GZN7XLjwJgly5MoGju+guzb6JY+eow8nzcPNAqlaXB2Zeq8vzjxLG+zbS17fCOWlChe+ijVoFYH3Twrzh1gM3lr3v43EAy7TFLgBTtQWo3Kojmyxv+W009KWaJLKTPmzBvoWTrPK+mtB+xB4nSMRulejIyN6NQmPJJPtkBNeuMxRRasoBC6+hpYfjtGW/tGxSTNSzJ8ySALHQCSRbU+m4r+EPHGyaKvSWbCy2ZWlGXWwQK9W47LbyrBcjESVUjsioNCQwJbpWtxHksz+1zHMlHCKGqNSSwG8q1HyhJifaTEYtkAM52pppUhSeJAWgqIft5eRuPeTmUprK/ZkenoYTZ57UYZEITESzMrQqjDUeem9Kx5imBmy0lrLkTjOAcNUG1u7s1C1eI5wuyb2VmmaO198G6m+k8Wf8AJYMcLd7p2ydvQMNi/wCPxKkq3YyqMdRqS/1VPhuetIsec5gq6A6u0s2cLvwK+I5iBcnwsrDSgWYIgNzSrMxubbljHbM2WbLEyUGKcaqRQ9ax0THUc+WW3CXmznVOD9jJl/y5QI1tQcV3OomnSDsonNMUF9zc+MVdAGatL2+W0WXD92WeGqvpSrH0h0jXKJHaTweC1mfikselT5xZ6QsyDB6Jeo+8/e2pRaUUeQhrGuM1CqQpz7CNpE2WKvLqdPxoffT0uOoENowYZKpj5a4iUHQ6qioI4j9Rx8IqOJGg05RbM3BwUztBbDTD3qD+VMOzU+BuPIwr9oMr1jtJdwdwL9ajmsZWapgMr7zXsBdm5KNyYMke1Mmc+gqVUnRLm8GtTvDda8DFbGcNJqkxdcl7Oos3kfy4xxzDM8Osl1kEsXtqbTVR9kDj1NINDZjnfs8rszSyFf6wsZb/AHhx8d4rEnJsPLYjGSXFgFYEmWKe77gBAG17w7yXHAmhagVasTwUC5PM/rDSTn+DmkLrZa0AZgNBrtWm0TcdqmYHL8ly95dFlq4rUFvi5qdZ7nQgw3bKcPLliWEQA30rQta9QGFCPlCbGZFILspQBgaVU6b15rHGd7PiWLviFB2q5uOnSMrx1p7kWFcPJpVpQFeDSkWg2qdFv0gZs4w2HATWGIrpUqX34KBQjxvCL/hMtiNTO5PxzG/M0EFTcKuHNNKA8xQ77d4bwe1fmj3Yw2ImzxQKsmXzCgTDf6ouVHjDHC4BZCCi0re+56mu/jCZs303U0PDb5Q+w2e9rIR8SUMploHqO0DixoOK7RtMJiyufqK8TnsyS5egmyyKNLbYfaTkefjHXG5xOVlnSsQGluLIANIXYoyHanOF2aygrAKyurCqspqCPxB8YmX5dqYUFz0ikbN8okFzU34k0AH+0WrKcD20yn1FpqHTdV8SbnoIXYDBmiy0FWb0rx/pEXbLcvElAoudyeLHiTBjN1QsCMxIkakkSJEgDliJCupVgGVgQQdiDuDFHxeAmZce7qfCGtDdnk1p3WHGX14RfY1da77QrNh5tmeTpPTVKpzoDY/d/SKXjcp0Ejbnb90j07NPZOZKYzMHp0m74drLzJln6rHltCSZiJU5ik1WlzQLq/dccrmzRn3B5UPL5yrM0zKiU9Ucjgp4ivlDrE+zyYdXmNMlzEAJlqpqWNO7W1AOcE5p7JNcp3xy2Pp+lYQNljJUMrdVJI8LQ9pc5eOdUudRpe/76QRNzV6rrJNhudhwgB8MRYWPXlfhDXC+1M2XLRRLksAAKsgJI6ml4YgGdjC1QTWop6/pDPBYCdicNh3lpqKhpbmwA0m1SaAWPyhG8xmYkhRckkCm54DlHfBz5oQpLZgtSSBxgsG2cywzyXZH0hhQkBg299xaNJYrLVKVoWNeh4fvnDHBez82a1lLG1/94s2B9lVShmkWHujfzPCFsaIMqyhn2HjyFot2XZXQ6ZY1MbE/vYQ0y3JTMsimXLHGm/gOPjFnwOXLKWijxJ3MKS1XhwyfKBIXm594/kOQhlSJEjSTQSJEiQwkSJEgCRIkSAMUhfm2RScSAJ0sNT3TsynmpFwYYxIApk/2KnSv/TT9SjaXOvTwcX9awDPGIUET8I5A4pSau/AbgUj0GMUibjA8wmTMEx+kTQeZWYkcWyzL2vrH/uL+Yj1R5YO4B8RWOBy2Ud5cv/Qv6QvSbzSVluXg1rq6F6/JRDPA4KT/AIGF1ddDU9WtF7TCIvuoo8FA/COog9BKxJyfEOKNplLyrqPotAPUw0wXs/Ll0Jq7D6zcPAbCGYjMOYyBgCMxIkUEiRIkASJEiQB//9k="/>
          <p:cNvSpPr>
            <a:spLocks noChangeAspect="1" noChangeArrowheads="1"/>
          </p:cNvSpPr>
          <p:nvPr/>
        </p:nvSpPr>
        <p:spPr bwMode="auto">
          <a:xfrm>
            <a:off x="63500" y="-717550"/>
            <a:ext cx="1485900" cy="1485900"/>
          </a:xfrm>
          <a:prstGeom prst="rect">
            <a:avLst/>
          </a:prstGeom>
          <a:noFill/>
          <a:ln w="9525">
            <a:noFill/>
            <a:miter lim="800000"/>
            <a:headEnd/>
            <a:tailEnd/>
          </a:ln>
        </p:spPr>
        <p:txBody>
          <a:bodyPr/>
          <a:lstStyle/>
          <a:p>
            <a:endParaRPr lang="en-CA"/>
          </a:p>
        </p:txBody>
      </p:sp>
      <p:sp>
        <p:nvSpPr>
          <p:cNvPr id="11269" name="AutoShape 20" descr="data:image/jpg;base64,/9j/4AAQSkZJRgABAQAAAQABAAD/2wCEAAkGBhQRERQUEhQUFRUWGBkXFxYYFhcXFhkXHBgaFRgaFxwYHSYeHRojGhcXHy8gJCcpLCwsGB4xNTAqNSYrLCkBCQoKDgwOFw8PFykcFx0pKSkpKSkpKSkpKSksKSkpKSkpKSopLCksKiwpLCkpKSkpKSwsKSksKSksKSkpKSwpKf/AABEIAJwAnAMBIgACEQEDEQH/xAAbAAACAgMBAAAAAAAAAAAAAAAEBQAGAQIDB//EAEQQAAIABAQDBQQIAwYFBQAAAAECAAMRIQQFEjFBUWETInGBkQYyUqEjQmJyscHR8BQzggckQ1OS4RVjc7LxNJOis8L/xAAZAQADAQEBAAAAAAAAAAAAAAAAAQIDBAX/xAAiEQEBAAICAQQDAQAAAAAAAAAAAQIRAyExEhNBUQQiYUL/2gAMAwEAAhEDEQA/APcYkSJAEiRIxWAMxisDYrMFQ0N2Oyi5/wBhC2bmLOSBU/ZQi3332HlC2DOfjkQ0JvyFz8oFmZqaWUL1dgvy3gaVgm+sQo+FPzY3Md5eBRdlFeZufUwuzDtnLfGn9KM0aNmz/FM8pBhkIlYNUFQz41vMp96SwHrBMrPCdjKfor0b0aDNUD4jAy5nvojdSBX13g1Q6S88StHDSz9oUHrtDBZgNwQRCF8n0j6GY6fZP0iHxVv1gTvySSymXX/ElAtL/rQ3HlC2FqrGYUYTOxQGZp0naYprLPj8J8Yaq0VKTaJEiQwkSJEgCRIkYMAQmFGY5xussgabPM4JyA+JjyjXOs0pWWjaTSsx/wDLQ/8A7OyiOGXYCwYrpUe4m9PtNzc7kxFvwEw+BLXNVU7/AOY/3zwH2YYS5YUUUADkIyJgqRW4pXz/ANo2gkNIFGKoO9sCVJ4C9q9COMEwOyHUfd0kXrWtQKeG0FodMOTpAO4+fCv4esdIGkSNJszEcFJsPDjT8I76oNjSTHoI5yCeNONKbUsaRibJDEE1tw+r5iJLk0bu0A4ilPSkGwIjBiVjV5lP3w5mGAWIyq5aUQjHcUrLfo67ecDYLHvLfSFI4tJJqQPjlH6y/Zg6TiCTcEA3Uk7/AKHjSM47BCYvEMLqwsynmP3faJBlh8SrqGUgqdj++Mdoq2DxbSXaoowvMQe66/50sc/iH7NllTQwBU1BFQekVLsnSJEiRQSF+d5p2EosBqckLLT4nayjwrcngAYPMVDGzziMUxQ2lEyJR/5rCs6YPuJ3R1JhW9B1yrBaiSx1AMWZv8ydsW+4uy+EPI5yJIRQq7AUEdImGBxqAOpIqr/RtyqboT51HnElS5o095AOIILED71bt4wRipAmIyNcMKGhofI8D1jhicSspOQAoBv4Ac/zrE5XRybETJoArsIXvmta9mtQPrE0XyPHyrAOImFzWZzqE4Afb5npsI5Tp1d44OT8m+MXTjxfNENmTHdj/SLerfpGrZia/W/1QDWNO0jm97L7beifRkmZHjq9QfxgnD5oTybps3z/AFhNKBYWBjsoRD9JMQdK1PoNjF48ue+k3DFYJGOV9t+I69eUa4lm3prU0qB7wpy+IdOcLDha0KtU0qpB74HQHh0NYIwGPNQkz3uDcG/RukdnHz+rqufLj13BTzTMoACBxJFKDiAN6navjBoMchG4MdUZBswwesAqaOpqjdeR+ydiOsc8mzGjBDZXJAHwTB78s9PrDzg4wrxsjTM1Cweisfhcfy38jbzELxQsgjMDYDE9ogbjsw5MLEesExqkBneY9hh5kziq26sbKPUiFOSYHQBXdF0n/qN9JNPjqIHlHb2ocE4eURUPN1MPsywZh8qgQTglog694+Jv+cRTjWfPbVpQCt6k10inOlzvtG7YijBSOFdXDehHjt6xwxEiYrl5ZBqAGRjQEjZlYbHh1tGjK8wrqXQoNSKhi1LgWsBWh+UTsxU6cFBJ2EJ5ch5p7Vh9wUNhtq8Tw5DxjfPHZyJaKXPvMoIWoPCpsDSvrAMzL5rLRvoi3AMWIHGrcY5OfPfTbjnyLbDGor6bn0jv/wALBFzGZLBAqrx4neg4x0efQHl5xxyYtraCmZMQag2/fKE+Nxiyn0JKmz5nIKVlg9WO/lD0456gqppXcn8BHU41/hG1ak2HIeMH6n+ysfwWOmLRyqatkUFVHjpu3gTHVMtwsk6cTNWZMI/lggeQVafMw6GI4szMa86KPAC/rAU7J8NNJ1SUqeNLnnQi4hywVmRhJbr9DMVezr2YqdS8w1TUivKogyRLmNLInFPvILk8G3NISzPZRUpV5qGvddVqyX512pbaDMFg5jMP792qrvLMlVNNrlaGvWkaSfMqKsGDmVFDcjj8Q4N+MbTZ5WpIBXmDemxtThvAoAQhlIoNwLWNj+sFYmtO7SvXY89o7uPLeLnymq1fEkMFoCTsA3DiTagEbYuQHRlOxFK8uRHgaGOeGw2ipJ1Mbsx3J4eXSCCY0SFyPFkPpY3cV3/xE7rgeNjD2KvNAlzdXBXRx/V9G/6xZ6xeNKq3niFsXLPBZEyg6uyp+AMNBt4QBmC/3s9JKf8A2GDzE3ybNY1MYrGQbiAE+HbVOmsL30/On4KPWNCx7WZY0oo8qVNPEmNMnm2f77fjHJ8UBiHQmjEB06gDSw/D1jyuS25V14zoZLUPetTpFP1jV3uQRUigA8edfzjMxSBXgb14CvA8hveF+PzVJIqxSm2osLdd4yWLaZTcV6n8+g+e0bOpC713oOHSgPGkTLwCmpSJhNSDYrTgVpvAuKzSWhq7jeg2Fa28mHLpBRGZUyoNLWrexpHZVAsOFKbA3vfxjREd6FUAAG7NSorXYAmnjCLH5w4n9jLRn0WbRe52TURwqL040gmNp7h+uKOsEuaD6o28+EYmYZZtDZaD31NH32FNh6xWMJnhZ9BluGB2ms1V2F0VRbrtFhUAgM+pb0OlNI5XZqw9UtwRhySGuGAqpII35H1+cHZViu0lA8dvOFWCxqsh7MAKCQSaqCRuakAHxjf2PmlpUytLTCBQ1FK2oRaOn8fcrLl8bPxGY0rE1R3OYtzuXUGm7S5ijxADD51ix4Odrlo3xKp9QDCHMD/L+8f+xoc5R/Ilf9NP+0RWBUtzFf7z4yh8ph4ecEkxjNpX0kpuHeQ+YqPmsas1BCvk42rGRHHXHRTC2fhTpuSSZs+Z2xmnQ7Ds1cqlzrBalyaNBGMyeQmmbKDo8rajWodwwO9fGJnS9lii16T0qB/zZQrQXF2llv8ATCV/aPtZT9lLmMKbqzTBa9O6APxjg5ZlMnVhZYseMzAy5DsDdVYg06VFPMxX8xwK4ppEhnUaVDzF5s3Gw6H1hh/E/wARJZQ6qGFCC16cwCAelKQFOy1DPkzkerDumgNJigWoTxG9LxzzposkxhKlUWgCrYcAALU9IqR9nputMTOJOoqSOABYUGxFKUhpm2LZx2SCZViATpIAXc7jltBeNWspllu4NBRTpKnTQgc70p5w8b9lR2ZYx0QlNJ5WqamwsIHfEPISWlJz76tOHDaviJOwNa+MKVzVp8sNIXU24D2UEXoxPHcQ0y3MlxBMt5TyJoAJUlhY/CysK7Rrxf1GcdpGODk/Q4gcAWRJTHnSt/8AxHWZa5JVKXrMrQ8zSwjfEKFI1jEMo+uDqUeVdR5VoYEdQCGCTB9bvSe9XpU0B8o1qA8/MJNdIcvYsKzH02ubVEdPYt6yZjfFNbrtQb+NYxnOatJkTGYI1iFOnS9TYClCGuaWpBns5g+xw8uWdwtW8T3mPqTF8U7tTnetGjGMK8aLMDglCGF7i/SOImXjdk0zNu6vQOfCiEfnD/LJemTKXkiD0UCK3jk1toBuQqf62v8A/ERbAI0wTQ2ZITLNN17w8ReF81qqCNjt4G4h2YQyVKs8puHeXqjbejVHpDyhAZeZATOzKsWILClL094D7VL04xxfNgtZqz0eXasqwbahC/W1V4GAM+wzKwZGKOp1Kw3B472IIqIWqVJ1MBqJqbRmq1Y89wn8TI7hpMUrMlH4XF1/Q+JijZh/aZPwbKeylmS9R2dNLSpi2eWacjcHiCIueBzAUF4Qe1mR1LTkQPq/myiKhwLBlr/iLw5xNn2vG6GZN7XLjwJgly5MoGju+guzb6JY+eow8nzcPNAqlaXB2Zeq8vzjxLG+zbS17fCOWlChe+ijVoFYH3Twrzh1gM3lr3v43EAy7TFLgBTtQWo3Kojmyxv+W009KWaJLKTPmzBvoWTrPK+mtB+xB4nSMRulejIyN6NQmPJJPtkBNeuMxRRasoBC6+hpYfjtGW/tGxSTNSzJ8ySALHQCSRbU+m4r+EPHGyaKvSWbCy2ZWlGXWwQK9W47LbyrBcjESVUjsioNCQwJbpWtxHksz+1zHMlHCKGqNSSwG8q1HyhJifaTEYtkAM52pppUhSeJAWgqIft5eRuPeTmUprK/ZkenoYTZ57UYZEITESzMrQqjDUeem9Kx5imBmy0lrLkTjOAcNUG1u7s1C1eI5wuyb2VmmaO198G6m+k8Wf8AJYMcLd7p2ydvQMNi/wCPxKkq3YyqMdRqS/1VPhuetIsec5gq6A6u0s2cLvwK+I5iBcnwsrDSgWYIgNzSrMxubbljHbM2WbLEyUGKcaqRQ9ax0THUc+WW3CXmznVOD9jJl/y5QI1tQcV3OomnSDsonNMUF9zc+MVdAGatL2+W0WXD92WeGqvpSrH0h0jXKJHaTweC1mfikselT5xZ6QsyDB6Jeo+8/e2pRaUUeQhrGuM1CqQpz7CNpE2WKvLqdPxoffT0uOoENowYZKpj5a4iUHQ6qioI4j9Rx8IqOJGg05RbM3BwUztBbDTD3qD+VMOzU+BuPIwr9oMr1jtJdwdwL9ajmsZWapgMr7zXsBdm5KNyYMke1Mmc+gqVUnRLm8GtTvDda8DFbGcNJqkxdcl7Oos3kfy4xxzDM8Osl1kEsXtqbTVR9kDj1NINDZjnfs8rszSyFf6wsZb/AHhx8d4rEnJsPLYjGSXFgFYEmWKe77gBAG17w7yXHAmhagVasTwUC5PM/rDSTn+DmkLrZa0AZgNBrtWm0TcdqmYHL8ly95dFlq4rUFvi5qdZ7nQgw3bKcPLliWEQA30rQta9QGFCPlCbGZFILspQBgaVU6b15rHGd7PiWLviFB2q5uOnSMrx1p7kWFcPJpVpQFeDSkWg2qdFv0gZs4w2HATWGIrpUqX34KBQjxvCL/hMtiNTO5PxzG/M0EFTcKuHNNKA8xQ77d4bwe1fmj3Yw2ImzxQKsmXzCgTDf6ouVHjDHC4BZCCi0re+56mu/jCZs303U0PDb5Q+w2e9rIR8SUMploHqO0DixoOK7RtMJiyufqK8TnsyS5egmyyKNLbYfaTkefjHXG5xOVlnSsQGluLIANIXYoyHanOF2aygrAKyurCqspqCPxB8YmX5dqYUFz0ikbN8okFzU34k0AH+0WrKcD20yn1FpqHTdV8SbnoIXYDBmiy0FWb0rx/pEXbLcvElAoudyeLHiTBjN1QsCMxIkakkSJEgDliJCupVgGVgQQdiDuDFHxeAmZce7qfCGtDdnk1p3WHGX14RfY1da77QrNh5tmeTpPTVKpzoDY/d/SKXjcp0Ejbnb90j07NPZOZKYzMHp0m74drLzJln6rHltCSZiJU5ik1WlzQLq/dccrmzRn3B5UPL5yrM0zKiU9Ucjgp4ivlDrE+zyYdXmNMlzEAJlqpqWNO7W1AOcE5p7JNcp3xy2Pp+lYQNljJUMrdVJI8LQ9pc5eOdUudRpe/76QRNzV6rrJNhudhwgB8MRYWPXlfhDXC+1M2XLRRLksAAKsgJI6ml4YgGdjC1QTWop6/pDPBYCdicNh3lpqKhpbmwA0m1SaAWPyhG8xmYkhRckkCm54DlHfBz5oQpLZgtSSBxgsG2cywzyXZH0hhQkBg299xaNJYrLVKVoWNeh4fvnDHBez82a1lLG1/94s2B9lVShmkWHujfzPCFsaIMqyhn2HjyFot2XZXQ6ZY1MbE/vYQ0y3JTMsimXLHGm/gOPjFnwOXLKWijxJ3MKS1XhwyfKBIXm594/kOQhlSJEjSTQSJEiQwkSJEgCRIkSAMUhfm2RScSAJ0sNT3TsynmpFwYYxIApk/2KnSv/TT9SjaXOvTwcX9awDPGIUET8I5A4pSau/AbgUj0GMUibjA8wmTMEx+kTQeZWYkcWyzL2vrH/uL+Yj1R5YO4B8RWOBy2Ud5cv/Qv6QvSbzSVluXg1rq6F6/JRDPA4KT/AIGF1ddDU9WtF7TCIvuoo8FA/COog9BKxJyfEOKNplLyrqPotAPUw0wXs/Ll0Jq7D6zcPAbCGYjMOYyBgCMxIkUEiRIkASJEiQB//9k="/>
          <p:cNvSpPr>
            <a:spLocks noChangeAspect="1" noChangeArrowheads="1"/>
          </p:cNvSpPr>
          <p:nvPr/>
        </p:nvSpPr>
        <p:spPr bwMode="auto">
          <a:xfrm>
            <a:off x="63500" y="-717550"/>
            <a:ext cx="1485900" cy="1485900"/>
          </a:xfrm>
          <a:prstGeom prst="rect">
            <a:avLst/>
          </a:prstGeom>
          <a:noFill/>
          <a:ln w="9525">
            <a:noFill/>
            <a:miter lim="800000"/>
            <a:headEnd/>
            <a:tailEnd/>
          </a:ln>
        </p:spPr>
        <p:txBody>
          <a:bodyPr/>
          <a:lstStyle/>
          <a:p>
            <a:endParaRPr lang="en-CA"/>
          </a:p>
        </p:txBody>
      </p:sp>
      <p:pic>
        <p:nvPicPr>
          <p:cNvPr id="11270" name="Picture 22" descr="toonie"/>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219200" y="1828800"/>
            <a:ext cx="1752600" cy="1752600"/>
          </a:xfrm>
          <a:prstGeom prst="rect">
            <a:avLst/>
          </a:prstGeom>
          <a:noFill/>
          <a:ln w="9525">
            <a:noFill/>
            <a:miter lim="800000"/>
            <a:headEnd/>
            <a:tailEnd/>
          </a:ln>
        </p:spPr>
      </p:pic>
      <p:pic>
        <p:nvPicPr>
          <p:cNvPr id="11271" name="Picture 24" descr="http://farm6.static.flickr.com/5309/5556155486_5bbb5735f4_o.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04800" y="2971800"/>
            <a:ext cx="5257800" cy="4164013"/>
          </a:xfrm>
          <a:prstGeom prst="rect">
            <a:avLst/>
          </a:prstGeom>
          <a:noFill/>
          <a:ln w="9525">
            <a:noFill/>
            <a:miter lim="800000"/>
            <a:headEnd/>
            <a:tailEnd/>
          </a:ln>
        </p:spPr>
      </p:pic>
      <p:pic>
        <p:nvPicPr>
          <p:cNvPr id="11272" name="Picture 26" descr="http://farm6.static.flickr.com/5264/5632136942_0e6e24e5e9_b.jpg"/>
          <p:cNvPicPr>
            <a:picLocks noChangeAspect="1" noChangeArrowheads="1"/>
          </p:cNvPicPr>
          <p:nvPr/>
        </p:nvPicPr>
        <p:blipFill>
          <a:blip r:embed="rId6" cstate="print"/>
          <a:srcRect/>
          <a:stretch>
            <a:fillRect/>
          </a:stretch>
        </p:blipFill>
        <p:spPr bwMode="auto">
          <a:xfrm>
            <a:off x="4876800" y="914400"/>
            <a:ext cx="3810000" cy="1849438"/>
          </a:xfrm>
          <a:prstGeom prst="rect">
            <a:avLst/>
          </a:prstGeom>
          <a:noFill/>
          <a:ln w="9525">
            <a:noFill/>
            <a:miter lim="800000"/>
            <a:headEnd/>
            <a:tailEnd/>
          </a:ln>
        </p:spPr>
      </p:pic>
      <p:pic>
        <p:nvPicPr>
          <p:cNvPr id="11273" name="Picture 28" descr="http://farm6.static.flickr.com/5188/5680031568_cafa81758d_o.jpg"/>
          <p:cNvPicPr>
            <a:picLocks noChangeAspect="1" noChangeArrowheads="1"/>
          </p:cNvPicPr>
          <p:nvPr/>
        </p:nvPicPr>
        <p:blipFill>
          <a:blip r:embed="rId7" cstate="print"/>
          <a:srcRect/>
          <a:stretch>
            <a:fillRect/>
          </a:stretch>
        </p:blipFill>
        <p:spPr bwMode="auto">
          <a:xfrm>
            <a:off x="4876800" y="2971800"/>
            <a:ext cx="3810000" cy="1714500"/>
          </a:xfrm>
          <a:prstGeom prst="rect">
            <a:avLst/>
          </a:prstGeom>
          <a:noFill/>
          <a:ln w="9525">
            <a:noFill/>
            <a:miter lim="800000"/>
            <a:headEnd/>
            <a:tailEnd/>
          </a:ln>
        </p:spPr>
      </p:pic>
      <p:pic>
        <p:nvPicPr>
          <p:cNvPr id="11274" name="Picture 30" descr="http://farm6.static.flickr.com/5065/5680031502_3587821355_o.jpg"/>
          <p:cNvPicPr>
            <a:picLocks noChangeAspect="1" noChangeArrowheads="1"/>
          </p:cNvPicPr>
          <p:nvPr/>
        </p:nvPicPr>
        <p:blipFill>
          <a:blip r:embed="rId8" cstate="print"/>
          <a:srcRect/>
          <a:stretch>
            <a:fillRect/>
          </a:stretch>
        </p:blipFill>
        <p:spPr bwMode="auto">
          <a:xfrm>
            <a:off x="4953000" y="5026025"/>
            <a:ext cx="3810000" cy="183197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Did Money always exist?</a:t>
            </a:r>
            <a:endParaRPr lang="en-CA" dirty="0"/>
          </a:p>
        </p:txBody>
      </p:sp>
      <p:pic>
        <p:nvPicPr>
          <p:cNvPr id="12291" name="Picture 2" descr="cards"/>
          <p:cNvPicPr>
            <a:picLocks noChangeAspect="1" noChangeArrowheads="1"/>
          </p:cNvPicPr>
          <p:nvPr/>
        </p:nvPicPr>
        <p:blipFill>
          <a:blip r:embed="rId3" cstate="print"/>
          <a:srcRect/>
          <a:stretch>
            <a:fillRect/>
          </a:stretch>
        </p:blipFill>
        <p:spPr bwMode="auto">
          <a:xfrm>
            <a:off x="1524000" y="990600"/>
            <a:ext cx="2857500" cy="2857500"/>
          </a:xfrm>
          <a:prstGeom prst="rect">
            <a:avLst/>
          </a:prstGeom>
          <a:noFill/>
          <a:ln w="9525">
            <a:noFill/>
            <a:miter lim="800000"/>
            <a:headEnd/>
            <a:tailEnd/>
          </a:ln>
        </p:spPr>
      </p:pic>
      <p:pic>
        <p:nvPicPr>
          <p:cNvPr id="5" name="Picture 9"/>
          <p:cNvPicPr>
            <a:picLocks noChangeAspect="1" noChangeArrowheads="1"/>
          </p:cNvPicPr>
          <p:nvPr/>
        </p:nvPicPr>
        <p:blipFill>
          <a:blip r:embed="rId4" cstate="print"/>
          <a:srcRect l="2667" t="25334" r="3999" b="24001"/>
          <a:stretch>
            <a:fillRect/>
          </a:stretch>
        </p:blipFill>
        <p:spPr bwMode="auto">
          <a:xfrm>
            <a:off x="5334000" y="304800"/>
            <a:ext cx="3368675" cy="1828800"/>
          </a:xfrm>
          <a:prstGeom prst="rect">
            <a:avLst/>
          </a:prstGeom>
          <a:noFill/>
          <a:ln w="9525">
            <a:noFill/>
            <a:miter lim="800000"/>
            <a:headEnd/>
            <a:tailEnd/>
          </a:ln>
        </p:spPr>
      </p:pic>
      <p:pic>
        <p:nvPicPr>
          <p:cNvPr id="6" name="Picture 10"/>
          <p:cNvPicPr>
            <a:picLocks noChangeAspect="1" noChangeArrowheads="1"/>
          </p:cNvPicPr>
          <p:nvPr/>
        </p:nvPicPr>
        <p:blipFill>
          <a:blip r:embed="rId5" cstate="print"/>
          <a:srcRect l="7333" t="23334" r="4668" b="23334"/>
          <a:stretch>
            <a:fillRect/>
          </a:stretch>
        </p:blipFill>
        <p:spPr bwMode="auto">
          <a:xfrm>
            <a:off x="190500" y="3962400"/>
            <a:ext cx="3771900" cy="2286000"/>
          </a:xfrm>
          <a:prstGeom prst="rect">
            <a:avLst/>
          </a:prstGeom>
          <a:noFill/>
          <a:ln w="9525">
            <a:noFill/>
            <a:miter lim="800000"/>
            <a:headEnd/>
            <a:tailEnd/>
          </a:ln>
        </p:spPr>
      </p:pic>
      <p:pic>
        <p:nvPicPr>
          <p:cNvPr id="7" name="Picture 11"/>
          <p:cNvPicPr>
            <a:picLocks noChangeAspect="1" noChangeArrowheads="1"/>
          </p:cNvPicPr>
          <p:nvPr/>
        </p:nvPicPr>
        <p:blipFill>
          <a:blip r:embed="rId6" cstate="print"/>
          <a:srcRect l="2000" t="25999" b="25999"/>
          <a:stretch>
            <a:fillRect/>
          </a:stretch>
        </p:blipFill>
        <p:spPr bwMode="auto">
          <a:xfrm>
            <a:off x="5638800" y="2743200"/>
            <a:ext cx="2800350" cy="1371600"/>
          </a:xfrm>
          <a:prstGeom prst="rect">
            <a:avLst/>
          </a:prstGeom>
          <a:noFill/>
          <a:ln w="9525">
            <a:noFill/>
            <a:miter lim="800000"/>
            <a:headEnd/>
            <a:tailEnd/>
          </a:ln>
        </p:spPr>
      </p:pic>
      <p:pic>
        <p:nvPicPr>
          <p:cNvPr id="8" name="Picture 14"/>
          <p:cNvPicPr>
            <a:picLocks noChangeAspect="1" noChangeArrowheads="1"/>
          </p:cNvPicPr>
          <p:nvPr/>
        </p:nvPicPr>
        <p:blipFill>
          <a:blip r:embed="rId7" cstate="print"/>
          <a:srcRect/>
          <a:stretch>
            <a:fillRect/>
          </a:stretch>
        </p:blipFill>
        <p:spPr bwMode="auto">
          <a:xfrm>
            <a:off x="4267200" y="4419600"/>
            <a:ext cx="2743200" cy="2057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Other Forms of Money</a:t>
            </a:r>
            <a:endParaRPr lang="en-US" dirty="0"/>
          </a:p>
        </p:txBody>
      </p:sp>
      <p:graphicFrame>
        <p:nvGraphicFramePr>
          <p:cNvPr id="4" name="Content Placeholder 8"/>
          <p:cNvGraphicFramePr>
            <a:graphicFrameLocks noGrp="1"/>
          </p:cNvGraphicFramePr>
          <p:nvPr>
            <p:ph sz="quarter" idx="1"/>
          </p:nvPr>
        </p:nvGraphicFramePr>
        <p:xfrm>
          <a:off x="457200" y="1066800"/>
          <a:ext cx="7467600" cy="4038601"/>
        </p:xfrm>
        <a:graphic>
          <a:graphicData uri="http://schemas.openxmlformats.org/drawingml/2006/table">
            <a:tbl>
              <a:tblPr firstRow="1" bandRow="1">
                <a:tableStyleId>{5C22544A-7EE6-4342-B048-85BDC9FD1C3A}</a:tableStyleId>
              </a:tblPr>
              <a:tblGrid>
                <a:gridCol w="2489200"/>
                <a:gridCol w="2489200"/>
                <a:gridCol w="2489200"/>
              </a:tblGrid>
              <a:tr h="388942">
                <a:tc>
                  <a:txBody>
                    <a:bodyPr/>
                    <a:lstStyle/>
                    <a:p>
                      <a:endParaRPr lang="en-US" dirty="0"/>
                    </a:p>
                  </a:txBody>
                  <a:tcPr/>
                </a:tc>
                <a:tc>
                  <a:txBody>
                    <a:bodyPr/>
                    <a:lstStyle/>
                    <a:p>
                      <a:r>
                        <a:rPr lang="en-US" dirty="0" smtClean="0"/>
                        <a:t>Advantage</a:t>
                      </a:r>
                      <a:endParaRPr lang="en-US" dirty="0"/>
                    </a:p>
                  </a:txBody>
                  <a:tcPr/>
                </a:tc>
                <a:tc>
                  <a:txBody>
                    <a:bodyPr/>
                    <a:lstStyle/>
                    <a:p>
                      <a:r>
                        <a:rPr lang="en-US" dirty="0" smtClean="0"/>
                        <a:t>Disadvantage</a:t>
                      </a:r>
                      <a:endParaRPr lang="en-US" dirty="0"/>
                    </a:p>
                  </a:txBody>
                  <a:tcPr/>
                </a:tc>
              </a:tr>
              <a:tr h="3260717">
                <a:tc>
                  <a:txBody>
                    <a:bodyPr/>
                    <a:lstStyle/>
                    <a:p>
                      <a:r>
                        <a:rPr lang="en-US" dirty="0" smtClean="0"/>
                        <a:t>Debit</a:t>
                      </a:r>
                      <a:endParaRPr lang="en-US" dirty="0"/>
                    </a:p>
                  </a:txBody>
                  <a:tcPr/>
                </a:tc>
                <a:tc>
                  <a:txBody>
                    <a:bodyPr/>
                    <a:lstStyle/>
                    <a:p>
                      <a:pPr marL="228600" indent="-228600"/>
                      <a:r>
                        <a:rPr kumimoji="0" lang="en-US" sz="1800" kern="1200" baseline="0" dirty="0" smtClean="0">
                          <a:solidFill>
                            <a:schemeClr val="dk1"/>
                          </a:solidFill>
                          <a:latin typeface="+mn-lt"/>
                          <a:ea typeface="+mn-ea"/>
                          <a:cs typeface="+mn-cs"/>
                        </a:rPr>
                        <a:t>• 	No need to carry large amounts of cash.</a:t>
                      </a:r>
                    </a:p>
                    <a:p>
                      <a:pPr marL="228600" indent="-228600"/>
                      <a:endParaRPr kumimoji="0" lang="en-US" sz="1800" kern="1200" baseline="0" dirty="0" smtClean="0">
                        <a:solidFill>
                          <a:schemeClr val="dk1"/>
                        </a:solidFill>
                        <a:latin typeface="+mn-lt"/>
                        <a:ea typeface="+mn-ea"/>
                        <a:cs typeface="+mn-cs"/>
                      </a:endParaRPr>
                    </a:p>
                    <a:p>
                      <a:pPr marL="228600" indent="-228600"/>
                      <a:r>
                        <a:rPr kumimoji="0" lang="en-US" sz="1800" kern="1200" baseline="0" dirty="0" smtClean="0">
                          <a:solidFill>
                            <a:schemeClr val="dk1"/>
                          </a:solidFill>
                          <a:latin typeface="+mn-lt"/>
                          <a:ea typeface="+mn-ea"/>
                          <a:cs typeface="+mn-cs"/>
                        </a:rPr>
                        <a:t>• 	Can only spend what you have.</a:t>
                      </a:r>
                    </a:p>
                  </a:txBody>
                  <a:tcPr/>
                </a:tc>
                <a:tc>
                  <a:txBody>
                    <a:bodyPr/>
                    <a:lstStyle/>
                    <a:p>
                      <a:pPr marL="228600" indent="-228600"/>
                      <a:r>
                        <a:rPr kumimoji="0" lang="en-US" sz="1800" kern="1200" baseline="0" dirty="0" smtClean="0">
                          <a:solidFill>
                            <a:schemeClr val="dk1"/>
                          </a:solidFill>
                          <a:latin typeface="+mn-lt"/>
                          <a:ea typeface="+mn-ea"/>
                          <a:cs typeface="+mn-cs"/>
                        </a:rPr>
                        <a:t>• 	Service charges.</a:t>
                      </a:r>
                    </a:p>
                    <a:p>
                      <a:pPr marL="228600" indent="-228600"/>
                      <a:endParaRPr kumimoji="0" lang="en-US" sz="1800" kern="1200" baseline="0" dirty="0" smtClean="0">
                        <a:solidFill>
                          <a:schemeClr val="dk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None/>
                        <a:tabLst/>
                        <a:defRPr/>
                      </a:pPr>
                      <a:r>
                        <a:rPr kumimoji="0" lang="en-US" sz="1800" kern="1200" baseline="0" dirty="0" smtClean="0">
                          <a:solidFill>
                            <a:schemeClr val="dk1"/>
                          </a:solidFill>
                          <a:latin typeface="+mn-lt"/>
                          <a:ea typeface="+mn-ea"/>
                          <a:cs typeface="+mn-cs"/>
                        </a:rPr>
                        <a:t>• 	Presents a security risk.</a:t>
                      </a:r>
                    </a:p>
                    <a:p>
                      <a:endParaRPr lang="en-US" dirty="0"/>
                    </a:p>
                  </a:txBody>
                  <a:tcPr/>
                </a:tc>
              </a:tr>
              <a:tr h="388942">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fontAlgn="auto" hangingPunct="1">
              <a:spcAft>
                <a:spcPts val="0"/>
              </a:spcAft>
              <a:defRPr/>
            </a:pPr>
            <a:r>
              <a:rPr lang="en-US" dirty="0" smtClean="0"/>
              <a:t>Other forms of Money</a:t>
            </a:r>
            <a:endParaRPr lang="en-US" dirty="0"/>
          </a:p>
        </p:txBody>
      </p:sp>
      <p:graphicFrame>
        <p:nvGraphicFramePr>
          <p:cNvPr id="9" name="Content Placeholder 8"/>
          <p:cNvGraphicFramePr>
            <a:graphicFrameLocks noGrp="1"/>
          </p:cNvGraphicFramePr>
          <p:nvPr>
            <p:ph sz="quarter" idx="1"/>
          </p:nvPr>
        </p:nvGraphicFramePr>
        <p:xfrm>
          <a:off x="457200" y="1066800"/>
          <a:ext cx="7467600" cy="4038601"/>
        </p:xfrm>
        <a:graphic>
          <a:graphicData uri="http://schemas.openxmlformats.org/drawingml/2006/table">
            <a:tbl>
              <a:tblPr firstRow="1" bandRow="1">
                <a:tableStyleId>{5C22544A-7EE6-4342-B048-85BDC9FD1C3A}</a:tableStyleId>
              </a:tblPr>
              <a:tblGrid>
                <a:gridCol w="2489200"/>
                <a:gridCol w="2489200"/>
                <a:gridCol w="2489200"/>
              </a:tblGrid>
              <a:tr h="388942">
                <a:tc>
                  <a:txBody>
                    <a:bodyPr/>
                    <a:lstStyle/>
                    <a:p>
                      <a:endParaRPr lang="en-US" dirty="0"/>
                    </a:p>
                  </a:txBody>
                  <a:tcPr/>
                </a:tc>
                <a:tc>
                  <a:txBody>
                    <a:bodyPr/>
                    <a:lstStyle/>
                    <a:p>
                      <a:r>
                        <a:rPr lang="en-US" dirty="0" smtClean="0"/>
                        <a:t>Advantage</a:t>
                      </a:r>
                      <a:endParaRPr lang="en-US" dirty="0"/>
                    </a:p>
                  </a:txBody>
                  <a:tcPr/>
                </a:tc>
                <a:tc>
                  <a:txBody>
                    <a:bodyPr/>
                    <a:lstStyle/>
                    <a:p>
                      <a:r>
                        <a:rPr lang="en-US" dirty="0" smtClean="0"/>
                        <a:t>Disadvantage</a:t>
                      </a:r>
                      <a:endParaRPr lang="en-US" dirty="0"/>
                    </a:p>
                  </a:txBody>
                  <a:tcPr/>
                </a:tc>
              </a:tr>
              <a:tr h="3260717">
                <a:tc>
                  <a:txBody>
                    <a:bodyPr/>
                    <a:lstStyle/>
                    <a:p>
                      <a:r>
                        <a:rPr lang="en-US" dirty="0" smtClean="0"/>
                        <a:t>Credit</a:t>
                      </a:r>
                      <a:endParaRPr lang="en-US" dirty="0"/>
                    </a:p>
                  </a:txBody>
                  <a:tcPr/>
                </a:tc>
                <a:tc>
                  <a:txBody>
                    <a:bodyPr/>
                    <a:lstStyle/>
                    <a:p>
                      <a:pPr marL="228600" indent="-228600"/>
                      <a:r>
                        <a:rPr kumimoji="0" lang="en-US" sz="1800" kern="1200" baseline="0" dirty="0" smtClean="0">
                          <a:solidFill>
                            <a:schemeClr val="dk1"/>
                          </a:solidFill>
                          <a:latin typeface="+mn-lt"/>
                          <a:ea typeface="+mn-ea"/>
                          <a:cs typeface="+mn-cs"/>
                        </a:rPr>
                        <a:t>• 	Good for emergencies when you don’t have enough money. </a:t>
                      </a:r>
                    </a:p>
                    <a:p>
                      <a:pPr marL="228600" indent="-228600"/>
                      <a:endParaRPr kumimoji="0" lang="en-US" sz="1800" kern="1200" baseline="0" dirty="0" smtClean="0">
                        <a:solidFill>
                          <a:schemeClr val="dk1"/>
                        </a:solidFill>
                        <a:latin typeface="+mn-lt"/>
                        <a:ea typeface="+mn-ea"/>
                        <a:cs typeface="+mn-cs"/>
                      </a:endParaRPr>
                    </a:p>
                    <a:p>
                      <a:pPr marL="228600" indent="-228600"/>
                      <a:r>
                        <a:rPr kumimoji="0" lang="en-US" sz="1800" kern="1200" baseline="0" dirty="0" smtClean="0">
                          <a:solidFill>
                            <a:schemeClr val="dk1"/>
                          </a:solidFill>
                          <a:latin typeface="+mn-lt"/>
                          <a:ea typeface="+mn-ea"/>
                          <a:cs typeface="+mn-cs"/>
                        </a:rPr>
                        <a:t>• 	Can be used for identification, phone or Internet orders and  internationally.</a:t>
                      </a:r>
                      <a:endParaRPr lang="en-US" dirty="0"/>
                    </a:p>
                  </a:txBody>
                  <a:tcPr/>
                </a:tc>
                <a:tc>
                  <a:txBody>
                    <a:bodyPr/>
                    <a:lstStyle/>
                    <a:p>
                      <a:pPr marL="228600" indent="-228600"/>
                      <a:r>
                        <a:rPr kumimoji="0" lang="en-US" sz="1800" kern="1200" baseline="0" dirty="0" smtClean="0">
                          <a:solidFill>
                            <a:schemeClr val="dk1"/>
                          </a:solidFill>
                          <a:latin typeface="+mn-lt"/>
                          <a:ea typeface="+mn-ea"/>
                          <a:cs typeface="+mn-cs"/>
                        </a:rPr>
                        <a:t>•	Can easily get into debt by spending more than you are able to pay back.</a:t>
                      </a:r>
                    </a:p>
                    <a:p>
                      <a:pPr marL="228600" indent="-228600"/>
                      <a:endParaRPr kumimoji="0" lang="en-US" sz="1800" kern="1200" baseline="0" dirty="0" smtClean="0">
                        <a:solidFill>
                          <a:schemeClr val="dk1"/>
                        </a:solidFill>
                        <a:latin typeface="+mn-lt"/>
                        <a:ea typeface="+mn-ea"/>
                        <a:cs typeface="+mn-cs"/>
                      </a:endParaRPr>
                    </a:p>
                    <a:p>
                      <a:pPr marL="228600" indent="-228600"/>
                      <a:r>
                        <a:rPr kumimoji="0" lang="en-US" sz="1800" kern="1200" baseline="0" dirty="0" smtClean="0">
                          <a:solidFill>
                            <a:schemeClr val="dk1"/>
                          </a:solidFill>
                          <a:latin typeface="+mn-lt"/>
                          <a:ea typeface="+mn-ea"/>
                          <a:cs typeface="+mn-cs"/>
                        </a:rPr>
                        <a:t>• 	Service fees.</a:t>
                      </a:r>
                    </a:p>
                    <a:p>
                      <a:pPr marL="228600" indent="-228600"/>
                      <a:endParaRPr kumimoji="0" lang="en-US" sz="1800" kern="1200" baseline="0" dirty="0" smtClean="0">
                        <a:solidFill>
                          <a:schemeClr val="dk1"/>
                        </a:solidFill>
                        <a:latin typeface="+mn-lt"/>
                        <a:ea typeface="+mn-ea"/>
                        <a:cs typeface="+mn-cs"/>
                      </a:endParaRPr>
                    </a:p>
                    <a:p>
                      <a:pPr marL="228600" indent="-228600"/>
                      <a:r>
                        <a:rPr kumimoji="0" lang="en-US" sz="1800" kern="1200" baseline="0" dirty="0" smtClean="0">
                          <a:solidFill>
                            <a:schemeClr val="dk1"/>
                          </a:solidFill>
                          <a:latin typeface="+mn-lt"/>
                          <a:ea typeface="+mn-ea"/>
                          <a:cs typeface="+mn-cs"/>
                        </a:rPr>
                        <a:t>• 	Presents a security risk.</a:t>
                      </a:r>
                      <a:endParaRPr lang="en-US" dirty="0"/>
                    </a:p>
                  </a:txBody>
                  <a:tcPr/>
                </a:tc>
              </a:tr>
              <a:tr h="388942">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fr-CA" dirty="0" smtClean="0"/>
              <a:t>Money</a:t>
            </a:r>
            <a:endParaRPr lang="fr-CA" dirty="0"/>
          </a:p>
        </p:txBody>
      </p:sp>
      <p:pic>
        <p:nvPicPr>
          <p:cNvPr id="15363" name="Picture 4"/>
          <p:cNvPicPr>
            <a:picLocks noChangeAspect="1" noChangeArrowheads="1"/>
          </p:cNvPicPr>
          <p:nvPr/>
        </p:nvPicPr>
        <p:blipFill>
          <a:blip r:embed="rId3" cstate="print">
            <a:clrChange>
              <a:clrFrom>
                <a:srgbClr val="FFFFFF"/>
              </a:clrFrom>
              <a:clrTo>
                <a:srgbClr val="FFFFFF">
                  <a:alpha val="0"/>
                </a:srgbClr>
              </a:clrTo>
            </a:clrChange>
          </a:blip>
          <a:srcRect l="52856" t="19810" r="22382" b="43619"/>
          <a:stretch>
            <a:fillRect/>
          </a:stretch>
        </p:blipFill>
        <p:spPr bwMode="auto">
          <a:xfrm rot="-2535689">
            <a:off x="5589588" y="1363663"/>
            <a:ext cx="3962400" cy="4170362"/>
          </a:xfrm>
          <a:prstGeom prst="rect">
            <a:avLst/>
          </a:prstGeom>
          <a:noFill/>
          <a:ln w="9525">
            <a:noFill/>
            <a:miter lim="800000"/>
            <a:headEnd/>
            <a:tailEnd/>
          </a:ln>
        </p:spPr>
      </p:pic>
      <p:pic>
        <p:nvPicPr>
          <p:cNvPr id="15364" name="Picture 8"/>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rot="-1580925">
            <a:off x="57150" y="5981700"/>
            <a:ext cx="2057400" cy="736600"/>
          </a:xfrm>
          <a:prstGeom prst="rect">
            <a:avLst/>
          </a:prstGeom>
          <a:noFill/>
          <a:ln w="9525">
            <a:noFill/>
            <a:miter lim="800000"/>
            <a:headEnd/>
            <a:tailEnd/>
          </a:ln>
        </p:spPr>
      </p:pic>
      <p:sp>
        <p:nvSpPr>
          <p:cNvPr id="7" name="Content Placeholder 2"/>
          <p:cNvSpPr>
            <a:spLocks noGrp="1"/>
          </p:cNvSpPr>
          <p:nvPr>
            <p:ph sz="quarter" idx="1"/>
          </p:nvPr>
        </p:nvSpPr>
        <p:spPr>
          <a:xfrm>
            <a:off x="457200" y="1066800"/>
            <a:ext cx="7467600" cy="1066800"/>
          </a:xfrm>
        </p:spPr>
        <p:txBody>
          <a:bodyPr/>
          <a:lstStyle/>
          <a:p>
            <a:pPr eaLnBrk="1" hangingPunct="1"/>
            <a:r>
              <a:rPr lang="en-US" smtClean="0"/>
              <a:t>What does money mean to you?</a:t>
            </a:r>
          </a:p>
          <a:p>
            <a:pPr eaLnBrk="1" hangingPunct="1"/>
            <a:endParaRPr lang="en-US" smtClean="0"/>
          </a:p>
          <a:p>
            <a:pPr eaLnBrk="1" hangingPunct="1"/>
            <a:endParaRPr lang="en-US" smtClean="0"/>
          </a:p>
          <a:p>
            <a:pPr eaLnBrk="1" hangingPunct="1"/>
            <a:endParaRPr lang="en-US" smtClean="0"/>
          </a:p>
        </p:txBody>
      </p:sp>
      <p:sp>
        <p:nvSpPr>
          <p:cNvPr id="8" name="Content Placeholder 2"/>
          <p:cNvSpPr txBox="1">
            <a:spLocks/>
          </p:cNvSpPr>
          <p:nvPr/>
        </p:nvSpPr>
        <p:spPr bwMode="auto">
          <a:xfrm>
            <a:off x="457200" y="2590800"/>
            <a:ext cx="7467600" cy="685800"/>
          </a:xfrm>
          <a:prstGeom prst="rect">
            <a:avLst/>
          </a:prstGeom>
          <a:noFill/>
          <a:ln w="9525">
            <a:noFill/>
            <a:miter lim="800000"/>
            <a:headEnd/>
            <a:tailEnd/>
          </a:ln>
        </p:spPr>
        <p:txBody>
          <a:bodyPr/>
          <a:lstStyle/>
          <a:p>
            <a:pPr marL="273050" indent="-273050">
              <a:spcBef>
                <a:spcPts val="600"/>
              </a:spcBef>
              <a:buClr>
                <a:schemeClr val="accent1"/>
              </a:buClr>
              <a:buSzPct val="70000"/>
              <a:buFont typeface="Wingdings" pitchFamily="2" charset="2"/>
              <a:buChar char=""/>
              <a:defRPr/>
            </a:pPr>
            <a:r>
              <a:rPr lang="en-US" sz="2400" dirty="0">
                <a:latin typeface="+mn-lt"/>
              </a:rPr>
              <a:t>What do you value?</a:t>
            </a:r>
          </a:p>
          <a:p>
            <a:pPr marL="273050" indent="-273050">
              <a:spcBef>
                <a:spcPts val="600"/>
              </a:spcBef>
              <a:buClr>
                <a:schemeClr val="accent1"/>
              </a:buClr>
              <a:buSzPct val="70000"/>
              <a:buFont typeface="Wingdings" pitchFamily="2" charset="2"/>
              <a:buChar char=""/>
              <a:defRPr/>
            </a:pPr>
            <a:endParaRPr lang="en-US" sz="2400" dirty="0">
              <a:latin typeface="+mn-lt"/>
            </a:endParaRPr>
          </a:p>
          <a:p>
            <a:pPr marL="273050" indent="-273050">
              <a:spcBef>
                <a:spcPts val="600"/>
              </a:spcBef>
              <a:buClr>
                <a:schemeClr val="accent1"/>
              </a:buClr>
              <a:buSzPct val="70000"/>
              <a:buFont typeface="Wingdings" pitchFamily="2" charset="2"/>
              <a:buChar char=""/>
              <a:defRPr/>
            </a:pPr>
            <a:endParaRPr lang="en-US" sz="2400" dirty="0">
              <a:latin typeface="+mn-lt"/>
            </a:endParaRPr>
          </a:p>
          <a:p>
            <a:pPr marL="273050" indent="-273050">
              <a:spcBef>
                <a:spcPts val="600"/>
              </a:spcBef>
              <a:buClr>
                <a:schemeClr val="accent1"/>
              </a:buClr>
              <a:buSzPct val="70000"/>
              <a:buFont typeface="Wingdings" pitchFamily="2" charset="2"/>
              <a:buChar char=""/>
              <a:defRPr/>
            </a:pPr>
            <a:endParaRPr lang="en-US" sz="2400" dirty="0">
              <a:latin typeface="+mn-lt"/>
            </a:endParaRPr>
          </a:p>
        </p:txBody>
      </p:sp>
      <p:sp>
        <p:nvSpPr>
          <p:cNvPr id="9" name="Content Placeholder 2"/>
          <p:cNvSpPr txBox="1">
            <a:spLocks/>
          </p:cNvSpPr>
          <p:nvPr/>
        </p:nvSpPr>
        <p:spPr bwMode="auto">
          <a:xfrm>
            <a:off x="457200" y="1828800"/>
            <a:ext cx="7467600" cy="1066800"/>
          </a:xfrm>
          <a:prstGeom prst="rect">
            <a:avLst/>
          </a:prstGeom>
          <a:noFill/>
          <a:ln w="9525">
            <a:noFill/>
            <a:miter lim="800000"/>
            <a:headEnd/>
            <a:tailEnd/>
          </a:ln>
        </p:spPr>
        <p:txBody>
          <a:bodyPr/>
          <a:lstStyle/>
          <a:p>
            <a:pPr marL="273050" indent="-273050">
              <a:spcBef>
                <a:spcPts val="600"/>
              </a:spcBef>
              <a:buClr>
                <a:schemeClr val="accent1"/>
              </a:buClr>
              <a:buSzPct val="70000"/>
              <a:buFont typeface="Wingdings" pitchFamily="2" charset="2"/>
              <a:buChar char=""/>
              <a:defRPr/>
            </a:pPr>
            <a:r>
              <a:rPr lang="en-US" sz="2400" dirty="0">
                <a:latin typeface="+mn-lt"/>
              </a:rPr>
              <a:t>What are needs and wants?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Before You Buy, ask yourself:</a:t>
            </a:r>
            <a:endParaRPr lang="en-US" dirty="0"/>
          </a:p>
        </p:txBody>
      </p:sp>
      <p:sp>
        <p:nvSpPr>
          <p:cNvPr id="16387" name="Content Placeholder 2"/>
          <p:cNvSpPr>
            <a:spLocks noGrp="1"/>
          </p:cNvSpPr>
          <p:nvPr>
            <p:ph sz="quarter" idx="1"/>
          </p:nvPr>
        </p:nvSpPr>
        <p:spPr>
          <a:xfrm>
            <a:off x="457200" y="1066800"/>
            <a:ext cx="7467600" cy="5407025"/>
          </a:xfrm>
        </p:spPr>
        <p:txBody>
          <a:bodyPr/>
          <a:lstStyle/>
          <a:p>
            <a:pPr eaLnBrk="1" hangingPunct="1"/>
            <a:r>
              <a:rPr lang="en-US" smtClean="0"/>
              <a:t>Do I NEED it?</a:t>
            </a:r>
          </a:p>
          <a:p>
            <a:pPr eaLnBrk="1" hangingPunct="1"/>
            <a:endParaRPr lang="en-US" smtClean="0"/>
          </a:p>
          <a:p>
            <a:pPr eaLnBrk="1" hangingPunct="1"/>
            <a:r>
              <a:rPr lang="en-US" smtClean="0"/>
              <a:t>Why do I want it?</a:t>
            </a:r>
          </a:p>
          <a:p>
            <a:pPr eaLnBrk="1" hangingPunct="1"/>
            <a:endParaRPr lang="en-US" smtClean="0"/>
          </a:p>
          <a:p>
            <a:pPr eaLnBrk="1" hangingPunct="1"/>
            <a:r>
              <a:rPr lang="en-US" smtClean="0"/>
              <a:t>What else do I want?</a:t>
            </a:r>
          </a:p>
          <a:p>
            <a:pPr eaLnBrk="1" hangingPunct="1"/>
            <a:endParaRPr lang="en-US" smtClean="0"/>
          </a:p>
          <a:p>
            <a:pPr eaLnBrk="1" hangingPunct="1"/>
            <a:r>
              <a:rPr lang="en-US" smtClean="0"/>
              <a:t>Is there an alternative to buying it?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p:cNvPicPr>
            <a:picLocks noChangeAspect="1" noChangeArrowheads="1"/>
          </p:cNvPicPr>
          <p:nvPr/>
        </p:nvPicPr>
        <p:blipFill>
          <a:blip r:embed="rId3" cstate="print"/>
          <a:srcRect/>
          <a:stretch>
            <a:fillRect/>
          </a:stretch>
        </p:blipFill>
        <p:spPr bwMode="auto">
          <a:xfrm>
            <a:off x="7086600" y="5105400"/>
            <a:ext cx="1647825" cy="1752600"/>
          </a:xfrm>
          <a:prstGeom prst="rect">
            <a:avLst/>
          </a:prstGeom>
          <a:noFill/>
          <a:ln w="9525">
            <a:noFill/>
            <a:miter lim="800000"/>
            <a:headEnd/>
            <a:tailEnd/>
          </a:ln>
        </p:spPr>
      </p:pic>
      <p:sp>
        <p:nvSpPr>
          <p:cNvPr id="2" name="Title 1"/>
          <p:cNvSpPr>
            <a:spLocks noGrp="1"/>
          </p:cNvSpPr>
          <p:nvPr>
            <p:ph type="title"/>
          </p:nvPr>
        </p:nvSpPr>
        <p:spPr>
          <a:xfrm>
            <a:off x="457200" y="152400"/>
            <a:ext cx="7467600" cy="731838"/>
          </a:xfrm>
        </p:spPr>
        <p:txBody>
          <a:bodyPr/>
          <a:lstStyle/>
          <a:p>
            <a:pPr eaLnBrk="1" fontAlgn="auto" hangingPunct="1">
              <a:spcAft>
                <a:spcPts val="0"/>
              </a:spcAft>
              <a:defRPr/>
            </a:pPr>
            <a:r>
              <a:rPr lang="en-US" dirty="0" smtClean="0"/>
              <a:t>Where did all my money go?!</a:t>
            </a:r>
            <a:endParaRPr lang="en-US" dirty="0"/>
          </a:p>
        </p:txBody>
      </p:sp>
      <p:sp>
        <p:nvSpPr>
          <p:cNvPr id="3" name="Content Placeholder 2"/>
          <p:cNvSpPr>
            <a:spLocks noGrp="1"/>
          </p:cNvSpPr>
          <p:nvPr>
            <p:ph sz="quarter" idx="1"/>
          </p:nvPr>
        </p:nvSpPr>
        <p:spPr>
          <a:xfrm>
            <a:off x="457200" y="1143000"/>
            <a:ext cx="7467600" cy="4873625"/>
          </a:xfrm>
        </p:spPr>
        <p:txBody>
          <a:bodyPr>
            <a:normAutofit fontScale="92500" lnSpcReduction="10000"/>
          </a:bodyPr>
          <a:lstStyle/>
          <a:p>
            <a:pPr marL="274320" indent="-274320" eaLnBrk="1" fontAlgn="auto" hangingPunct="1">
              <a:lnSpc>
                <a:spcPct val="120000"/>
              </a:lnSpc>
              <a:spcAft>
                <a:spcPts val="0"/>
              </a:spcAft>
              <a:buFont typeface="Wingdings"/>
              <a:buChar char=""/>
              <a:defRPr/>
            </a:pPr>
            <a:r>
              <a:rPr lang="en-US" dirty="0" smtClean="0"/>
              <a:t>What do you spend your money on in a normal day? (Lunch? Snacks?  Shopping? Music?)</a:t>
            </a:r>
          </a:p>
          <a:p>
            <a:pPr marL="274320" indent="-274320" eaLnBrk="1" fontAlgn="auto" hangingPunct="1">
              <a:lnSpc>
                <a:spcPct val="120000"/>
              </a:lnSpc>
              <a:spcAft>
                <a:spcPts val="0"/>
              </a:spcAft>
              <a:buFont typeface="Wingdings"/>
              <a:buChar char=""/>
              <a:defRPr/>
            </a:pPr>
            <a:endParaRPr lang="en-US" dirty="0" smtClean="0"/>
          </a:p>
          <a:p>
            <a:pPr marL="274320" indent="-274320" eaLnBrk="1" fontAlgn="auto" hangingPunct="1">
              <a:lnSpc>
                <a:spcPct val="120000"/>
              </a:lnSpc>
              <a:spcAft>
                <a:spcPts val="0"/>
              </a:spcAft>
              <a:buFont typeface="Wingdings"/>
              <a:buChar char=""/>
              <a:defRPr/>
            </a:pPr>
            <a:r>
              <a:rPr lang="en-US" dirty="0" smtClean="0"/>
              <a:t>What income did you receive?  (Allowance? Pay </a:t>
            </a:r>
            <a:r>
              <a:rPr lang="en-US" dirty="0" err="1" smtClean="0"/>
              <a:t>cheque</a:t>
            </a:r>
            <a:r>
              <a:rPr lang="en-US" dirty="0" smtClean="0"/>
              <a:t>? Odd jobs? Babysitting? Gifts?)</a:t>
            </a:r>
          </a:p>
          <a:p>
            <a:pPr marL="274320" indent="-274320" eaLnBrk="1" fontAlgn="auto" hangingPunct="1">
              <a:lnSpc>
                <a:spcPct val="120000"/>
              </a:lnSpc>
              <a:spcAft>
                <a:spcPts val="0"/>
              </a:spcAft>
              <a:buFont typeface="Wingdings"/>
              <a:buChar char=""/>
              <a:defRPr/>
            </a:pPr>
            <a:endParaRPr lang="en-US" dirty="0" smtClean="0"/>
          </a:p>
          <a:p>
            <a:pPr marL="274320" indent="-274320" eaLnBrk="1" fontAlgn="auto" hangingPunct="1">
              <a:lnSpc>
                <a:spcPct val="120000"/>
              </a:lnSpc>
              <a:spcAft>
                <a:spcPts val="0"/>
              </a:spcAft>
              <a:buFont typeface="Wingdings"/>
              <a:buChar char=""/>
              <a:defRPr/>
            </a:pPr>
            <a:r>
              <a:rPr lang="en-US" dirty="0" smtClean="0"/>
              <a:t>What are some ways you can think of to spend less? </a:t>
            </a:r>
          </a:p>
          <a:p>
            <a:pPr marL="274320" indent="-274320" eaLnBrk="1" fontAlgn="auto" hangingPunct="1">
              <a:lnSpc>
                <a:spcPct val="120000"/>
              </a:lnSpc>
              <a:spcAft>
                <a:spcPts val="0"/>
              </a:spcAft>
              <a:buFont typeface="Wingdings"/>
              <a:buChar char=""/>
              <a:defRPr/>
            </a:pPr>
            <a:endParaRPr lang="en-US" dirty="0" smtClean="0"/>
          </a:p>
          <a:p>
            <a:pPr marL="274320" indent="-274320" eaLnBrk="1" fontAlgn="auto" hangingPunct="1">
              <a:lnSpc>
                <a:spcPct val="120000"/>
              </a:lnSpc>
              <a:spcAft>
                <a:spcPts val="0"/>
              </a:spcAft>
              <a:buFont typeface="Wingdings"/>
              <a:buChar char=""/>
              <a:defRPr/>
            </a:pPr>
            <a:r>
              <a:rPr lang="en-US" dirty="0" smtClean="0"/>
              <a:t>If you did that, how much money would you have available to save?</a:t>
            </a:r>
          </a:p>
          <a:p>
            <a:pPr marL="274320" indent="-274320" eaLnBrk="1" fontAlgn="auto" hangingPunct="1">
              <a:lnSpc>
                <a:spcPct val="120000"/>
              </a:lnSpc>
              <a:spcAft>
                <a:spcPts val="0"/>
              </a:spcAft>
              <a:buFont typeface="Wingdings"/>
              <a:buChar char=""/>
              <a:defRPr/>
            </a:pPr>
            <a:endParaRPr lang="en-US" dirty="0" smtClean="0"/>
          </a:p>
        </p:txBody>
      </p:sp>
      <p:sp>
        <p:nvSpPr>
          <p:cNvPr id="6" name="Oval 5"/>
          <p:cNvSpPr/>
          <p:nvPr/>
        </p:nvSpPr>
        <p:spPr>
          <a:xfrm>
            <a:off x="8877300" y="563880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p:cNvSpPr/>
          <p:nvPr/>
        </p:nvSpPr>
        <p:spPr>
          <a:xfrm>
            <a:off x="7162800" y="6705600"/>
            <a:ext cx="152400" cy="152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8382000" y="6477000"/>
            <a:ext cx="381000" cy="381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Manage Your Money</a:t>
            </a:r>
            <a:endParaRPr lang="en-US" dirty="0"/>
          </a:p>
        </p:txBody>
      </p:sp>
      <p:sp>
        <p:nvSpPr>
          <p:cNvPr id="18435" name="Content Placeholder 2"/>
          <p:cNvSpPr>
            <a:spLocks noGrp="1"/>
          </p:cNvSpPr>
          <p:nvPr>
            <p:ph sz="quarter" idx="1"/>
          </p:nvPr>
        </p:nvSpPr>
        <p:spPr>
          <a:xfrm>
            <a:off x="457200" y="1066800"/>
            <a:ext cx="7467600" cy="5407025"/>
          </a:xfrm>
        </p:spPr>
        <p:txBody>
          <a:bodyPr/>
          <a:lstStyle/>
          <a:p>
            <a:pPr eaLnBrk="1" hangingPunct="1"/>
            <a:r>
              <a:rPr lang="en-US" smtClean="0"/>
              <a:t>Budgets help you balance your spending and saving.</a:t>
            </a:r>
          </a:p>
          <a:p>
            <a:pPr eaLnBrk="1" hangingPunct="1"/>
            <a:endParaRPr lang="en-US" smtClean="0"/>
          </a:p>
          <a:p>
            <a:pPr eaLnBrk="1" hangingPunct="1"/>
            <a:r>
              <a:rPr lang="en-US" smtClean="0"/>
              <a:t>Budgets help you spot where you may be over spending and where you can save more.</a:t>
            </a:r>
          </a:p>
          <a:p>
            <a:pPr eaLnBrk="1" hangingPunct="1"/>
            <a:endParaRPr lang="en-US" smtClean="0"/>
          </a:p>
          <a:p>
            <a:pPr eaLnBrk="1" hangingPunct="1"/>
            <a:r>
              <a:rPr lang="en-US" smtClean="0"/>
              <a:t>If you have a plan to follow each month, you are more likely to reach your goals.</a:t>
            </a:r>
          </a:p>
          <a:p>
            <a:pPr eaLnBrk="1" hangingPunct="1"/>
            <a:endParaRPr lang="en-US" smtClean="0"/>
          </a:p>
          <a:p>
            <a:pPr eaLnBrk="1" hangingPunct="1"/>
            <a:r>
              <a:rPr lang="en-US" smtClean="0"/>
              <a:t>What do you think happens to money that is         invested wisely year after year after year?</a:t>
            </a:r>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Setting Goals</a:t>
            </a:r>
            <a:endParaRPr lang="en-US" dirty="0"/>
          </a:p>
        </p:txBody>
      </p:sp>
      <p:sp>
        <p:nvSpPr>
          <p:cNvPr id="19459" name="Content Placeholder 2"/>
          <p:cNvSpPr>
            <a:spLocks noGrp="1"/>
          </p:cNvSpPr>
          <p:nvPr>
            <p:ph sz="quarter" idx="1"/>
          </p:nvPr>
        </p:nvSpPr>
        <p:spPr>
          <a:xfrm>
            <a:off x="457200" y="1066800"/>
            <a:ext cx="7467600" cy="5407025"/>
          </a:xfrm>
        </p:spPr>
        <p:txBody>
          <a:bodyPr/>
          <a:lstStyle/>
          <a:p>
            <a:pPr eaLnBrk="1" hangingPunct="1"/>
            <a:r>
              <a:rPr lang="en-US" sz="2800" smtClean="0"/>
              <a:t>What is a goal?</a:t>
            </a:r>
          </a:p>
          <a:p>
            <a:pPr eaLnBrk="1" hangingPunct="1"/>
            <a:endParaRPr lang="en-US" sz="2800" smtClean="0"/>
          </a:p>
          <a:p>
            <a:pPr eaLnBrk="1" hangingPunct="1"/>
            <a:r>
              <a:rPr lang="en-US" sz="2800" smtClean="0"/>
              <a:t>Setting goals</a:t>
            </a:r>
          </a:p>
          <a:p>
            <a:pPr lvl="1" eaLnBrk="1" hangingPunct="1"/>
            <a:r>
              <a:rPr lang="en-US" sz="2400" smtClean="0"/>
              <a:t>What do you want to accomplish? </a:t>
            </a:r>
          </a:p>
          <a:p>
            <a:pPr lvl="1" eaLnBrk="1" hangingPunct="1"/>
            <a:r>
              <a:rPr lang="en-US" sz="2400" smtClean="0"/>
              <a:t>When do you want to accomplish it?  (Short term or long term?)</a:t>
            </a:r>
          </a:p>
          <a:p>
            <a:pPr lvl="1" eaLnBrk="1" hangingPunct="1"/>
            <a:r>
              <a:rPr lang="en-US" sz="2400" smtClean="0"/>
              <a:t>How much money will it take?</a:t>
            </a:r>
          </a:p>
          <a:p>
            <a:pPr lvl="1" eaLnBrk="1" hangingPunct="1">
              <a:buFont typeface="Wingdings 2" pitchFamily="18" charset="2"/>
              <a:buNone/>
            </a:pPr>
            <a:endParaRPr lang="en-US" sz="24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Want to learn more?</a:t>
            </a:r>
            <a:endParaRPr lang="en-US" dirty="0"/>
          </a:p>
        </p:txBody>
      </p:sp>
      <p:sp>
        <p:nvSpPr>
          <p:cNvPr id="20483" name="Content Placeholder 2"/>
          <p:cNvSpPr>
            <a:spLocks noGrp="1"/>
          </p:cNvSpPr>
          <p:nvPr>
            <p:ph sz="quarter" idx="1"/>
          </p:nvPr>
        </p:nvSpPr>
        <p:spPr>
          <a:xfrm>
            <a:off x="457200" y="1066800"/>
            <a:ext cx="7467600" cy="5407025"/>
          </a:xfrm>
        </p:spPr>
        <p:txBody>
          <a:bodyPr/>
          <a:lstStyle/>
          <a:p>
            <a:pPr eaLnBrk="1" hangingPunct="1"/>
            <a:r>
              <a:rPr lang="en-US" smtClean="0">
                <a:hlinkClick r:id="rId3"/>
              </a:rPr>
              <a:t>www.makeitcountonline.ca</a:t>
            </a:r>
            <a:r>
              <a:rPr lang="en-US" smtClean="0"/>
              <a:t> </a:t>
            </a:r>
          </a:p>
          <a:p>
            <a:pPr eaLnBrk="1" hangingPunct="1"/>
            <a:endParaRPr lang="en-US" smtClean="0"/>
          </a:p>
          <a:p>
            <a:pPr eaLnBrk="1" hangingPunct="1"/>
            <a:r>
              <a:rPr lang="en-US" smtClean="0">
                <a:hlinkClick r:id="rId4"/>
              </a:rPr>
              <a:t>www.InvestInKnowingMore.ca</a:t>
            </a:r>
            <a:r>
              <a:rPr lang="en-US" smtClean="0"/>
              <a:t> </a:t>
            </a:r>
          </a:p>
          <a:p>
            <a:pPr eaLnBrk="1" hangingPunct="1"/>
            <a:endParaRPr lang="en-US" smtClean="0"/>
          </a:p>
          <a:p>
            <a:pPr eaLnBrk="1" hangingPunct="1"/>
            <a:r>
              <a:rPr lang="en-US" smtClean="0"/>
              <a:t>Follow us @NBSecuritiesCom</a:t>
            </a:r>
          </a:p>
          <a:p>
            <a:pPr eaLnBrk="1" hangingPunct="1"/>
            <a:endParaRPr lang="en-US"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502</TotalTime>
  <Words>1234</Words>
  <Application>Microsoft Office PowerPoint</Application>
  <PresentationFormat>On-screen Show (4:3)</PresentationFormat>
  <Paragraphs>150</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Oriel</vt:lpstr>
      <vt:lpstr>Slide 1</vt:lpstr>
      <vt:lpstr>What would you Rather have?</vt:lpstr>
      <vt:lpstr>Does Money Have Value?</vt:lpstr>
      <vt:lpstr>Did Money ALWAYS exist?</vt:lpstr>
      <vt:lpstr>Did Money always exist?</vt:lpstr>
      <vt:lpstr>Other Forms of Money</vt:lpstr>
      <vt:lpstr>Other forms of Money</vt:lpstr>
      <vt:lpstr>Money</vt:lpstr>
      <vt:lpstr>Before You Buy, ask yourself:</vt:lpstr>
      <vt:lpstr>Where did all my money go?!</vt:lpstr>
      <vt:lpstr>Manage Your Money</vt:lpstr>
      <vt:lpstr>Setting Goals</vt:lpstr>
      <vt:lpstr>Want to learn more?</vt:lpstr>
    </vt:vector>
  </TitlesOfParts>
  <Company>New Brunswick Department of Justice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marissar</dc:creator>
  <cp:lastModifiedBy>Jaime L. Brockway</cp:lastModifiedBy>
  <cp:revision>51</cp:revision>
  <dcterms:created xsi:type="dcterms:W3CDTF">2010-10-04T17:53:28Z</dcterms:created>
  <dcterms:modified xsi:type="dcterms:W3CDTF">2013-06-03T19:11:23Z</dcterms:modified>
</cp:coreProperties>
</file>