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56" r:id="rId2"/>
    <p:sldId id="258" r:id="rId3"/>
    <p:sldId id="259" r:id="rId4"/>
    <p:sldId id="262" r:id="rId5"/>
    <p:sldId id="260" r:id="rId6"/>
    <p:sldId id="261" r:id="rId7"/>
    <p:sldId id="263" r:id="rId8"/>
    <p:sldId id="275" r:id="rId9"/>
    <p:sldId id="264" r:id="rId10"/>
    <p:sldId id="267" r:id="rId11"/>
    <p:sldId id="266" r:id="rId12"/>
    <p:sldId id="265" r:id="rId13"/>
    <p:sldId id="269" r:id="rId14"/>
    <p:sldId id="268" r:id="rId15"/>
    <p:sldId id="274" r:id="rId16"/>
    <p:sldId id="272" r:id="rId17"/>
    <p:sldId id="273" r:id="rId18"/>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3E4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4075" autoAdjust="0"/>
  </p:normalViewPr>
  <p:slideViewPr>
    <p:cSldViewPr snapToGrid="0" snapToObjects="1">
      <p:cViewPr varScale="1">
        <p:scale>
          <a:sx n="71" d="100"/>
          <a:sy n="71" d="100"/>
        </p:scale>
        <p:origin x="-2148"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B6A1ABCB-8FC2-49F7-9866-F3251E21D01A}" type="datetimeFigureOut">
              <a:rPr lang="en-CA" smtClean="0"/>
              <a:pPr/>
              <a:t>04/06/2013</a:t>
            </a:fld>
            <a:endParaRPr lang="en-CA"/>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B11E32C1-7445-4A99-800F-A0C8BD8ACEBB}" type="slidenum">
              <a:rPr lang="en-CA" smtClean="0"/>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8E34A1AE-1AE7-441A-BEC9-BB1B2FA4C7CC}" type="datetimeFigureOut">
              <a:rPr lang="en-CA" smtClean="0"/>
              <a:pPr/>
              <a:t>04/06/2013</a:t>
            </a:fld>
            <a:endParaRPr lang="en-CA"/>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EB8AD756-E3C4-4DD5-A451-6F5DF84881FB}" type="slidenum">
              <a:rPr lang="en-CA" smtClean="0"/>
              <a:pPr/>
              <a:t>‹#›</a:t>
            </a:fld>
            <a:endParaRPr lang="en-C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Women in NB life expectancy</a:t>
            </a:r>
            <a:r>
              <a:rPr lang="en-US" baseline="0" dirty="0" smtClean="0"/>
              <a:t> of 83 </a:t>
            </a:r>
            <a:r>
              <a:rPr lang="en-US" baseline="0" dirty="0" err="1" smtClean="0"/>
              <a:t>vs</a:t>
            </a:r>
            <a:r>
              <a:rPr lang="en-US" baseline="0" dirty="0" smtClean="0"/>
              <a:t> 78 for men.</a:t>
            </a:r>
          </a:p>
          <a:p>
            <a:endParaRPr lang="en-US" dirty="0" smtClean="0"/>
          </a:p>
          <a:p>
            <a:r>
              <a:rPr lang="en-US" dirty="0" smtClean="0"/>
              <a:t>Recent fin lit research shows that the average young person expects to earn an annual income of around $70,000 in 10 years time.</a:t>
            </a:r>
          </a:p>
          <a:p>
            <a:r>
              <a:rPr lang="en-US" dirty="0" smtClean="0"/>
              <a:t>But, according to the 2006 Census, the average income for a 25-29 year old with at least a post-secondary degree is only $29,000</a:t>
            </a:r>
          </a:p>
          <a:p>
            <a:endParaRPr lang="en-US" dirty="0" smtClean="0"/>
          </a:p>
          <a:p>
            <a:r>
              <a:rPr lang="en-US" dirty="0" smtClean="0"/>
              <a:t>16-24 year olds spent, despite the recession nearly$100</a:t>
            </a:r>
            <a:r>
              <a:rPr lang="en-US" baseline="0" dirty="0" smtClean="0"/>
              <a:t> billion on stuff.  The companies all want a piece of that, and they’ll fight to get it.</a:t>
            </a:r>
          </a:p>
          <a:p>
            <a:endParaRPr lang="en-US" baseline="0" dirty="0" smtClean="0"/>
          </a:p>
          <a:p>
            <a:r>
              <a:rPr lang="en-US" baseline="0" dirty="0" smtClean="0"/>
              <a:t>You have more debt than previous generations, this means you will have less money left over to put into investments or savings to buy a house etc…</a:t>
            </a:r>
          </a:p>
          <a:p>
            <a:endParaRPr lang="en-US" baseline="0" dirty="0" smtClean="0"/>
          </a:p>
        </p:txBody>
      </p:sp>
      <p:sp>
        <p:nvSpPr>
          <p:cNvPr id="4" name="Slide Number Placeholder 3"/>
          <p:cNvSpPr>
            <a:spLocks noGrp="1"/>
          </p:cNvSpPr>
          <p:nvPr>
            <p:ph type="sldNum" sz="quarter" idx="10"/>
          </p:nvPr>
        </p:nvSpPr>
        <p:spPr/>
        <p:txBody>
          <a:bodyPr/>
          <a:lstStyle/>
          <a:p>
            <a:fld id="{EB8AD756-E3C4-4DD5-A451-6F5DF84881FB}" type="slidenum">
              <a:rPr lang="en-CA" smtClean="0"/>
              <a:pPr/>
              <a:t>3</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 Outline of your values, goals and financial plans.</a:t>
            </a:r>
          </a:p>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4</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5</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6</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7</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B8AD756-E3C4-4DD5-A451-6F5DF84881FB}" type="slidenum">
              <a:rPr lang="en-CA" smtClean="0"/>
              <a:pPr/>
              <a:t>9</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smtClean="0"/>
          </a:p>
        </p:txBody>
      </p:sp>
      <p:sp>
        <p:nvSpPr>
          <p:cNvPr id="4" name="Slide Number Placeholder 3"/>
          <p:cNvSpPr>
            <a:spLocks noGrp="1"/>
          </p:cNvSpPr>
          <p:nvPr>
            <p:ph type="sldNum" sz="quarter" idx="10"/>
          </p:nvPr>
        </p:nvSpPr>
        <p:spPr/>
        <p:txBody>
          <a:bodyPr/>
          <a:lstStyle/>
          <a:p>
            <a:fld id="{EB8AD756-E3C4-4DD5-A451-6F5DF84881FB}" type="slidenum">
              <a:rPr lang="en-CA" smtClean="0"/>
              <a:pPr/>
              <a:t>10</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11</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12</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13</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baseline="0" dirty="0" smtClean="0"/>
          </a:p>
          <a:p>
            <a:endParaRPr lang="en-US" baseline="0" dirty="0" smtClean="0"/>
          </a:p>
          <a:p>
            <a:endParaRPr lang="en-US" dirty="0" smtClean="0"/>
          </a:p>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14</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EB8AD756-E3C4-4DD5-A451-6F5DF84881FB}" type="slidenum">
              <a:rPr lang="en-CA" smtClean="0"/>
              <a:pPr/>
              <a:t>15</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EB8AD756-E3C4-4DD5-A451-6F5DF84881FB}" type="slidenum">
              <a:rPr lang="en-CA" smtClean="0"/>
              <a:pPr/>
              <a:t>16</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EB8AD756-E3C4-4DD5-A451-6F5DF84881FB}" type="slidenum">
              <a:rPr lang="en-CA" smtClean="0"/>
              <a:pPr/>
              <a:t>17</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ridgetitle.jp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737360" y="3600450"/>
            <a:ext cx="7406640" cy="3285744"/>
          </a:xfrm>
          <a:prstGeom prst="rect">
            <a:avLst/>
          </a:prstGeom>
        </p:spPr>
      </p:pic>
      <p:sp>
        <p:nvSpPr>
          <p:cNvPr id="2" name="Title 1"/>
          <p:cNvSpPr>
            <a:spLocks noGrp="1"/>
          </p:cNvSpPr>
          <p:nvPr>
            <p:ph type="ctrTitle" hasCustomPrompt="1"/>
          </p:nvPr>
        </p:nvSpPr>
        <p:spPr>
          <a:xfrm>
            <a:off x="720020" y="1965277"/>
            <a:ext cx="7750212" cy="964937"/>
          </a:xfrm>
          <a:prstGeom prst="rect">
            <a:avLst/>
          </a:prstGeom>
        </p:spPr>
        <p:txBody>
          <a:bodyPr>
            <a:normAutofit/>
          </a:bodyPr>
          <a:lstStyle>
            <a:lvl1pPr>
              <a:defRPr sz="3200" b="1" i="0">
                <a:latin typeface="Arial"/>
                <a:cs typeface="Arial"/>
              </a:defRPr>
            </a:lvl1pPr>
          </a:lstStyle>
          <a:p>
            <a:r>
              <a:rPr lang="en-CA" dirty="0" smtClean="0"/>
              <a:t>CLICK TO EDIT MASTER TITLE STYLE</a:t>
            </a:r>
            <a:endParaRPr lang="en-US" dirty="0"/>
          </a:p>
        </p:txBody>
      </p:sp>
      <p:sp>
        <p:nvSpPr>
          <p:cNvPr id="3" name="Subtitle 2"/>
          <p:cNvSpPr>
            <a:spLocks noGrp="1"/>
          </p:cNvSpPr>
          <p:nvPr>
            <p:ph type="subTitle" idx="1"/>
          </p:nvPr>
        </p:nvSpPr>
        <p:spPr>
          <a:xfrm>
            <a:off x="1371600" y="2662170"/>
            <a:ext cx="6400800" cy="536088"/>
          </a:xfrm>
          <a:prstGeom prst="rect">
            <a:avLst/>
          </a:prstGeom>
        </p:spPr>
        <p:txBody>
          <a:bodyPr>
            <a:normAutofit/>
          </a:bodyPr>
          <a:lstStyle>
            <a:lvl1pPr marL="0" indent="0" algn="ctr">
              <a:buNone/>
              <a:defRPr sz="2400" b="0" i="0">
                <a:solidFill>
                  <a:srgbClr val="EF3E4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dirty="0" smtClean="0"/>
              <a:t>Click to edit Master subtitle style</a:t>
            </a:r>
            <a:endParaRPr lang="en-US" dirty="0"/>
          </a:p>
        </p:txBody>
      </p:sp>
    </p:spTree>
    <p:extLst>
      <p:ext uri="{BB962C8B-B14F-4D97-AF65-F5344CB8AC3E}">
        <p14:creationId xmlns:p14="http://schemas.microsoft.com/office/powerpoint/2010/main" xmlns="" val="53070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swooshright.jp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4626864" y="5439346"/>
            <a:ext cx="4517136" cy="1438656"/>
          </a:xfrm>
          <a:prstGeom prst="rect">
            <a:avLst/>
          </a:prstGeom>
        </p:spPr>
      </p:pic>
      <p:pic>
        <p:nvPicPr>
          <p:cNvPr id="10" name="Picture 9" descr="bridge_logo.jpg"/>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6430176" y="228600"/>
            <a:ext cx="2433504" cy="1216752"/>
          </a:xfrm>
          <a:prstGeom prst="rect">
            <a:avLst/>
          </a:prstGeom>
        </p:spPr>
      </p:pic>
      <p:sp>
        <p:nvSpPr>
          <p:cNvPr id="2" name="Title 1"/>
          <p:cNvSpPr>
            <a:spLocks noGrp="1"/>
          </p:cNvSpPr>
          <p:nvPr>
            <p:ph type="title" hasCustomPrompt="1"/>
          </p:nvPr>
        </p:nvSpPr>
        <p:spPr>
          <a:xfrm>
            <a:off x="457200" y="680048"/>
            <a:ext cx="5972976" cy="1020158"/>
          </a:xfrm>
          <a:prstGeom prst="rect">
            <a:avLst/>
          </a:prstGeom>
        </p:spPr>
        <p:txBody>
          <a:bodyPr>
            <a:normAutofit/>
          </a:bodyPr>
          <a:lstStyle>
            <a:lvl1pPr algn="l">
              <a:defRPr sz="2400" b="1" i="0">
                <a:solidFill>
                  <a:srgbClr val="EF3E42"/>
                </a:solidFill>
                <a:latin typeface="Arial"/>
                <a:cs typeface="Arial"/>
              </a:defRPr>
            </a:lvl1pPr>
          </a:lstStyle>
          <a:p>
            <a:r>
              <a:rPr lang="en-CA" dirty="0" smtClean="0"/>
              <a:t>CLICK TO EDIT MASTER TITLE STYLE</a:t>
            </a:r>
            <a:endParaRPr lang="en-US" dirty="0"/>
          </a:p>
        </p:txBody>
      </p:sp>
      <p:sp>
        <p:nvSpPr>
          <p:cNvPr id="3" name="Content Placeholder 2"/>
          <p:cNvSpPr>
            <a:spLocks noGrp="1"/>
          </p:cNvSpPr>
          <p:nvPr>
            <p:ph idx="1"/>
          </p:nvPr>
        </p:nvSpPr>
        <p:spPr>
          <a:xfrm>
            <a:off x="457200" y="1700206"/>
            <a:ext cx="8229600" cy="4425957"/>
          </a:xfrm>
          <a:prstGeom prst="rect">
            <a:avLst/>
          </a:prstGeom>
        </p:spPr>
        <p:txBody>
          <a:bodyPr/>
          <a:lstStyle>
            <a:lvl1pPr>
              <a:defRPr sz="2800" b="0" i="0">
                <a:solidFill>
                  <a:schemeClr val="tx1">
                    <a:lumMod val="65000"/>
                    <a:lumOff val="35000"/>
                  </a:schemeClr>
                </a:solidFill>
                <a:latin typeface="Arial"/>
                <a:cs typeface="Arial"/>
              </a:defRPr>
            </a:lvl1pPr>
            <a:lvl2pPr>
              <a:defRPr sz="2400" b="0" i="0">
                <a:solidFill>
                  <a:schemeClr val="tx1">
                    <a:lumMod val="65000"/>
                    <a:lumOff val="35000"/>
                  </a:schemeClr>
                </a:solidFill>
                <a:latin typeface="Arial"/>
                <a:cs typeface="Arial"/>
              </a:defRPr>
            </a:lvl2pPr>
            <a:lvl3pPr>
              <a:defRPr sz="2000" b="0" i="0">
                <a:solidFill>
                  <a:schemeClr val="tx1">
                    <a:lumMod val="65000"/>
                    <a:lumOff val="35000"/>
                  </a:schemeClr>
                </a:solidFill>
                <a:latin typeface="Arial"/>
                <a:cs typeface="Arial"/>
              </a:defRPr>
            </a:lvl3pPr>
            <a:lvl4pPr>
              <a:defRPr sz="1800" b="0" i="0">
                <a:solidFill>
                  <a:schemeClr val="tx1">
                    <a:lumMod val="65000"/>
                    <a:lumOff val="35000"/>
                  </a:schemeClr>
                </a:solidFill>
                <a:latin typeface="Arial"/>
                <a:cs typeface="Arial"/>
              </a:defRPr>
            </a:lvl4pPr>
            <a:lvl5pPr>
              <a:defRPr sz="1800" b="0" i="0">
                <a:solidFill>
                  <a:schemeClr val="tx1">
                    <a:lumMod val="65000"/>
                    <a:lumOff val="35000"/>
                  </a:schemeClr>
                </a:solidFill>
                <a:latin typeface="Arial"/>
                <a:cs typeface="Arial"/>
              </a:defRPr>
            </a:lvl5p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endParaRPr lang="en-US" dirty="0"/>
          </a:p>
        </p:txBody>
      </p:sp>
      <p:pic>
        <p:nvPicPr>
          <p:cNvPr id="8" name="Picture 7" descr="tag.jpg"/>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312639" y="6260623"/>
            <a:ext cx="4029456" cy="457200"/>
          </a:xfrm>
          <a:prstGeom prst="rect">
            <a:avLst/>
          </a:prstGeom>
        </p:spPr>
      </p:pic>
    </p:spTree>
    <p:extLst>
      <p:ext uri="{BB962C8B-B14F-4D97-AF65-F5344CB8AC3E}">
        <p14:creationId xmlns:p14="http://schemas.microsoft.com/office/powerpoint/2010/main" xmlns="" val="2942543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99138463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tudentawards.co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scholarshipscanada.co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20" y="935299"/>
            <a:ext cx="7750212" cy="964937"/>
          </a:xfrm>
        </p:spPr>
        <p:txBody>
          <a:bodyPr>
            <a:normAutofit/>
          </a:bodyPr>
          <a:lstStyle/>
          <a:p>
            <a:r>
              <a:rPr lang="en-US" sz="4000" dirty="0" smtClean="0"/>
              <a:t>Grow Your Financial IQ</a:t>
            </a:r>
            <a:endParaRPr lang="en-US" sz="4000" dirty="0"/>
          </a:p>
        </p:txBody>
      </p:sp>
      <p:sp>
        <p:nvSpPr>
          <p:cNvPr id="3" name="Subtitle 2"/>
          <p:cNvSpPr>
            <a:spLocks noGrp="1"/>
          </p:cNvSpPr>
          <p:nvPr>
            <p:ph type="subTitle" idx="1"/>
          </p:nvPr>
        </p:nvSpPr>
        <p:spPr>
          <a:xfrm>
            <a:off x="1057274" y="1646901"/>
            <a:ext cx="7186613" cy="792426"/>
          </a:xfrm>
        </p:spPr>
        <p:txBody>
          <a:bodyPr>
            <a:normAutofit fontScale="92500" lnSpcReduction="10000"/>
          </a:bodyPr>
          <a:lstStyle/>
          <a:p>
            <a:r>
              <a:rPr lang="en-US" i="1" dirty="0" smtClean="0"/>
              <a:t>Tips and Strategies for taking control </a:t>
            </a:r>
          </a:p>
          <a:p>
            <a:r>
              <a:rPr lang="en-US" i="1" dirty="0" smtClean="0"/>
              <a:t>of your finances.</a:t>
            </a:r>
          </a:p>
          <a:p>
            <a:endParaRPr lang="en-US" i="1" dirty="0" smtClean="0"/>
          </a:p>
          <a:p>
            <a:endParaRPr lang="en-US" i="1" dirty="0" smtClean="0"/>
          </a:p>
          <a:p>
            <a:endParaRPr lang="en-US" i="1" dirty="0" smtClean="0"/>
          </a:p>
        </p:txBody>
      </p:sp>
      <p:pic>
        <p:nvPicPr>
          <p:cNvPr id="4" name="Picture 3" descr="NBSC-logo.gif"/>
          <p:cNvPicPr>
            <a:picLocks noChangeAspect="1"/>
          </p:cNvPicPr>
          <p:nvPr/>
        </p:nvPicPr>
        <p:blipFill>
          <a:blip r:embed="rId2"/>
          <a:stretch>
            <a:fillRect/>
          </a:stretch>
        </p:blipFill>
        <p:spPr>
          <a:xfrm>
            <a:off x="178491" y="3971259"/>
            <a:ext cx="3507683" cy="1151227"/>
          </a:xfrm>
          <a:prstGeom prst="rect">
            <a:avLst/>
          </a:prstGeom>
        </p:spPr>
      </p:pic>
      <p:sp>
        <p:nvSpPr>
          <p:cNvPr id="6" name="Title 1"/>
          <p:cNvSpPr txBox="1">
            <a:spLocks/>
          </p:cNvSpPr>
          <p:nvPr/>
        </p:nvSpPr>
        <p:spPr>
          <a:xfrm>
            <a:off x="0" y="3249527"/>
            <a:ext cx="2492185" cy="555452"/>
          </a:xfrm>
          <a:prstGeom prst="rect">
            <a:avLst/>
          </a:prstGeom>
        </p:spPr>
        <p:txBody>
          <a:bodyPr>
            <a:normAutofit fontScale="925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Arial"/>
                <a:ea typeface="+mj-ea"/>
                <a:cs typeface="Arial"/>
              </a:rPr>
              <a:t>Presented by:</a:t>
            </a:r>
            <a:endParaRPr kumimoji="0" lang="en-US" sz="2800" b="1" i="0" u="none" strike="noStrike" kern="1200" cap="none" spc="0" normalizeH="0" baseline="0" noProof="0" dirty="0">
              <a:ln>
                <a:noFill/>
              </a:ln>
              <a:solidFill>
                <a:schemeClr val="tx1"/>
              </a:solidFill>
              <a:effectLst/>
              <a:uLnTx/>
              <a:uFillTx/>
              <a:latin typeface="Arial"/>
              <a:ea typeface="+mj-ea"/>
              <a:cs typeface="Arial"/>
            </a:endParaRPr>
          </a:p>
        </p:txBody>
      </p:sp>
    </p:spTree>
    <p:extLst>
      <p:ext uri="{BB962C8B-B14F-4D97-AF65-F5344CB8AC3E}">
        <p14:creationId xmlns:p14="http://schemas.microsoft.com/office/powerpoint/2010/main" xmlns="" val="675718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Me and Money</a:t>
            </a:r>
            <a:endParaRPr lang="en-CA" dirty="0"/>
          </a:p>
        </p:txBody>
      </p:sp>
      <p:sp>
        <p:nvSpPr>
          <p:cNvPr id="3" name="Content Placeholder 2"/>
          <p:cNvSpPr>
            <a:spLocks noGrp="1"/>
          </p:cNvSpPr>
          <p:nvPr>
            <p:ph idx="1"/>
          </p:nvPr>
        </p:nvSpPr>
        <p:spPr/>
        <p:txBody>
          <a:bodyPr/>
          <a:lstStyle/>
          <a:p>
            <a:r>
              <a:rPr lang="en-US" dirty="0" smtClean="0"/>
              <a:t>5 years with the NBSC</a:t>
            </a:r>
          </a:p>
          <a:p>
            <a:r>
              <a:rPr lang="en-US" dirty="0" smtClean="0"/>
              <a:t>Telecom and IT industry</a:t>
            </a:r>
          </a:p>
          <a:p>
            <a:r>
              <a:rPr lang="en-US" dirty="0" smtClean="0"/>
              <a:t>UNBSJ Alumni (BBA 2004)</a:t>
            </a:r>
          </a:p>
          <a:p>
            <a:r>
              <a:rPr lang="en-US" dirty="0" smtClean="0"/>
              <a:t>Self-diagnosed shopaholic and travel addict</a:t>
            </a:r>
          </a:p>
          <a:p>
            <a:r>
              <a:rPr lang="en-US" dirty="0" smtClean="0"/>
              <a:t>Independent – home owner</a:t>
            </a:r>
          </a:p>
          <a:p>
            <a:r>
              <a:rPr lang="en-US" dirty="0" smtClean="0"/>
              <a:t>Money motivated me to take charge and make a change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Money Should Be A Priority</a:t>
            </a:r>
            <a:endParaRPr lang="en-CA" dirty="0"/>
          </a:p>
        </p:txBody>
      </p:sp>
      <p:sp>
        <p:nvSpPr>
          <p:cNvPr id="3" name="Content Placeholder 2"/>
          <p:cNvSpPr>
            <a:spLocks noGrp="1"/>
          </p:cNvSpPr>
          <p:nvPr>
            <p:ph idx="1"/>
          </p:nvPr>
        </p:nvSpPr>
        <p:spPr>
          <a:xfrm>
            <a:off x="457200" y="1443022"/>
            <a:ext cx="8229600" cy="4425957"/>
          </a:xfrm>
        </p:spPr>
        <p:txBody>
          <a:bodyPr/>
          <a:lstStyle/>
          <a:p>
            <a:r>
              <a:rPr lang="en-US" dirty="0" smtClean="0"/>
              <a:t>Women typically earn 25% less than men, </a:t>
            </a:r>
            <a:r>
              <a:rPr lang="en-CA" dirty="0" smtClean="0"/>
              <a:t>tend to be out of the workforce longer than men and will have a lower pension</a:t>
            </a:r>
          </a:p>
          <a:p>
            <a:r>
              <a:rPr lang="en-US" dirty="0" smtClean="0"/>
              <a:t>4-in-10 young Canadians don’t know how much money they earned or spent last month</a:t>
            </a:r>
          </a:p>
          <a:p>
            <a:r>
              <a:rPr lang="en-US" dirty="0" smtClean="0"/>
              <a:t>Young Canadians think they’re going to be earning much more than they really do</a:t>
            </a:r>
          </a:p>
          <a:p>
            <a:r>
              <a:rPr lang="en-US" dirty="0" smtClean="0"/>
              <a:t>It’s harder to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a Financial Roadmap</a:t>
            </a:r>
            <a:endParaRPr lang="en-CA" dirty="0"/>
          </a:p>
        </p:txBody>
      </p:sp>
      <p:sp>
        <p:nvSpPr>
          <p:cNvPr id="3" name="Content Placeholder 2"/>
          <p:cNvSpPr>
            <a:spLocks noGrp="1"/>
          </p:cNvSpPr>
          <p:nvPr>
            <p:ph idx="1"/>
          </p:nvPr>
        </p:nvSpPr>
        <p:spPr/>
        <p:txBody>
          <a:bodyPr/>
          <a:lstStyle/>
          <a:p>
            <a:pPr>
              <a:buNone/>
            </a:pPr>
            <a:r>
              <a:rPr lang="en-US" dirty="0" smtClean="0"/>
              <a:t>Will help you to:</a:t>
            </a:r>
          </a:p>
          <a:p>
            <a:pPr>
              <a:buNone/>
            </a:pPr>
            <a:endParaRPr lang="en-US" dirty="0" smtClean="0"/>
          </a:p>
          <a:p>
            <a:r>
              <a:rPr lang="en-US" dirty="0" smtClean="0"/>
              <a:t>Understand what is most important in your life</a:t>
            </a:r>
          </a:p>
          <a:p>
            <a:r>
              <a:rPr lang="en-US" dirty="0" smtClean="0"/>
              <a:t>Understand what drives your financial decisions</a:t>
            </a:r>
          </a:p>
          <a:p>
            <a:r>
              <a:rPr lang="en-US" dirty="0" smtClean="0"/>
              <a:t>Focus on accomplishing your goals</a:t>
            </a:r>
          </a:p>
          <a:p>
            <a:r>
              <a:rPr lang="en-US" dirty="0" smtClean="0"/>
              <a:t>Stick to your plans</a:t>
            </a:r>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Creating a Financial Roadmap</a:t>
            </a:r>
            <a:br>
              <a:rPr lang="en-US" dirty="0" smtClean="0"/>
            </a:br>
            <a:r>
              <a:rPr lang="en-US" sz="2000" i="1" dirty="0" smtClean="0"/>
              <a:t>Step 1 : Your Values</a:t>
            </a:r>
            <a:endParaRPr lang="en-CA" sz="2000" i="1" dirty="0"/>
          </a:p>
        </p:txBody>
      </p:sp>
      <p:sp>
        <p:nvSpPr>
          <p:cNvPr id="3" name="Content Placeholder 2"/>
          <p:cNvSpPr>
            <a:spLocks noGrp="1"/>
          </p:cNvSpPr>
          <p:nvPr>
            <p:ph idx="1"/>
          </p:nvPr>
        </p:nvSpPr>
        <p:spPr/>
        <p:txBody>
          <a:bodyPr/>
          <a:lstStyle/>
          <a:p>
            <a:r>
              <a:rPr lang="en-US" dirty="0" smtClean="0"/>
              <a:t>What brings me meaning and pleasure in life?</a:t>
            </a:r>
          </a:p>
          <a:p>
            <a:r>
              <a:rPr lang="en-US" dirty="0" smtClean="0"/>
              <a:t>What do I consider “priceless”?</a:t>
            </a:r>
          </a:p>
          <a:p>
            <a:r>
              <a:rPr lang="en-US" dirty="0" smtClean="0"/>
              <a:t>What do I care most deeply about?</a:t>
            </a:r>
          </a:p>
          <a:p>
            <a:r>
              <a:rPr lang="en-US" dirty="0" smtClean="0"/>
              <a:t>What do I stand for?</a:t>
            </a:r>
          </a:p>
          <a:p>
            <a:r>
              <a:rPr lang="en-US" dirty="0" smtClean="0"/>
              <a:t>Who are the most important people in my life?</a:t>
            </a:r>
          </a:p>
          <a:p>
            <a:r>
              <a:rPr lang="en-US" dirty="0" smtClean="0">
                <a:solidFill>
                  <a:srgbClr val="FF0000"/>
                </a:solidFill>
              </a:rPr>
              <a:t>What is the purpose of money in my life?</a:t>
            </a:r>
          </a:p>
          <a:p>
            <a:endParaRPr lang="en-US" dirty="0" smtClean="0"/>
          </a:p>
          <a:p>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Goals are accomplishments that fulfill your values.</a:t>
            </a:r>
          </a:p>
          <a:p>
            <a:pPr>
              <a:buNone/>
            </a:pPr>
            <a:r>
              <a:rPr lang="en-US" dirty="0" smtClean="0"/>
              <a:t>Are your goals </a:t>
            </a:r>
            <a:r>
              <a:rPr lang="en-US" dirty="0" smtClean="0">
                <a:solidFill>
                  <a:srgbClr val="FF0000"/>
                </a:solidFill>
              </a:rPr>
              <a:t>SMART</a:t>
            </a:r>
            <a:r>
              <a:rPr lang="en-US" dirty="0" smtClean="0"/>
              <a:t>?</a:t>
            </a:r>
          </a:p>
          <a:p>
            <a:r>
              <a:rPr lang="en-US" dirty="0" smtClean="0">
                <a:solidFill>
                  <a:srgbClr val="FF0000"/>
                </a:solidFill>
              </a:rPr>
              <a:t>S</a:t>
            </a:r>
            <a:r>
              <a:rPr lang="en-US" dirty="0" smtClean="0"/>
              <a:t> – specific</a:t>
            </a:r>
          </a:p>
          <a:p>
            <a:r>
              <a:rPr lang="en-US" dirty="0" smtClean="0">
                <a:solidFill>
                  <a:srgbClr val="FF0000"/>
                </a:solidFill>
              </a:rPr>
              <a:t>M</a:t>
            </a:r>
            <a:r>
              <a:rPr lang="en-US" dirty="0" smtClean="0"/>
              <a:t> – measurable </a:t>
            </a:r>
          </a:p>
          <a:p>
            <a:r>
              <a:rPr lang="en-US" dirty="0" smtClean="0">
                <a:solidFill>
                  <a:srgbClr val="FF0000"/>
                </a:solidFill>
              </a:rPr>
              <a:t>A</a:t>
            </a:r>
            <a:r>
              <a:rPr lang="en-US" dirty="0" smtClean="0"/>
              <a:t> – attainable</a:t>
            </a:r>
          </a:p>
          <a:p>
            <a:r>
              <a:rPr lang="en-US" dirty="0" smtClean="0">
                <a:solidFill>
                  <a:srgbClr val="FF0000"/>
                </a:solidFill>
              </a:rPr>
              <a:t>R</a:t>
            </a:r>
            <a:r>
              <a:rPr lang="en-US" dirty="0" smtClean="0"/>
              <a:t> – realistic </a:t>
            </a:r>
          </a:p>
          <a:p>
            <a:r>
              <a:rPr lang="en-US" dirty="0" smtClean="0">
                <a:solidFill>
                  <a:srgbClr val="FF0000"/>
                </a:solidFill>
              </a:rPr>
              <a:t>T</a:t>
            </a:r>
            <a:r>
              <a:rPr lang="en-US" dirty="0" smtClean="0"/>
              <a:t> – timely </a:t>
            </a:r>
            <a:endParaRPr lang="en-CA" dirty="0"/>
          </a:p>
        </p:txBody>
      </p:sp>
      <p:sp>
        <p:nvSpPr>
          <p:cNvPr id="5" name="Title 4"/>
          <p:cNvSpPr>
            <a:spLocks noGrp="1"/>
          </p:cNvSpPr>
          <p:nvPr>
            <p:ph type="title"/>
          </p:nvPr>
        </p:nvSpPr>
        <p:spPr/>
        <p:txBody>
          <a:bodyPr>
            <a:noAutofit/>
          </a:bodyPr>
          <a:lstStyle/>
          <a:p>
            <a:pPr lvl="0"/>
            <a:r>
              <a:rPr lang="en-US" dirty="0" smtClean="0"/>
              <a:t>Creating a Financial Roadmap</a:t>
            </a:r>
            <a:br>
              <a:rPr lang="en-US" dirty="0" smtClean="0"/>
            </a:br>
            <a:r>
              <a:rPr lang="en-US" sz="2000" i="1" dirty="0" smtClean="0"/>
              <a:t>Step 2: Your Goals</a:t>
            </a:r>
            <a:r>
              <a:rPr lang="en-US" sz="2000" dirty="0" smtClean="0"/>
              <a:t/>
            </a:r>
            <a:br>
              <a:rPr lang="en-US" sz="2000" dirty="0" smtClean="0"/>
            </a:br>
            <a:endParaRPr lang="en-CA"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Creating a Financial Roadmap</a:t>
            </a:r>
            <a:br>
              <a:rPr lang="en-US" dirty="0" smtClean="0"/>
            </a:br>
            <a:r>
              <a:rPr lang="en-US" sz="2000" i="1" dirty="0" smtClean="0"/>
              <a:t>Step 3 : Your Plans</a:t>
            </a:r>
            <a:endParaRPr lang="en-CA" sz="2000" i="1" dirty="0"/>
          </a:p>
        </p:txBody>
      </p:sp>
      <p:sp>
        <p:nvSpPr>
          <p:cNvPr id="3" name="Content Placeholder 2"/>
          <p:cNvSpPr>
            <a:spLocks noGrp="1"/>
          </p:cNvSpPr>
          <p:nvPr>
            <p:ph idx="1"/>
          </p:nvPr>
        </p:nvSpPr>
        <p:spPr/>
        <p:txBody>
          <a:bodyPr/>
          <a:lstStyle/>
          <a:p>
            <a:r>
              <a:rPr lang="en-US" dirty="0" smtClean="0"/>
              <a:t>How are you going to get there?</a:t>
            </a:r>
          </a:p>
          <a:p>
            <a:r>
              <a:rPr lang="en-US" dirty="0" smtClean="0"/>
              <a:t>What steps do you need to take?</a:t>
            </a:r>
          </a:p>
          <a:p>
            <a:r>
              <a:rPr lang="en-US" dirty="0" smtClean="0"/>
              <a:t>Update the plans, adjust for changes</a:t>
            </a:r>
          </a:p>
          <a:p>
            <a:endParaRPr lang="en-US" dirty="0" smtClean="0"/>
          </a:p>
          <a:p>
            <a:r>
              <a:rPr lang="en-US" dirty="0" smtClean="0">
                <a:solidFill>
                  <a:srgbClr val="FF0000"/>
                </a:solidFill>
              </a:rPr>
              <a:t>Financial Roadmap chart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Financial Roadmap</a:t>
            </a:r>
            <a:endParaRPr lang="en-CA" dirty="0"/>
          </a:p>
        </p:txBody>
      </p:sp>
      <p:sp>
        <p:nvSpPr>
          <p:cNvPr id="3" name="Content Placeholder 2"/>
          <p:cNvSpPr>
            <a:spLocks noGrp="1"/>
          </p:cNvSpPr>
          <p:nvPr>
            <p:ph idx="1"/>
          </p:nvPr>
        </p:nvSpPr>
        <p:spPr/>
        <p:txBody>
          <a:bodyPr/>
          <a:lstStyle/>
          <a:p>
            <a:pPr>
              <a:buNone/>
            </a:pPr>
            <a:r>
              <a:rPr lang="en-US" dirty="0" smtClean="0"/>
              <a:t>Strategies for:</a:t>
            </a:r>
          </a:p>
          <a:p>
            <a:pPr>
              <a:buNone/>
            </a:pPr>
            <a:endParaRPr lang="en-US" dirty="0" smtClean="0"/>
          </a:p>
          <a:p>
            <a:r>
              <a:rPr lang="en-US" dirty="0" smtClean="0"/>
              <a:t>Smart Spending</a:t>
            </a:r>
          </a:p>
          <a:p>
            <a:r>
              <a:rPr lang="en-US" dirty="0" smtClean="0"/>
              <a:t>Budgeting</a:t>
            </a:r>
          </a:p>
          <a:p>
            <a:r>
              <a:rPr lang="en-US" dirty="0" smtClean="0"/>
              <a:t>Saving and Investing</a:t>
            </a:r>
            <a:endParaRPr lang="en-C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Roadmap</a:t>
            </a:r>
            <a:br>
              <a:rPr lang="en-US" dirty="0" smtClean="0"/>
            </a:br>
            <a:r>
              <a:rPr lang="en-US" i="1" dirty="0" smtClean="0"/>
              <a:t>Smart Spending</a:t>
            </a:r>
            <a:endParaRPr lang="en-CA" i="1" dirty="0"/>
          </a:p>
        </p:txBody>
      </p:sp>
      <p:sp>
        <p:nvSpPr>
          <p:cNvPr id="3" name="Content Placeholder 2"/>
          <p:cNvSpPr>
            <a:spLocks noGrp="1"/>
          </p:cNvSpPr>
          <p:nvPr>
            <p:ph idx="1"/>
          </p:nvPr>
        </p:nvSpPr>
        <p:spPr/>
        <p:txBody>
          <a:bodyPr/>
          <a:lstStyle/>
          <a:p>
            <a:r>
              <a:rPr lang="en-US" dirty="0" smtClean="0"/>
              <a:t>Think twice – do I NEED this?</a:t>
            </a:r>
          </a:p>
          <a:p>
            <a:r>
              <a:rPr lang="en-US" dirty="0" smtClean="0"/>
              <a:t>Use cash – our brains can process this</a:t>
            </a:r>
          </a:p>
          <a:p>
            <a:r>
              <a:rPr lang="en-US" dirty="0" smtClean="0"/>
              <a:t>Make a list</a:t>
            </a:r>
          </a:p>
          <a:p>
            <a:r>
              <a:rPr lang="en-US" dirty="0" smtClean="0"/>
              <a:t>Pack a lunch</a:t>
            </a:r>
          </a:p>
          <a:p>
            <a:r>
              <a:rPr lang="en-US" dirty="0" smtClean="0"/>
              <a:t>Zero balance or Get out the scissors</a:t>
            </a:r>
          </a:p>
          <a:p>
            <a:r>
              <a:rPr lang="en-US" dirty="0" smtClean="0"/>
              <a:t>Look at your bank statements</a:t>
            </a:r>
          </a:p>
          <a:p>
            <a:endParaRPr lang="en-C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Roadmap</a:t>
            </a:r>
            <a:br>
              <a:rPr lang="en-US" dirty="0" smtClean="0"/>
            </a:br>
            <a:r>
              <a:rPr lang="en-US" i="1" dirty="0" smtClean="0"/>
              <a:t>Tips for Creative Savings</a:t>
            </a:r>
            <a:endParaRPr lang="en-CA" i="1" dirty="0"/>
          </a:p>
        </p:txBody>
      </p:sp>
      <p:sp>
        <p:nvSpPr>
          <p:cNvPr id="3" name="Content Placeholder 2"/>
          <p:cNvSpPr>
            <a:spLocks noGrp="1"/>
          </p:cNvSpPr>
          <p:nvPr>
            <p:ph idx="1"/>
          </p:nvPr>
        </p:nvSpPr>
        <p:spPr/>
        <p:txBody>
          <a:bodyPr/>
          <a:lstStyle/>
          <a:p>
            <a:r>
              <a:rPr lang="en-US" sz="2400" dirty="0" smtClean="0"/>
              <a:t>What can I do to save money on:</a:t>
            </a:r>
          </a:p>
          <a:p>
            <a:pPr lvl="1"/>
            <a:r>
              <a:rPr lang="en-US" sz="2000" dirty="0" smtClean="0"/>
              <a:t>School?</a:t>
            </a:r>
          </a:p>
          <a:p>
            <a:pPr lvl="2"/>
            <a:r>
              <a:rPr lang="en-US" sz="1800" dirty="0" smtClean="0"/>
              <a:t>Scholarships, bursaries and grants </a:t>
            </a:r>
            <a:br>
              <a:rPr lang="en-US" sz="1800" dirty="0" smtClean="0"/>
            </a:br>
            <a:r>
              <a:rPr lang="en-US" sz="1800" dirty="0" smtClean="0">
                <a:hlinkClick r:id="rId3"/>
              </a:rPr>
              <a:t>www.studentawards.com</a:t>
            </a:r>
            <a:r>
              <a:rPr lang="en-US" sz="1800" dirty="0" smtClean="0"/>
              <a:t> </a:t>
            </a:r>
            <a:r>
              <a:rPr lang="en-US" sz="1800" dirty="0" smtClean="0">
                <a:hlinkClick r:id="rId4"/>
              </a:rPr>
              <a:t>www.scholarshipscanada.com</a:t>
            </a:r>
            <a:r>
              <a:rPr lang="en-US" sz="1800" dirty="0" smtClean="0"/>
              <a:t> </a:t>
            </a:r>
          </a:p>
          <a:p>
            <a:pPr lvl="2"/>
            <a:r>
              <a:rPr lang="en-US" sz="1800" dirty="0" smtClean="0"/>
              <a:t>Buy used text books</a:t>
            </a:r>
          </a:p>
          <a:p>
            <a:pPr lvl="1"/>
            <a:r>
              <a:rPr lang="en-US" sz="2000" dirty="0" smtClean="0"/>
              <a:t>Rent?</a:t>
            </a:r>
          </a:p>
          <a:p>
            <a:pPr lvl="2"/>
            <a:r>
              <a:rPr lang="en-US" sz="1800" dirty="0" smtClean="0"/>
              <a:t>Get a roommate</a:t>
            </a:r>
          </a:p>
          <a:p>
            <a:pPr lvl="2"/>
            <a:r>
              <a:rPr lang="en-US" sz="1800" dirty="0" smtClean="0"/>
              <a:t>Don’t waste energy/water</a:t>
            </a:r>
          </a:p>
          <a:p>
            <a:pPr lvl="1"/>
            <a:r>
              <a:rPr lang="en-US" sz="2000" dirty="0" smtClean="0"/>
              <a:t>Food/Personal Items/Entertainment</a:t>
            </a:r>
          </a:p>
          <a:p>
            <a:pPr lvl="2"/>
            <a:r>
              <a:rPr lang="en-US" sz="1800" dirty="0" smtClean="0"/>
              <a:t>Don’t do groceries when you’re hungry</a:t>
            </a:r>
          </a:p>
          <a:p>
            <a:pPr lvl="2"/>
            <a:r>
              <a:rPr lang="en-US" sz="1800" dirty="0" smtClean="0"/>
              <a:t>Wait for sales to go shopping and use coupons</a:t>
            </a:r>
          </a:p>
          <a:p>
            <a:pPr lvl="2"/>
            <a:r>
              <a:rPr lang="en-US" sz="1800" dirty="0" smtClean="0"/>
              <a:t>Don’t take the credit or debit card to the bar.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Roadmap</a:t>
            </a:r>
            <a:br>
              <a:rPr lang="en-US" dirty="0" smtClean="0"/>
            </a:br>
            <a:r>
              <a:rPr lang="en-US" i="1" dirty="0" smtClean="0"/>
              <a:t>Budgeting and Creative Savings</a:t>
            </a:r>
            <a:endParaRPr lang="en-CA" i="1" dirty="0"/>
          </a:p>
        </p:txBody>
      </p:sp>
      <p:sp>
        <p:nvSpPr>
          <p:cNvPr id="3" name="Content Placeholder 2"/>
          <p:cNvSpPr>
            <a:spLocks noGrp="1"/>
          </p:cNvSpPr>
          <p:nvPr>
            <p:ph idx="1"/>
          </p:nvPr>
        </p:nvSpPr>
        <p:spPr/>
        <p:txBody>
          <a:bodyPr/>
          <a:lstStyle/>
          <a:p>
            <a:r>
              <a:rPr lang="en-US" dirty="0" smtClean="0"/>
              <a:t>Fixed Costs</a:t>
            </a:r>
          </a:p>
          <a:p>
            <a:pPr lvl="1"/>
            <a:r>
              <a:rPr lang="en-US" sz="2000" dirty="0" smtClean="0"/>
              <a:t>These are not flexible and you have to pay them (tuition, student feeds, rent etc)</a:t>
            </a:r>
          </a:p>
          <a:p>
            <a:r>
              <a:rPr lang="en-US" dirty="0" smtClean="0"/>
              <a:t>Needs</a:t>
            </a:r>
          </a:p>
          <a:p>
            <a:pPr lvl="1"/>
            <a:r>
              <a:rPr lang="en-US" sz="2000" dirty="0" smtClean="0"/>
              <a:t>These are things you have to buy, but what you pay for them is flexible (power bill, groceries, personal items)</a:t>
            </a:r>
          </a:p>
          <a:p>
            <a:r>
              <a:rPr lang="en-US" dirty="0" smtClean="0"/>
              <a:t>Wants</a:t>
            </a:r>
          </a:p>
          <a:p>
            <a:pPr lvl="1"/>
            <a:r>
              <a:rPr lang="en-US" sz="2000" dirty="0" smtClean="0"/>
              <a:t>These can have the most impact on your budget.  These are things that you can live without so you can trim the costs or even eliminate them (entertainment, shopping, phones etc)</a:t>
            </a:r>
          </a:p>
          <a:p>
            <a:endParaRPr lang="en-CA"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Roadmap</a:t>
            </a:r>
            <a:br>
              <a:rPr lang="en-US" dirty="0" smtClean="0"/>
            </a:br>
            <a:r>
              <a:rPr lang="en-US" i="1" dirty="0" smtClean="0"/>
              <a:t>Budgeting</a:t>
            </a:r>
            <a:endParaRPr lang="en-CA" dirty="0"/>
          </a:p>
        </p:txBody>
      </p:sp>
      <p:sp>
        <p:nvSpPr>
          <p:cNvPr id="3" name="Content Placeholder 2"/>
          <p:cNvSpPr>
            <a:spLocks noGrp="1"/>
          </p:cNvSpPr>
          <p:nvPr>
            <p:ph idx="1"/>
          </p:nvPr>
        </p:nvSpPr>
        <p:spPr/>
        <p:txBody>
          <a:bodyPr/>
          <a:lstStyle/>
          <a:p>
            <a:r>
              <a:rPr lang="en-US" dirty="0" smtClean="0"/>
              <a:t>Be honest</a:t>
            </a:r>
          </a:p>
          <a:p>
            <a:r>
              <a:rPr lang="en-US" dirty="0" smtClean="0"/>
              <a:t>Be as detailed as possible</a:t>
            </a:r>
          </a:p>
          <a:p>
            <a:r>
              <a:rPr lang="en-US" dirty="0" smtClean="0"/>
              <a:t>Track everything</a:t>
            </a:r>
          </a:p>
          <a:p>
            <a:r>
              <a:rPr lang="en-US" dirty="0" smtClean="0"/>
              <a:t>Allow for change</a:t>
            </a:r>
          </a:p>
          <a:p>
            <a:r>
              <a:rPr lang="en-US" dirty="0" smtClean="0"/>
              <a:t>Give it a chance</a:t>
            </a:r>
          </a:p>
          <a:p>
            <a:r>
              <a:rPr lang="en-US" dirty="0" smtClean="0">
                <a:solidFill>
                  <a:srgbClr val="FF0000"/>
                </a:solidFill>
              </a:rPr>
              <a:t>Stick to it</a:t>
            </a:r>
            <a:endParaRPr lang="en-CA"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With a Financial Adviser</a:t>
            </a:r>
            <a:br>
              <a:rPr lang="en-US" dirty="0" smtClean="0"/>
            </a:br>
            <a:r>
              <a:rPr lang="en-US" i="1" dirty="0" smtClean="0"/>
              <a:t>Roles and Responsibilities</a:t>
            </a:r>
            <a:endParaRPr lang="en-CA" i="1" dirty="0"/>
          </a:p>
        </p:txBody>
      </p:sp>
      <p:sp>
        <p:nvSpPr>
          <p:cNvPr id="3" name="Content Placeholder 2"/>
          <p:cNvSpPr>
            <a:spLocks noGrp="1"/>
          </p:cNvSpPr>
          <p:nvPr>
            <p:ph idx="1"/>
          </p:nvPr>
        </p:nvSpPr>
        <p:spPr/>
        <p:txBody>
          <a:bodyPr/>
          <a:lstStyle/>
          <a:p>
            <a:r>
              <a:rPr lang="en-US" dirty="0" smtClean="0"/>
              <a:t>Set and work towards financial goals</a:t>
            </a:r>
          </a:p>
          <a:p>
            <a:r>
              <a:rPr lang="en-US" dirty="0" smtClean="0"/>
              <a:t>Choose suitable investments</a:t>
            </a:r>
          </a:p>
          <a:p>
            <a:r>
              <a:rPr lang="en-US" dirty="0" smtClean="0"/>
              <a:t>Set a plan and track your progress</a:t>
            </a:r>
          </a:p>
          <a:p>
            <a:endParaRPr lang="en-US" dirty="0" smtClean="0"/>
          </a:p>
          <a:p>
            <a:r>
              <a:rPr lang="en-US" dirty="0" smtClean="0">
                <a:solidFill>
                  <a:srgbClr val="FF0000"/>
                </a:solidFill>
              </a:rPr>
              <a:t>Ask questions, take notes and be informed</a:t>
            </a:r>
          </a:p>
          <a:p>
            <a:r>
              <a:rPr lang="en-US" dirty="0" smtClean="0">
                <a:solidFill>
                  <a:srgbClr val="FF0000"/>
                </a:solidFill>
              </a:rPr>
              <a:t>Keep your adviser up to date</a:t>
            </a:r>
          </a:p>
          <a:p>
            <a:r>
              <a:rPr lang="en-US" dirty="0" smtClean="0">
                <a:solidFill>
                  <a:srgbClr val="FF0000"/>
                </a:solidFill>
              </a:rPr>
              <a:t>Keep a record of meetings</a:t>
            </a:r>
          </a:p>
          <a:p>
            <a:endParaRPr lang="en-CA"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Your Roadmap</a:t>
            </a:r>
            <a:br>
              <a:rPr lang="en-US" dirty="0" smtClean="0"/>
            </a:br>
            <a:r>
              <a:rPr lang="en-US" i="1" dirty="0" smtClean="0"/>
              <a:t>Investing</a:t>
            </a:r>
            <a:endParaRPr lang="en-CA" i="1" dirty="0"/>
          </a:p>
        </p:txBody>
      </p:sp>
      <p:sp>
        <p:nvSpPr>
          <p:cNvPr id="3" name="Content Placeholder 2"/>
          <p:cNvSpPr>
            <a:spLocks noGrp="1"/>
          </p:cNvSpPr>
          <p:nvPr>
            <p:ph idx="1"/>
          </p:nvPr>
        </p:nvSpPr>
        <p:spPr/>
        <p:txBody>
          <a:bodyPr/>
          <a:lstStyle/>
          <a:p>
            <a:r>
              <a:rPr lang="en-US" dirty="0" smtClean="0"/>
              <a:t>RRSP</a:t>
            </a:r>
          </a:p>
          <a:p>
            <a:pPr lvl="1"/>
            <a:r>
              <a:rPr lang="en-US" dirty="0" smtClean="0"/>
              <a:t>Tax benefits</a:t>
            </a:r>
          </a:p>
          <a:p>
            <a:pPr lvl="1"/>
            <a:r>
              <a:rPr lang="en-US" dirty="0" smtClean="0"/>
              <a:t>Automatic saving</a:t>
            </a:r>
          </a:p>
          <a:p>
            <a:pPr lvl="1"/>
            <a:r>
              <a:rPr lang="en-US" dirty="0" smtClean="0"/>
              <a:t>Investing decisions</a:t>
            </a:r>
          </a:p>
          <a:p>
            <a:pPr lvl="1"/>
            <a:r>
              <a:rPr lang="en-US" dirty="0" smtClean="0"/>
              <a:t>Not JUST for retirement savings</a:t>
            </a:r>
          </a:p>
          <a:p>
            <a:r>
              <a:rPr lang="en-US" dirty="0" smtClean="0"/>
              <a:t>TFSA</a:t>
            </a:r>
          </a:p>
          <a:p>
            <a:pPr lvl="1"/>
            <a:r>
              <a:rPr lang="en-US" dirty="0" smtClean="0"/>
              <a:t>Canadian residents, 18+, $5000 annually</a:t>
            </a:r>
          </a:p>
          <a:p>
            <a:pPr lvl="1"/>
            <a:r>
              <a:rPr lang="en-US" dirty="0" smtClean="0"/>
              <a:t>Investment income and withdrawals are tax-free</a:t>
            </a:r>
          </a:p>
          <a:p>
            <a:pPr lvl="1"/>
            <a:r>
              <a:rPr lang="en-US" dirty="0" smtClean="0"/>
              <a:t>Unused contribution room carries forward and accumulates in future years</a:t>
            </a:r>
            <a:endParaRPr lang="en-C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Path</a:t>
            </a:r>
            <a:endParaRPr lang="en-CA" dirty="0"/>
          </a:p>
        </p:txBody>
      </p:sp>
      <p:graphicFrame>
        <p:nvGraphicFramePr>
          <p:cNvPr id="4" name="Content Placeholder 3"/>
          <p:cNvGraphicFramePr>
            <a:graphicFrameLocks noGrp="1"/>
          </p:cNvGraphicFramePr>
          <p:nvPr>
            <p:ph idx="1"/>
          </p:nvPr>
        </p:nvGraphicFramePr>
        <p:xfrm>
          <a:off x="457200" y="1700213"/>
          <a:ext cx="8229600" cy="4759960"/>
        </p:xfrm>
        <a:graphic>
          <a:graphicData uri="http://schemas.openxmlformats.org/drawingml/2006/table">
            <a:tbl>
              <a:tblPr firstRow="1" bandRow="1">
                <a:tableStyleId>{21E4AEA4-8DFA-4A89-87EB-49C32662AFE0}</a:tableStyleId>
              </a:tblPr>
              <a:tblGrid>
                <a:gridCol w="2057400"/>
                <a:gridCol w="2057400"/>
                <a:gridCol w="2057400"/>
                <a:gridCol w="2057400"/>
              </a:tblGrid>
              <a:tr h="370840">
                <a:tc>
                  <a:txBody>
                    <a:bodyPr/>
                    <a:lstStyle/>
                    <a:p>
                      <a:r>
                        <a:rPr lang="en-US" dirty="0" smtClean="0"/>
                        <a:t>Did</a:t>
                      </a:r>
                      <a:endParaRPr lang="en-CA" dirty="0"/>
                    </a:p>
                  </a:txBody>
                  <a:tcPr/>
                </a:tc>
                <a:tc>
                  <a:txBody>
                    <a:bodyPr/>
                    <a:lstStyle/>
                    <a:p>
                      <a:r>
                        <a:rPr lang="en-US" dirty="0" smtClean="0"/>
                        <a:t>Tool</a:t>
                      </a:r>
                      <a:endParaRPr lang="en-CA" dirty="0"/>
                    </a:p>
                  </a:txBody>
                  <a:tcPr/>
                </a:tc>
                <a:tc>
                  <a:txBody>
                    <a:bodyPr/>
                    <a:lstStyle/>
                    <a:p>
                      <a:r>
                        <a:rPr lang="en-US" dirty="0" smtClean="0"/>
                        <a:t>Found</a:t>
                      </a:r>
                      <a:endParaRPr lang="en-CA" dirty="0"/>
                    </a:p>
                  </a:txBody>
                  <a:tcPr/>
                </a:tc>
                <a:tc>
                  <a:txBody>
                    <a:bodyPr/>
                    <a:lstStyle/>
                    <a:p>
                      <a:r>
                        <a:rPr lang="en-US" dirty="0" smtClean="0"/>
                        <a:t>Changed</a:t>
                      </a:r>
                      <a:endParaRPr lang="en-CA" dirty="0"/>
                    </a:p>
                  </a:txBody>
                  <a:tcPr/>
                </a:tc>
              </a:tr>
              <a:tr h="370840">
                <a:tc>
                  <a:txBody>
                    <a:bodyPr/>
                    <a:lstStyle/>
                    <a:p>
                      <a:r>
                        <a:rPr lang="en-US" dirty="0" smtClean="0"/>
                        <a:t>Monitored</a:t>
                      </a:r>
                      <a:r>
                        <a:rPr lang="en-US" baseline="0" dirty="0" smtClean="0"/>
                        <a:t> my Spending</a:t>
                      </a:r>
                      <a:endParaRPr lang="en-CA" dirty="0"/>
                    </a:p>
                  </a:txBody>
                  <a:tcPr/>
                </a:tc>
                <a:tc>
                  <a:txBody>
                    <a:bodyPr/>
                    <a:lstStyle/>
                    <a:p>
                      <a:r>
                        <a:rPr lang="en-US" dirty="0" smtClean="0"/>
                        <a:t>Note book,</a:t>
                      </a:r>
                      <a:r>
                        <a:rPr lang="en-US" baseline="0" dirty="0" smtClean="0"/>
                        <a:t> receipts, online bank accounts</a:t>
                      </a:r>
                      <a:endParaRPr lang="en-CA" dirty="0"/>
                    </a:p>
                  </a:txBody>
                  <a:tcPr/>
                </a:tc>
                <a:tc>
                  <a:txBody>
                    <a:bodyPr/>
                    <a:lstStyle/>
                    <a:p>
                      <a:r>
                        <a:rPr lang="en-US" dirty="0" smtClean="0"/>
                        <a:t>High bank fees</a:t>
                      </a:r>
                    </a:p>
                    <a:p>
                      <a:r>
                        <a:rPr lang="en-US" dirty="0" smtClean="0"/>
                        <a:t>Withdrawals</a:t>
                      </a:r>
                      <a:r>
                        <a:rPr lang="en-US" baseline="0" dirty="0" smtClean="0"/>
                        <a:t> from ATMs</a:t>
                      </a:r>
                    </a:p>
                    <a:p>
                      <a:r>
                        <a:rPr lang="en-US" baseline="0" dirty="0" smtClean="0"/>
                        <a:t>High grocery bills for 1 person</a:t>
                      </a:r>
                      <a:endParaRPr lang="en-CA" dirty="0"/>
                    </a:p>
                  </a:txBody>
                  <a:tcPr/>
                </a:tc>
                <a:tc>
                  <a:txBody>
                    <a:bodyPr/>
                    <a:lstStyle/>
                    <a:p>
                      <a:r>
                        <a:rPr lang="en-US" dirty="0" smtClean="0"/>
                        <a:t>Cash withdrawal on payday</a:t>
                      </a:r>
                    </a:p>
                    <a:p>
                      <a:r>
                        <a:rPr lang="en-US" dirty="0" smtClean="0"/>
                        <a:t>Minimized use of debit card</a:t>
                      </a:r>
                    </a:p>
                    <a:p>
                      <a:r>
                        <a:rPr lang="en-US" dirty="0" smtClean="0"/>
                        <a:t>Meal planning/list</a:t>
                      </a:r>
                      <a:endParaRPr lang="en-CA" dirty="0"/>
                    </a:p>
                  </a:txBody>
                  <a:tcPr/>
                </a:tc>
              </a:tr>
              <a:tr h="370840">
                <a:tc>
                  <a:txBody>
                    <a:bodyPr/>
                    <a:lstStyle/>
                    <a:p>
                      <a:r>
                        <a:rPr lang="en-US" dirty="0" smtClean="0"/>
                        <a:t>Monitored</a:t>
                      </a:r>
                      <a:r>
                        <a:rPr lang="en-US" baseline="0" dirty="0" smtClean="0"/>
                        <a:t> bill payments</a:t>
                      </a:r>
                      <a:endParaRPr lang="en-CA" dirty="0"/>
                    </a:p>
                  </a:txBody>
                  <a:tcPr/>
                </a:tc>
                <a:tc>
                  <a:txBody>
                    <a:bodyPr/>
                    <a:lstStyle/>
                    <a:p>
                      <a:r>
                        <a:rPr lang="en-US" dirty="0" smtClean="0"/>
                        <a:t>Envelope</a:t>
                      </a:r>
                      <a:r>
                        <a:rPr lang="en-US" baseline="0" dirty="0" smtClean="0"/>
                        <a:t> system</a:t>
                      </a:r>
                      <a:endParaRPr lang="en-CA" dirty="0"/>
                    </a:p>
                  </a:txBody>
                  <a:tcPr/>
                </a:tc>
                <a:tc>
                  <a:txBody>
                    <a:bodyPr/>
                    <a:lstStyle/>
                    <a:p>
                      <a:r>
                        <a:rPr lang="en-US" dirty="0" smtClean="0"/>
                        <a:t>Did not work </a:t>
                      </a:r>
                      <a:endParaRPr lang="en-CA" dirty="0"/>
                    </a:p>
                  </a:txBody>
                  <a:tcPr/>
                </a:tc>
                <a:tc>
                  <a:txBody>
                    <a:bodyPr/>
                    <a:lstStyle/>
                    <a:p>
                      <a:r>
                        <a:rPr lang="en-US" dirty="0" smtClean="0"/>
                        <a:t>Automatic bill payments online</a:t>
                      </a:r>
                      <a:endParaRPr lang="en-CA" dirty="0"/>
                    </a:p>
                  </a:txBody>
                  <a:tcPr/>
                </a:tc>
              </a:tr>
              <a:tr h="370840">
                <a:tc>
                  <a:txBody>
                    <a:bodyPr/>
                    <a:lstStyle/>
                    <a:p>
                      <a:r>
                        <a:rPr lang="en-US" dirty="0" smtClean="0"/>
                        <a:t>Worked out a budget</a:t>
                      </a:r>
                      <a:endParaRPr lang="en-CA" dirty="0"/>
                    </a:p>
                  </a:txBody>
                  <a:tcPr/>
                </a:tc>
                <a:tc>
                  <a:txBody>
                    <a:bodyPr/>
                    <a:lstStyle/>
                    <a:p>
                      <a:r>
                        <a:rPr lang="en-US" dirty="0" smtClean="0"/>
                        <a:t>Till Debt Do us Part budget tool (or any tool you like!)</a:t>
                      </a:r>
                      <a:endParaRPr lang="en-CA" dirty="0"/>
                    </a:p>
                  </a:txBody>
                  <a:tcPr/>
                </a:tc>
                <a:tc>
                  <a:txBody>
                    <a:bodyPr/>
                    <a:lstStyle/>
                    <a:p>
                      <a:r>
                        <a:rPr lang="en-US" dirty="0" smtClean="0"/>
                        <a:t>Unnecessary </a:t>
                      </a:r>
                      <a:r>
                        <a:rPr lang="en-US" baseline="0" dirty="0" smtClean="0"/>
                        <a:t>spending</a:t>
                      </a:r>
                    </a:p>
                    <a:p>
                      <a:r>
                        <a:rPr lang="en-US" baseline="0" dirty="0" smtClean="0"/>
                        <a:t>Could/Should have more money for saving/debt repayment</a:t>
                      </a:r>
                    </a:p>
                    <a:p>
                      <a:endParaRPr lang="en-CA" dirty="0"/>
                    </a:p>
                  </a:txBody>
                  <a:tcPr/>
                </a:tc>
                <a:tc>
                  <a:txBody>
                    <a:bodyPr/>
                    <a:lstStyle/>
                    <a:p>
                      <a:r>
                        <a:rPr lang="en-US" dirty="0" smtClean="0"/>
                        <a:t>Used creative savings to cut costs</a:t>
                      </a:r>
                    </a:p>
                    <a:p>
                      <a:r>
                        <a:rPr lang="en-US" dirty="0" smtClean="0"/>
                        <a:t>Made debt payments</a:t>
                      </a:r>
                      <a:r>
                        <a:rPr lang="en-US" baseline="0" dirty="0" smtClean="0"/>
                        <a:t>  and savings/investing a fixed cost</a:t>
                      </a:r>
                    </a:p>
                    <a:p>
                      <a:r>
                        <a:rPr lang="en-US" baseline="0" dirty="0" smtClean="0"/>
                        <a:t>Increased RRSP Contributions</a:t>
                      </a:r>
                      <a:endParaRPr lang="en-CA" dirty="0"/>
                    </a:p>
                  </a:txBody>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the Plan</a:t>
            </a:r>
            <a:endParaRPr lang="en-CA" dirty="0"/>
          </a:p>
        </p:txBody>
      </p:sp>
      <p:sp>
        <p:nvSpPr>
          <p:cNvPr id="3" name="Content Placeholder 2"/>
          <p:cNvSpPr>
            <a:spLocks noGrp="1"/>
          </p:cNvSpPr>
          <p:nvPr>
            <p:ph idx="1"/>
          </p:nvPr>
        </p:nvSpPr>
        <p:spPr/>
        <p:txBody>
          <a:bodyPr/>
          <a:lstStyle/>
          <a:p>
            <a:r>
              <a:rPr lang="en-CA" dirty="0" smtClean="0"/>
              <a:t>Be involved and informed</a:t>
            </a:r>
          </a:p>
          <a:p>
            <a:r>
              <a:rPr lang="en-CA" dirty="0" smtClean="0"/>
              <a:t>Identify your values</a:t>
            </a:r>
          </a:p>
          <a:p>
            <a:r>
              <a:rPr lang="en-CA" dirty="0" smtClean="0"/>
              <a:t>Set some goals</a:t>
            </a:r>
          </a:p>
          <a:p>
            <a:r>
              <a:rPr lang="en-CA" dirty="0" smtClean="0"/>
              <a:t>Make a plan</a:t>
            </a:r>
          </a:p>
          <a:p>
            <a:r>
              <a:rPr lang="en-CA" dirty="0" smtClean="0"/>
              <a:t>Talk to someone you trust - Connect with a professional</a:t>
            </a:r>
          </a:p>
          <a:p>
            <a:r>
              <a:rPr lang="en-CA" dirty="0" smtClean="0"/>
              <a:t>Learn – books, web sites, programs etc. (book list in your package)</a:t>
            </a:r>
          </a:p>
          <a:p>
            <a:endParaRPr lang="en-C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CA" dirty="0"/>
          </a:p>
        </p:txBody>
      </p:sp>
      <p:sp>
        <p:nvSpPr>
          <p:cNvPr id="3" name="Content Placeholder 2"/>
          <p:cNvSpPr>
            <a:spLocks noGrp="1"/>
          </p:cNvSpPr>
          <p:nvPr>
            <p:ph idx="1"/>
          </p:nvPr>
        </p:nvSpPr>
        <p:spPr>
          <a:xfrm>
            <a:off x="457200" y="1228725"/>
            <a:ext cx="8229600" cy="4425957"/>
          </a:xfrm>
        </p:spPr>
        <p:txBody>
          <a:bodyPr/>
          <a:lstStyle/>
          <a:p>
            <a:pPr>
              <a:buNone/>
            </a:pPr>
            <a:endParaRPr lang="en-US" dirty="0" smtClean="0"/>
          </a:p>
          <a:p>
            <a:pPr>
              <a:buNone/>
            </a:pPr>
            <a:r>
              <a:rPr lang="en-US" dirty="0" smtClean="0"/>
              <a:t>        Marissa.Rignanesi@gnb.ca</a:t>
            </a:r>
          </a:p>
          <a:p>
            <a:pPr>
              <a:buNone/>
            </a:pPr>
            <a:r>
              <a:rPr lang="en-US" dirty="0" smtClean="0"/>
              <a:t>   </a:t>
            </a:r>
          </a:p>
          <a:p>
            <a:pPr>
              <a:buNone/>
            </a:pPr>
            <a:r>
              <a:rPr lang="en-US" dirty="0" smtClean="0"/>
              <a:t>        facebook.com/4NBInvestors</a:t>
            </a:r>
          </a:p>
          <a:p>
            <a:pPr>
              <a:buNone/>
            </a:pPr>
            <a:r>
              <a:rPr lang="en-US" dirty="0" smtClean="0"/>
              <a:t>        </a:t>
            </a:r>
          </a:p>
          <a:p>
            <a:pPr>
              <a:buNone/>
            </a:pPr>
            <a:r>
              <a:rPr lang="en-US" dirty="0" smtClean="0"/>
              <a:t>        @4NBInvestors</a:t>
            </a:r>
          </a:p>
          <a:p>
            <a:pPr>
              <a:buNone/>
            </a:pPr>
            <a:endParaRPr lang="en-US" dirty="0" smtClean="0"/>
          </a:p>
          <a:p>
            <a:pPr>
              <a:buNone/>
            </a:pPr>
            <a:r>
              <a:rPr lang="en-US" dirty="0" smtClean="0"/>
              <a:t>        InvestInKnowingMore.ca</a:t>
            </a:r>
          </a:p>
          <a:p>
            <a:pPr>
              <a:buNone/>
            </a:pPr>
            <a:endParaRPr lang="en-US" dirty="0" smtClean="0"/>
          </a:p>
        </p:txBody>
      </p:sp>
      <p:pic>
        <p:nvPicPr>
          <p:cNvPr id="4" name="Picture 3" descr="facebook_32.png"/>
          <p:cNvPicPr>
            <a:picLocks noChangeAspect="1"/>
          </p:cNvPicPr>
          <p:nvPr/>
        </p:nvPicPr>
        <p:blipFill>
          <a:blip r:embed="rId3"/>
          <a:stretch>
            <a:fillRect/>
          </a:stretch>
        </p:blipFill>
        <p:spPr>
          <a:xfrm>
            <a:off x="660446" y="2819259"/>
            <a:ext cx="406493" cy="406493"/>
          </a:xfrm>
          <a:prstGeom prst="rect">
            <a:avLst/>
          </a:prstGeom>
        </p:spPr>
      </p:pic>
      <p:pic>
        <p:nvPicPr>
          <p:cNvPr id="5" name="Picture 4" descr="email_32.png"/>
          <p:cNvPicPr>
            <a:picLocks noChangeAspect="1"/>
          </p:cNvPicPr>
          <p:nvPr/>
        </p:nvPicPr>
        <p:blipFill>
          <a:blip r:embed="rId4"/>
          <a:stretch>
            <a:fillRect/>
          </a:stretch>
        </p:blipFill>
        <p:spPr>
          <a:xfrm>
            <a:off x="660446" y="1850932"/>
            <a:ext cx="406493" cy="406493"/>
          </a:xfrm>
          <a:prstGeom prst="rect">
            <a:avLst/>
          </a:prstGeom>
        </p:spPr>
      </p:pic>
      <p:pic>
        <p:nvPicPr>
          <p:cNvPr id="6" name="Picture 5" descr="twitter_32.png"/>
          <p:cNvPicPr>
            <a:picLocks noChangeAspect="1"/>
          </p:cNvPicPr>
          <p:nvPr/>
        </p:nvPicPr>
        <p:blipFill>
          <a:blip r:embed="rId5"/>
          <a:stretch>
            <a:fillRect/>
          </a:stretch>
        </p:blipFill>
        <p:spPr>
          <a:xfrm>
            <a:off x="660446" y="3882978"/>
            <a:ext cx="406493" cy="40649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535</TotalTime>
  <Words>822</Words>
  <Application>Microsoft Office PowerPoint</Application>
  <PresentationFormat>On-screen Show (4:3)</PresentationFormat>
  <Paragraphs>168</Paragraphs>
  <Slides>17</Slides>
  <Notes>14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Grow Your Financial IQ</vt:lpstr>
      <vt:lpstr>About Me and Money</vt:lpstr>
      <vt:lpstr>Why Money Should Be A Priority</vt:lpstr>
      <vt:lpstr>Creating a Financial Roadmap</vt:lpstr>
      <vt:lpstr>Creating a Financial Roadmap Step 1 : Your Values</vt:lpstr>
      <vt:lpstr>Creating a Financial Roadmap Step 2: Your Goals </vt:lpstr>
      <vt:lpstr>Creating a Financial Roadmap Step 3 : Your Plans</vt:lpstr>
      <vt:lpstr>Navigating Your Financial Roadmap</vt:lpstr>
      <vt:lpstr>Navigating Your Roadmap Smart Spending</vt:lpstr>
      <vt:lpstr>Navigating Your Roadmap Tips for Creative Savings</vt:lpstr>
      <vt:lpstr>Navigating Your Roadmap Budgeting and Creative Savings</vt:lpstr>
      <vt:lpstr>Navigating Your Roadmap Budgeting</vt:lpstr>
      <vt:lpstr>Working With a Financial Adviser Roles and Responsibilities</vt:lpstr>
      <vt:lpstr>Navigating Your Roadmap Investing</vt:lpstr>
      <vt:lpstr>My Path</vt:lpstr>
      <vt:lpstr>Work the Plan</vt:lpstr>
      <vt:lpstr>Questions?</vt:lpstr>
    </vt:vector>
  </TitlesOfParts>
  <Company>Lindsay Vautour Design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Lindsay Vautour</dc:creator>
  <cp:lastModifiedBy>Jaime L. Brockway</cp:lastModifiedBy>
  <cp:revision>61</cp:revision>
  <dcterms:created xsi:type="dcterms:W3CDTF">2011-10-24T00:21:48Z</dcterms:created>
  <dcterms:modified xsi:type="dcterms:W3CDTF">2013-06-04T15:55:06Z</dcterms:modified>
</cp:coreProperties>
</file>