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charts/chart13.xml" ContentType="application/vnd.openxmlformats-officedocument.drawingml.chart+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charts/chart3.xml" ContentType="application/vnd.openxmlformats-officedocument.drawingml.chart+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charts/chart14.xml" ContentType="application/vnd.openxmlformats-officedocument.drawingml.chart+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charts/chart12.xml" ContentType="application/vnd.openxmlformats-officedocument.drawingml.chart+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Override PartName="/ppt/charts/chart10.xml" ContentType="application/vnd.openxmlformats-officedocument.drawingml.chart+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charts/chart4.xml" ContentType="application/vnd.openxmlformats-officedocument.drawingml.chart+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charts/chart15.xml" ContentType="application/vnd.openxmlformats-officedocument.drawingml.chart+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charts/chart9.xml" ContentType="application/vnd.openxmlformats-officedocument.drawingml.chart+xml"/>
  <Override PartName="/ppt/charts/chart11.xml" ContentType="application/vnd.openxmlformats-officedocument.drawingml.chart+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52"/>
  </p:notesMasterIdLst>
  <p:handoutMasterIdLst>
    <p:handoutMasterId r:id="rId53"/>
  </p:handoutMasterIdLst>
  <p:sldIdLst>
    <p:sldId id="343" r:id="rId2"/>
    <p:sldId id="328" r:id="rId3"/>
    <p:sldId id="288" r:id="rId4"/>
    <p:sldId id="289" r:id="rId5"/>
    <p:sldId id="317" r:id="rId6"/>
    <p:sldId id="261" r:id="rId7"/>
    <p:sldId id="292" r:id="rId8"/>
    <p:sldId id="297" r:id="rId9"/>
    <p:sldId id="262" r:id="rId10"/>
    <p:sldId id="263" r:id="rId11"/>
    <p:sldId id="322" r:id="rId12"/>
    <p:sldId id="301" r:id="rId13"/>
    <p:sldId id="323" r:id="rId14"/>
    <p:sldId id="318" r:id="rId15"/>
    <p:sldId id="338" r:id="rId16"/>
    <p:sldId id="299" r:id="rId17"/>
    <p:sldId id="300" r:id="rId18"/>
    <p:sldId id="309" r:id="rId19"/>
    <p:sldId id="290" r:id="rId20"/>
    <p:sldId id="269" r:id="rId21"/>
    <p:sldId id="271" r:id="rId22"/>
    <p:sldId id="272" r:id="rId23"/>
    <p:sldId id="330" r:id="rId24"/>
    <p:sldId id="306" r:id="rId25"/>
    <p:sldId id="331" r:id="rId26"/>
    <p:sldId id="274" r:id="rId27"/>
    <p:sldId id="296" r:id="rId28"/>
    <p:sldId id="315" r:id="rId29"/>
    <p:sldId id="286" r:id="rId30"/>
    <p:sldId id="275" r:id="rId31"/>
    <p:sldId id="312" r:id="rId32"/>
    <p:sldId id="325" r:id="rId33"/>
    <p:sldId id="316" r:id="rId34"/>
    <p:sldId id="276" r:id="rId35"/>
    <p:sldId id="304" r:id="rId36"/>
    <p:sldId id="335" r:id="rId37"/>
    <p:sldId id="340" r:id="rId38"/>
    <p:sldId id="337" r:id="rId39"/>
    <p:sldId id="321" r:id="rId40"/>
    <p:sldId id="283" r:id="rId41"/>
    <p:sldId id="281" r:id="rId42"/>
    <p:sldId id="282" r:id="rId43"/>
    <p:sldId id="284" r:id="rId44"/>
    <p:sldId id="291" r:id="rId45"/>
    <p:sldId id="341" r:id="rId46"/>
    <p:sldId id="324" r:id="rId47"/>
    <p:sldId id="278" r:id="rId48"/>
    <p:sldId id="313" r:id="rId49"/>
    <p:sldId id="295" r:id="rId50"/>
    <p:sldId id="294"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575" autoAdjust="0"/>
    <p:restoredTop sz="77410" autoAdjust="0"/>
  </p:normalViewPr>
  <p:slideViewPr>
    <p:cSldViewPr>
      <p:cViewPr varScale="1">
        <p:scale>
          <a:sx n="87" d="100"/>
          <a:sy n="87" d="100"/>
        </p:scale>
        <p:origin x="-1722" y="-78"/>
      </p:cViewPr>
      <p:guideLst>
        <p:guide orient="horz" pos="2160"/>
        <p:guide pos="2880"/>
      </p:guideLst>
    </p:cSldViewPr>
  </p:slideViewPr>
  <p:outlineViewPr>
    <p:cViewPr>
      <p:scale>
        <a:sx n="33" d="100"/>
        <a:sy n="33" d="100"/>
      </p:scale>
      <p:origin x="36" y="1878"/>
    </p:cViewPr>
  </p:outlineViewPr>
  <p:notesTextViewPr>
    <p:cViewPr>
      <p:scale>
        <a:sx n="100" d="100"/>
        <a:sy n="100" d="100"/>
      </p:scale>
      <p:origin x="0" y="0"/>
    </p:cViewPr>
  </p:notesTextViewPr>
  <p:sorterViewPr>
    <p:cViewPr>
      <p:scale>
        <a:sx n="66" d="100"/>
        <a:sy n="66" d="100"/>
      </p:scale>
      <p:origin x="0" y="2436"/>
    </p:cViewPr>
  </p:sorterViewPr>
  <p:notesViewPr>
    <p:cSldViewPr>
      <p:cViewPr varScale="1">
        <p:scale>
          <a:sx n="74" d="100"/>
          <a:sy n="74" d="100"/>
        </p:scale>
        <p:origin x="-2556" y="-108"/>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Office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Office_Excel_Worksheet15.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$20,000 </c:v>
                </c:pt>
              </c:strCache>
            </c:strRef>
          </c:tx>
          <c:dLbls>
            <c:txPr>
              <a:bodyPr/>
              <a:lstStyle/>
              <a:p>
                <a:pPr>
                  <a:defRPr sz="1500" baseline="0"/>
                </a:pPr>
                <a:endParaRPr lang="en-US"/>
              </a:p>
            </c:txPr>
            <c:dLblPos val="inEnd"/>
            <c:showVal val="1"/>
          </c:dLbls>
          <c:cat>
            <c:strRef>
              <c:f>Sheet1!$A$2:$A$3</c:f>
              <c:strCache>
                <c:ptCount val="2"/>
                <c:pt idx="0">
                  <c:v>Single Age 65</c:v>
                </c:pt>
                <c:pt idx="1">
                  <c:v>Married Age 65/62</c:v>
                </c:pt>
              </c:strCache>
            </c:strRef>
          </c:cat>
          <c:val>
            <c:numRef>
              <c:f>Sheet1!$B$2:$B$3</c:f>
              <c:numCache>
                <c:formatCode>0%</c:formatCode>
                <c:ptCount val="2"/>
                <c:pt idx="0">
                  <c:v>0.88000000000000278</c:v>
                </c:pt>
                <c:pt idx="1">
                  <c:v>0.94000000000000061</c:v>
                </c:pt>
              </c:numCache>
            </c:numRef>
          </c:val>
        </c:ser>
        <c:ser>
          <c:idx val="1"/>
          <c:order val="1"/>
          <c:tx>
            <c:strRef>
              <c:f>Sheet1!$C$1</c:f>
              <c:strCache>
                <c:ptCount val="1"/>
                <c:pt idx="0">
                  <c:v>$40,000 </c:v>
                </c:pt>
              </c:strCache>
            </c:strRef>
          </c:tx>
          <c:dLbls>
            <c:txPr>
              <a:bodyPr/>
              <a:lstStyle/>
              <a:p>
                <a:pPr>
                  <a:defRPr sz="1500" baseline="0"/>
                </a:pPr>
                <a:endParaRPr lang="en-US"/>
              </a:p>
            </c:txPr>
            <c:dLblPos val="inEnd"/>
            <c:showVal val="1"/>
          </c:dLbls>
          <c:cat>
            <c:strRef>
              <c:f>Sheet1!$A$2:$A$3</c:f>
              <c:strCache>
                <c:ptCount val="2"/>
                <c:pt idx="0">
                  <c:v>Single Age 65</c:v>
                </c:pt>
                <c:pt idx="1">
                  <c:v>Married Age 65/62</c:v>
                </c:pt>
              </c:strCache>
            </c:strRef>
          </c:cat>
          <c:val>
            <c:numRef>
              <c:f>Sheet1!$C$2:$C$3</c:f>
              <c:numCache>
                <c:formatCode>0%</c:formatCode>
                <c:ptCount val="2"/>
                <c:pt idx="0">
                  <c:v>0.82000000000000062</c:v>
                </c:pt>
                <c:pt idx="1">
                  <c:v>0.85000000000000064</c:v>
                </c:pt>
              </c:numCache>
            </c:numRef>
          </c:val>
        </c:ser>
        <c:ser>
          <c:idx val="2"/>
          <c:order val="2"/>
          <c:tx>
            <c:strRef>
              <c:f>Sheet1!$D$1</c:f>
              <c:strCache>
                <c:ptCount val="1"/>
                <c:pt idx="0">
                  <c:v>$60,000 </c:v>
                </c:pt>
              </c:strCache>
            </c:strRef>
          </c:tx>
          <c:dLbls>
            <c:txPr>
              <a:bodyPr/>
              <a:lstStyle/>
              <a:p>
                <a:pPr>
                  <a:defRPr sz="1500" baseline="0"/>
                </a:pPr>
                <a:endParaRPr lang="en-US"/>
              </a:p>
            </c:txPr>
            <c:dLblPos val="inEnd"/>
            <c:showVal val="1"/>
          </c:dLbls>
          <c:cat>
            <c:strRef>
              <c:f>Sheet1!$A$2:$A$3</c:f>
              <c:strCache>
                <c:ptCount val="2"/>
                <c:pt idx="0">
                  <c:v>Single Age 65</c:v>
                </c:pt>
                <c:pt idx="1">
                  <c:v>Married Age 65/62</c:v>
                </c:pt>
              </c:strCache>
            </c:strRef>
          </c:cat>
          <c:val>
            <c:numRef>
              <c:f>Sheet1!$D$2:$D$3</c:f>
              <c:numCache>
                <c:formatCode>0%</c:formatCode>
                <c:ptCount val="2"/>
                <c:pt idx="0">
                  <c:v>0.79</c:v>
                </c:pt>
                <c:pt idx="1">
                  <c:v>0.8</c:v>
                </c:pt>
              </c:numCache>
            </c:numRef>
          </c:val>
        </c:ser>
        <c:ser>
          <c:idx val="3"/>
          <c:order val="3"/>
          <c:tx>
            <c:strRef>
              <c:f>Sheet1!$E$1</c:f>
              <c:strCache>
                <c:ptCount val="1"/>
                <c:pt idx="0">
                  <c:v>$80,000 </c:v>
                </c:pt>
              </c:strCache>
            </c:strRef>
          </c:tx>
          <c:dLbls>
            <c:txPr>
              <a:bodyPr/>
              <a:lstStyle/>
              <a:p>
                <a:pPr>
                  <a:defRPr sz="1500" baseline="0"/>
                </a:pPr>
                <a:endParaRPr lang="en-US"/>
              </a:p>
            </c:txPr>
            <c:dLblPos val="inEnd"/>
            <c:showVal val="1"/>
          </c:dLbls>
          <c:cat>
            <c:strRef>
              <c:f>Sheet1!$A$2:$A$3</c:f>
              <c:strCache>
                <c:ptCount val="2"/>
                <c:pt idx="0">
                  <c:v>Single Age 65</c:v>
                </c:pt>
                <c:pt idx="1">
                  <c:v>Married Age 65/62</c:v>
                </c:pt>
              </c:strCache>
            </c:strRef>
          </c:cat>
          <c:val>
            <c:numRef>
              <c:f>Sheet1!$E$2:$E$3</c:f>
              <c:numCache>
                <c:formatCode>0%</c:formatCode>
                <c:ptCount val="2"/>
                <c:pt idx="0">
                  <c:v>0.82000000000000062</c:v>
                </c:pt>
                <c:pt idx="1">
                  <c:v>0.78</c:v>
                </c:pt>
              </c:numCache>
            </c:numRef>
          </c:val>
        </c:ser>
        <c:dLbls/>
        <c:axId val="45016960"/>
        <c:axId val="45018496"/>
      </c:barChart>
      <c:catAx>
        <c:axId val="45016960"/>
        <c:scaling>
          <c:orientation val="minMax"/>
        </c:scaling>
        <c:axPos val="b"/>
        <c:tickLblPos val="nextTo"/>
        <c:crossAx val="45018496"/>
        <c:crosses val="autoZero"/>
        <c:auto val="1"/>
        <c:lblAlgn val="ctr"/>
        <c:lblOffset val="100"/>
      </c:catAx>
      <c:valAx>
        <c:axId val="45018496"/>
        <c:scaling>
          <c:orientation val="minMax"/>
        </c:scaling>
        <c:axPos val="l"/>
        <c:majorGridlines/>
        <c:numFmt formatCode="0%" sourceLinked="1"/>
        <c:tickLblPos val="nextTo"/>
        <c:crossAx val="45016960"/>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3%</c:v>
                </c:pt>
              </c:strCache>
            </c:strRef>
          </c:tx>
          <c:dLbls>
            <c:showVal val="1"/>
          </c:dLbls>
          <c:cat>
            <c:strRef>
              <c:f>Sheet1!$A$2:$A$4</c:f>
              <c:strCache>
                <c:ptCount val="3"/>
                <c:pt idx="0">
                  <c:v>10</c:v>
                </c:pt>
                <c:pt idx="1">
                  <c:v>20     Years</c:v>
                </c:pt>
                <c:pt idx="2">
                  <c:v>30</c:v>
                </c:pt>
              </c:strCache>
            </c:strRef>
          </c:cat>
          <c:val>
            <c:numRef>
              <c:f>Sheet1!$B$2:$B$4</c:f>
              <c:numCache>
                <c:formatCode>General</c:formatCode>
                <c:ptCount val="3"/>
                <c:pt idx="0">
                  <c:v>1.34</c:v>
                </c:pt>
                <c:pt idx="1">
                  <c:v>1.81</c:v>
                </c:pt>
                <c:pt idx="2">
                  <c:v>2.4299999999999997</c:v>
                </c:pt>
              </c:numCache>
            </c:numRef>
          </c:val>
        </c:ser>
        <c:dLbls/>
        <c:axId val="45071744"/>
        <c:axId val="45073536"/>
      </c:barChart>
      <c:catAx>
        <c:axId val="45071744"/>
        <c:scaling>
          <c:orientation val="minMax"/>
        </c:scaling>
        <c:axPos val="b"/>
        <c:numFmt formatCode="General" sourceLinked="1"/>
        <c:tickLblPos val="nextTo"/>
        <c:crossAx val="45073536"/>
        <c:crosses val="autoZero"/>
        <c:auto val="1"/>
        <c:lblAlgn val="ctr"/>
        <c:lblOffset val="100"/>
      </c:catAx>
      <c:valAx>
        <c:axId val="45073536"/>
        <c:scaling>
          <c:orientation val="minMax"/>
        </c:scaling>
        <c:axPos val="l"/>
        <c:majorGridlines/>
        <c:numFmt formatCode="General" sourceLinked="1"/>
        <c:tickLblPos val="nextTo"/>
        <c:crossAx val="45071744"/>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3%</c:v>
                </c:pt>
              </c:strCache>
            </c:strRef>
          </c:tx>
          <c:dLbls>
            <c:showVal val="1"/>
          </c:dLbls>
          <c:cat>
            <c:strRef>
              <c:f>Sheet1!$A$2:$A$4</c:f>
              <c:strCache>
                <c:ptCount val="3"/>
                <c:pt idx="0">
                  <c:v>10</c:v>
                </c:pt>
                <c:pt idx="1">
                  <c:v>20 Years</c:v>
                </c:pt>
                <c:pt idx="2">
                  <c:v>30</c:v>
                </c:pt>
              </c:strCache>
            </c:strRef>
          </c:cat>
          <c:val>
            <c:numRef>
              <c:f>Sheet1!$B$2:$B$4</c:f>
              <c:numCache>
                <c:formatCode>#,##0</c:formatCode>
                <c:ptCount val="3"/>
                <c:pt idx="0">
                  <c:v>40317</c:v>
                </c:pt>
                <c:pt idx="1">
                  <c:v>54183</c:v>
                </c:pt>
                <c:pt idx="2">
                  <c:v>72818</c:v>
                </c:pt>
              </c:numCache>
            </c:numRef>
          </c:val>
        </c:ser>
        <c:dLbls/>
        <c:axId val="45593344"/>
        <c:axId val="45594880"/>
      </c:barChart>
      <c:catAx>
        <c:axId val="45593344"/>
        <c:scaling>
          <c:orientation val="minMax"/>
        </c:scaling>
        <c:axPos val="b"/>
        <c:tickLblPos val="nextTo"/>
        <c:crossAx val="45594880"/>
        <c:crosses val="autoZero"/>
        <c:auto val="1"/>
        <c:lblAlgn val="ctr"/>
        <c:lblOffset val="100"/>
      </c:catAx>
      <c:valAx>
        <c:axId val="45594880"/>
        <c:scaling>
          <c:orientation val="minMax"/>
        </c:scaling>
        <c:axPos val="l"/>
        <c:majorGridlines/>
        <c:numFmt formatCode="#,##0" sourceLinked="1"/>
        <c:tickLblPos val="nextTo"/>
        <c:crossAx val="45593344"/>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3%</c:v>
                </c:pt>
              </c:strCache>
            </c:strRef>
          </c:tx>
          <c:dLbls>
            <c:dLblPos val="inEnd"/>
            <c:showVal val="1"/>
          </c:dLbls>
          <c:cat>
            <c:strRef>
              <c:f>Sheet1!$A$2:$A$4</c:f>
              <c:strCache>
                <c:ptCount val="3"/>
                <c:pt idx="0">
                  <c:v>10</c:v>
                </c:pt>
                <c:pt idx="1">
                  <c:v>20     Years</c:v>
                </c:pt>
                <c:pt idx="2">
                  <c:v>30</c:v>
                </c:pt>
              </c:strCache>
            </c:strRef>
          </c:cat>
          <c:val>
            <c:numRef>
              <c:f>Sheet1!$B$2:$B$4</c:f>
              <c:numCache>
                <c:formatCode>General</c:formatCode>
                <c:ptCount val="3"/>
                <c:pt idx="0">
                  <c:v>1.34</c:v>
                </c:pt>
                <c:pt idx="1">
                  <c:v>1.81</c:v>
                </c:pt>
                <c:pt idx="2">
                  <c:v>2.4299999999999997</c:v>
                </c:pt>
              </c:numCache>
            </c:numRef>
          </c:val>
        </c:ser>
        <c:ser>
          <c:idx val="1"/>
          <c:order val="1"/>
          <c:tx>
            <c:strRef>
              <c:f>Sheet1!$C$1</c:f>
              <c:strCache>
                <c:ptCount val="1"/>
                <c:pt idx="0">
                  <c:v>5%</c:v>
                </c:pt>
              </c:strCache>
            </c:strRef>
          </c:tx>
          <c:dLbls>
            <c:showVal val="1"/>
          </c:dLbls>
          <c:cat>
            <c:strRef>
              <c:f>Sheet1!$A$2:$A$4</c:f>
              <c:strCache>
                <c:ptCount val="3"/>
                <c:pt idx="0">
                  <c:v>10</c:v>
                </c:pt>
                <c:pt idx="1">
                  <c:v>20     Years</c:v>
                </c:pt>
                <c:pt idx="2">
                  <c:v>30</c:v>
                </c:pt>
              </c:strCache>
            </c:strRef>
          </c:cat>
          <c:val>
            <c:numRef>
              <c:f>Sheet1!$C$2:$C$4</c:f>
              <c:numCache>
                <c:formatCode>General</c:formatCode>
                <c:ptCount val="3"/>
                <c:pt idx="0">
                  <c:v>1.6300000000000001</c:v>
                </c:pt>
                <c:pt idx="1">
                  <c:v>2.65</c:v>
                </c:pt>
                <c:pt idx="2">
                  <c:v>4.3199999999999985</c:v>
                </c:pt>
              </c:numCache>
            </c:numRef>
          </c:val>
        </c:ser>
        <c:dLbls/>
        <c:axId val="45460864"/>
        <c:axId val="45462656"/>
      </c:barChart>
      <c:catAx>
        <c:axId val="45460864"/>
        <c:scaling>
          <c:orientation val="minMax"/>
        </c:scaling>
        <c:axPos val="b"/>
        <c:numFmt formatCode="General" sourceLinked="1"/>
        <c:tickLblPos val="nextTo"/>
        <c:crossAx val="45462656"/>
        <c:crosses val="autoZero"/>
        <c:auto val="1"/>
        <c:lblAlgn val="ctr"/>
        <c:lblOffset val="100"/>
      </c:catAx>
      <c:valAx>
        <c:axId val="45462656"/>
        <c:scaling>
          <c:orientation val="minMax"/>
        </c:scaling>
        <c:axPos val="l"/>
        <c:majorGridlines/>
        <c:numFmt formatCode="General" sourceLinked="1"/>
        <c:tickLblPos val="nextTo"/>
        <c:crossAx val="45460864"/>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3%</c:v>
                </c:pt>
              </c:strCache>
            </c:strRef>
          </c:tx>
          <c:dLbls>
            <c:dLblPos val="inEnd"/>
            <c:showVal val="1"/>
          </c:dLbls>
          <c:cat>
            <c:strRef>
              <c:f>Sheet1!$A$2:$A$4</c:f>
              <c:strCache>
                <c:ptCount val="3"/>
                <c:pt idx="0">
                  <c:v>10</c:v>
                </c:pt>
                <c:pt idx="1">
                  <c:v>20 Years</c:v>
                </c:pt>
                <c:pt idx="2">
                  <c:v>30</c:v>
                </c:pt>
              </c:strCache>
            </c:strRef>
          </c:cat>
          <c:val>
            <c:numRef>
              <c:f>Sheet1!$B$2:$B$4</c:f>
              <c:numCache>
                <c:formatCode>#,##0</c:formatCode>
                <c:ptCount val="3"/>
                <c:pt idx="0">
                  <c:v>40317</c:v>
                </c:pt>
                <c:pt idx="1">
                  <c:v>54183</c:v>
                </c:pt>
                <c:pt idx="2">
                  <c:v>72818</c:v>
                </c:pt>
              </c:numCache>
            </c:numRef>
          </c:val>
        </c:ser>
        <c:ser>
          <c:idx val="1"/>
          <c:order val="1"/>
          <c:tx>
            <c:strRef>
              <c:f>Sheet1!$C$1</c:f>
              <c:strCache>
                <c:ptCount val="1"/>
                <c:pt idx="0">
                  <c:v>5%</c:v>
                </c:pt>
              </c:strCache>
            </c:strRef>
          </c:tx>
          <c:dLbls>
            <c:dLbl>
              <c:idx val="2"/>
              <c:layout>
                <c:manualLayout>
                  <c:x val="6.2843676355067097E-3"/>
                  <c:y val="2.6992826443830609E-2"/>
                </c:manualLayout>
              </c:layout>
              <c:tx>
                <c:rich>
                  <a:bodyPr/>
                  <a:lstStyle/>
                  <a:p>
                    <a:pPr>
                      <a:defRPr sz="1700" baseline="0"/>
                    </a:pPr>
                    <a:r>
                      <a:rPr lang="en-US" sz="1770" baseline="0" dirty="0" smtClean="0"/>
                      <a:t>129,658</a:t>
                    </a:r>
                    <a:endParaRPr lang="en-US" sz="1770" baseline="0" dirty="0"/>
                  </a:p>
                </c:rich>
              </c:tx>
              <c:spPr/>
              <c:showVal val="1"/>
            </c:dLbl>
            <c:showVal val="1"/>
          </c:dLbls>
          <c:cat>
            <c:strRef>
              <c:f>Sheet1!$A$2:$A$4</c:f>
              <c:strCache>
                <c:ptCount val="3"/>
                <c:pt idx="0">
                  <c:v>10</c:v>
                </c:pt>
                <c:pt idx="1">
                  <c:v>20 Years</c:v>
                </c:pt>
                <c:pt idx="2">
                  <c:v>30</c:v>
                </c:pt>
              </c:strCache>
            </c:strRef>
          </c:cat>
          <c:val>
            <c:numRef>
              <c:f>Sheet1!$C$2:$C$4</c:f>
              <c:numCache>
                <c:formatCode>#,##0</c:formatCode>
                <c:ptCount val="3"/>
                <c:pt idx="0">
                  <c:v>48867</c:v>
                </c:pt>
                <c:pt idx="1">
                  <c:v>79599</c:v>
                </c:pt>
                <c:pt idx="2">
                  <c:v>129658</c:v>
                </c:pt>
              </c:numCache>
            </c:numRef>
          </c:val>
        </c:ser>
        <c:dLbls/>
        <c:axId val="45705472"/>
        <c:axId val="45715456"/>
      </c:barChart>
      <c:catAx>
        <c:axId val="45705472"/>
        <c:scaling>
          <c:orientation val="minMax"/>
        </c:scaling>
        <c:axPos val="b"/>
        <c:tickLblPos val="nextTo"/>
        <c:crossAx val="45715456"/>
        <c:crosses val="autoZero"/>
        <c:auto val="1"/>
        <c:lblAlgn val="ctr"/>
        <c:lblOffset val="100"/>
      </c:catAx>
      <c:valAx>
        <c:axId val="45715456"/>
        <c:scaling>
          <c:orientation val="minMax"/>
        </c:scaling>
        <c:axPos val="l"/>
        <c:majorGridlines/>
        <c:numFmt formatCode="#,##0" sourceLinked="1"/>
        <c:tickLblPos val="nextTo"/>
        <c:crossAx val="45705472"/>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dirty="0"/>
              <a:t>Historical </a:t>
            </a:r>
            <a:r>
              <a:rPr lang="en-US" dirty="0" smtClean="0"/>
              <a:t>Inflation Rates </a:t>
            </a:r>
            <a:endParaRPr lang="en-US" dirty="0"/>
          </a:p>
        </c:rich>
      </c:tx>
    </c:title>
    <c:plotArea>
      <c:layout/>
      <c:lineChart>
        <c:grouping val="standard"/>
        <c:ser>
          <c:idx val="0"/>
          <c:order val="0"/>
          <c:tx>
            <c:strRef>
              <c:f>Sheet1!$B$1</c:f>
              <c:strCache>
                <c:ptCount val="1"/>
                <c:pt idx="0">
                  <c:v>%</c:v>
                </c:pt>
              </c:strCache>
            </c:strRef>
          </c:tx>
          <c:marker>
            <c:symbol val="none"/>
          </c:marker>
          <c:cat>
            <c:numRef>
              <c:f>Sheet1!$A$2:$A$52</c:f>
              <c:numCache>
                <c:formatCode>General</c:formatCode>
                <c:ptCount val="51"/>
                <c:pt idx="0">
                  <c:v>1962</c:v>
                </c:pt>
                <c:pt idx="10">
                  <c:v>1972</c:v>
                </c:pt>
                <c:pt idx="20">
                  <c:v>1982</c:v>
                </c:pt>
                <c:pt idx="30">
                  <c:v>1992</c:v>
                </c:pt>
                <c:pt idx="40">
                  <c:v>2002</c:v>
                </c:pt>
                <c:pt idx="50">
                  <c:v>2012</c:v>
                </c:pt>
              </c:numCache>
            </c:numRef>
          </c:cat>
          <c:val>
            <c:numRef>
              <c:f>Sheet1!$B$2:$B$52</c:f>
              <c:numCache>
                <c:formatCode>General</c:formatCode>
                <c:ptCount val="51"/>
                <c:pt idx="0">
                  <c:v>1.2</c:v>
                </c:pt>
                <c:pt idx="1">
                  <c:v>1.24</c:v>
                </c:pt>
                <c:pt idx="2">
                  <c:v>1.28</c:v>
                </c:pt>
                <c:pt idx="3">
                  <c:v>1.59</c:v>
                </c:pt>
                <c:pt idx="4">
                  <c:v>3.01</c:v>
                </c:pt>
                <c:pt idx="5">
                  <c:v>2.7800000000000002</c:v>
                </c:pt>
                <c:pt idx="6">
                  <c:v>4.2699999999999996</c:v>
                </c:pt>
                <c:pt idx="7">
                  <c:v>5.46</c:v>
                </c:pt>
                <c:pt idx="8">
                  <c:v>5.84</c:v>
                </c:pt>
                <c:pt idx="9">
                  <c:v>4.3</c:v>
                </c:pt>
                <c:pt idx="10">
                  <c:v>3.27</c:v>
                </c:pt>
                <c:pt idx="11">
                  <c:v>6.1599999999999993</c:v>
                </c:pt>
                <c:pt idx="12">
                  <c:v>11.03</c:v>
                </c:pt>
                <c:pt idx="13">
                  <c:v>9.2000000000000011</c:v>
                </c:pt>
                <c:pt idx="14">
                  <c:v>5.75</c:v>
                </c:pt>
                <c:pt idx="15">
                  <c:v>6.5</c:v>
                </c:pt>
                <c:pt idx="16">
                  <c:v>7.6199999999999992</c:v>
                </c:pt>
                <c:pt idx="17">
                  <c:v>11.219999999999999</c:v>
                </c:pt>
                <c:pt idx="18">
                  <c:v>13.58</c:v>
                </c:pt>
                <c:pt idx="19">
                  <c:v>10.350000000000001</c:v>
                </c:pt>
                <c:pt idx="20">
                  <c:v>6.1599999999999993</c:v>
                </c:pt>
                <c:pt idx="21">
                  <c:v>3.22</c:v>
                </c:pt>
                <c:pt idx="22">
                  <c:v>4.3</c:v>
                </c:pt>
                <c:pt idx="23">
                  <c:v>3.55</c:v>
                </c:pt>
                <c:pt idx="24">
                  <c:v>1.9100000000000001</c:v>
                </c:pt>
                <c:pt idx="25">
                  <c:v>3.66</c:v>
                </c:pt>
                <c:pt idx="26">
                  <c:v>4.08</c:v>
                </c:pt>
                <c:pt idx="27">
                  <c:v>4.83</c:v>
                </c:pt>
                <c:pt idx="28">
                  <c:v>5.39</c:v>
                </c:pt>
                <c:pt idx="29">
                  <c:v>4.25</c:v>
                </c:pt>
                <c:pt idx="30">
                  <c:v>3.03</c:v>
                </c:pt>
                <c:pt idx="31">
                  <c:v>2.96</c:v>
                </c:pt>
                <c:pt idx="32">
                  <c:v>2.61</c:v>
                </c:pt>
                <c:pt idx="33">
                  <c:v>2.8099999999999996</c:v>
                </c:pt>
                <c:pt idx="34">
                  <c:v>2.9299999999999997</c:v>
                </c:pt>
                <c:pt idx="35">
                  <c:v>2.34</c:v>
                </c:pt>
                <c:pt idx="36">
                  <c:v>1.55</c:v>
                </c:pt>
                <c:pt idx="37">
                  <c:v>2.19</c:v>
                </c:pt>
                <c:pt idx="38">
                  <c:v>3.38</c:v>
                </c:pt>
                <c:pt idx="39">
                  <c:v>2.8299999999999996</c:v>
                </c:pt>
                <c:pt idx="40">
                  <c:v>1.59</c:v>
                </c:pt>
                <c:pt idx="41">
                  <c:v>2.27</c:v>
                </c:pt>
                <c:pt idx="42">
                  <c:v>2.68</c:v>
                </c:pt>
                <c:pt idx="43">
                  <c:v>3.3899999999999997</c:v>
                </c:pt>
                <c:pt idx="44">
                  <c:v>3.24</c:v>
                </c:pt>
                <c:pt idx="45">
                  <c:v>2.8499999999999996</c:v>
                </c:pt>
                <c:pt idx="46">
                  <c:v>3.8499999999999996</c:v>
                </c:pt>
                <c:pt idx="47">
                  <c:v>0</c:v>
                </c:pt>
                <c:pt idx="48">
                  <c:v>1.6400000000000001</c:v>
                </c:pt>
                <c:pt idx="49">
                  <c:v>3.16</c:v>
                </c:pt>
                <c:pt idx="50">
                  <c:v>2.0699999999999998</c:v>
                </c:pt>
              </c:numCache>
            </c:numRef>
          </c:val>
        </c:ser>
        <c:dLbls/>
        <c:marker val="1"/>
        <c:axId val="45976960"/>
        <c:axId val="45991040"/>
      </c:lineChart>
      <c:catAx>
        <c:axId val="45976960"/>
        <c:scaling>
          <c:orientation val="minMax"/>
        </c:scaling>
        <c:axPos val="b"/>
        <c:numFmt formatCode="General" sourceLinked="1"/>
        <c:tickLblPos val="nextTo"/>
        <c:crossAx val="45991040"/>
        <c:crosses val="autoZero"/>
        <c:auto val="1"/>
        <c:lblAlgn val="ctr"/>
        <c:lblOffset val="100"/>
      </c:catAx>
      <c:valAx>
        <c:axId val="45991040"/>
        <c:scaling>
          <c:orientation val="minMax"/>
        </c:scaling>
        <c:axPos val="l"/>
        <c:majorGridlines>
          <c:spPr>
            <a:ln>
              <a:noFill/>
            </a:ln>
          </c:spPr>
        </c:majorGridlines>
        <c:numFmt formatCode="General" sourceLinked="1"/>
        <c:tickLblPos val="nextTo"/>
        <c:crossAx val="45976960"/>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Male</c:v>
                </c:pt>
              </c:strCache>
            </c:strRef>
          </c:tx>
          <c:dLbls>
            <c:dLbl>
              <c:idx val="0"/>
              <c:showVal val="1"/>
            </c:dLbl>
            <c:dLbl>
              <c:idx val="1"/>
              <c:showVal val="1"/>
            </c:dLbl>
            <c:dLbl>
              <c:idx val="2"/>
              <c:showVal val="1"/>
            </c:dLbl>
            <c:delete val="1"/>
          </c:dLbls>
          <c:cat>
            <c:strRef>
              <c:f>Sheet1!$A$2:$A$4</c:f>
              <c:strCache>
                <c:ptCount val="3"/>
                <c:pt idx="0">
                  <c:v>Age 60</c:v>
                </c:pt>
                <c:pt idx="1">
                  <c:v>Age 65</c:v>
                </c:pt>
                <c:pt idx="2">
                  <c:v>Age 70</c:v>
                </c:pt>
              </c:strCache>
            </c:strRef>
          </c:cat>
          <c:val>
            <c:numRef>
              <c:f>Sheet1!$B$2:$B$4</c:f>
              <c:numCache>
                <c:formatCode>General</c:formatCode>
                <c:ptCount val="3"/>
                <c:pt idx="0">
                  <c:v>81</c:v>
                </c:pt>
                <c:pt idx="1">
                  <c:v>82.3</c:v>
                </c:pt>
                <c:pt idx="2">
                  <c:v>83.7</c:v>
                </c:pt>
              </c:numCache>
            </c:numRef>
          </c:val>
        </c:ser>
        <c:ser>
          <c:idx val="1"/>
          <c:order val="1"/>
          <c:tx>
            <c:strRef>
              <c:f>Sheet1!$C$1</c:f>
              <c:strCache>
                <c:ptCount val="1"/>
                <c:pt idx="0">
                  <c:v>Female</c:v>
                </c:pt>
              </c:strCache>
            </c:strRef>
          </c:tx>
          <c:dLbls>
            <c:showVal val="1"/>
          </c:dLbls>
          <c:cat>
            <c:strRef>
              <c:f>Sheet1!$A$2:$A$4</c:f>
              <c:strCache>
                <c:ptCount val="3"/>
                <c:pt idx="0">
                  <c:v>Age 60</c:v>
                </c:pt>
                <c:pt idx="1">
                  <c:v>Age 65</c:v>
                </c:pt>
                <c:pt idx="2">
                  <c:v>Age 70</c:v>
                </c:pt>
              </c:strCache>
            </c:strRef>
          </c:cat>
          <c:val>
            <c:numRef>
              <c:f>Sheet1!$C$2:$C$4</c:f>
              <c:numCache>
                <c:formatCode>General</c:formatCode>
                <c:ptCount val="3"/>
                <c:pt idx="0">
                  <c:v>84</c:v>
                </c:pt>
                <c:pt idx="1">
                  <c:v>84.9</c:v>
                </c:pt>
                <c:pt idx="2">
                  <c:v>86</c:v>
                </c:pt>
              </c:numCache>
            </c:numRef>
          </c:val>
        </c:ser>
        <c:dLbls/>
        <c:axId val="46131072"/>
        <c:axId val="46132608"/>
      </c:barChart>
      <c:catAx>
        <c:axId val="46131072"/>
        <c:scaling>
          <c:orientation val="minMax"/>
        </c:scaling>
        <c:axPos val="b"/>
        <c:tickLblPos val="nextTo"/>
        <c:crossAx val="46132608"/>
        <c:crosses val="autoZero"/>
        <c:auto val="1"/>
        <c:lblAlgn val="ctr"/>
        <c:lblOffset val="100"/>
      </c:catAx>
      <c:valAx>
        <c:axId val="46132608"/>
        <c:scaling>
          <c:orientation val="minMax"/>
        </c:scaling>
        <c:axPos val="l"/>
        <c:majorGridlines/>
        <c:numFmt formatCode="General" sourceLinked="1"/>
        <c:tickLblPos val="nextTo"/>
        <c:crossAx val="46131072"/>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Age 85</c:v>
                </c:pt>
              </c:strCache>
            </c:strRef>
          </c:tx>
          <c:dLbls>
            <c:dLblPos val="outEnd"/>
            <c:showVal val="1"/>
          </c:dLbls>
          <c:cat>
            <c:strRef>
              <c:f>Sheet1!$A$2:$A$3</c:f>
              <c:strCache>
                <c:ptCount val="2"/>
                <c:pt idx="0">
                  <c:v>Male Age 65</c:v>
                </c:pt>
                <c:pt idx="1">
                  <c:v>Female Age 65</c:v>
                </c:pt>
              </c:strCache>
            </c:strRef>
          </c:cat>
          <c:val>
            <c:numRef>
              <c:f>Sheet1!$B$2:$B$3</c:f>
              <c:numCache>
                <c:formatCode>0%</c:formatCode>
                <c:ptCount val="2"/>
                <c:pt idx="0">
                  <c:v>0.41000000000000031</c:v>
                </c:pt>
                <c:pt idx="1">
                  <c:v>0.53</c:v>
                </c:pt>
              </c:numCache>
            </c:numRef>
          </c:val>
        </c:ser>
        <c:ser>
          <c:idx val="1"/>
          <c:order val="1"/>
          <c:tx>
            <c:strRef>
              <c:f>Sheet1!$C$1</c:f>
              <c:strCache>
                <c:ptCount val="1"/>
                <c:pt idx="0">
                  <c:v>Age 90</c:v>
                </c:pt>
              </c:strCache>
            </c:strRef>
          </c:tx>
          <c:dLbls>
            <c:dLblPos val="outEnd"/>
            <c:showVal val="1"/>
          </c:dLbls>
          <c:cat>
            <c:strRef>
              <c:f>Sheet1!$A$2:$A$3</c:f>
              <c:strCache>
                <c:ptCount val="2"/>
                <c:pt idx="0">
                  <c:v>Male Age 65</c:v>
                </c:pt>
                <c:pt idx="1">
                  <c:v>Female Age 65</c:v>
                </c:pt>
              </c:strCache>
            </c:strRef>
          </c:cat>
          <c:val>
            <c:numRef>
              <c:f>Sheet1!$C$2:$C$3</c:f>
              <c:numCache>
                <c:formatCode>0%</c:formatCode>
                <c:ptCount val="2"/>
                <c:pt idx="0">
                  <c:v>0.2</c:v>
                </c:pt>
                <c:pt idx="1">
                  <c:v>0.32000000000000084</c:v>
                </c:pt>
              </c:numCache>
            </c:numRef>
          </c:val>
        </c:ser>
        <c:dLbls/>
        <c:axId val="46381312"/>
        <c:axId val="46387200"/>
      </c:barChart>
      <c:catAx>
        <c:axId val="46381312"/>
        <c:scaling>
          <c:orientation val="minMax"/>
        </c:scaling>
        <c:axPos val="b"/>
        <c:tickLblPos val="nextTo"/>
        <c:crossAx val="46387200"/>
        <c:crosses val="autoZero"/>
        <c:auto val="1"/>
        <c:lblAlgn val="ctr"/>
        <c:lblOffset val="100"/>
      </c:catAx>
      <c:valAx>
        <c:axId val="46387200"/>
        <c:scaling>
          <c:orientation val="minMax"/>
        </c:scaling>
        <c:axPos val="l"/>
        <c:majorGridlines/>
        <c:numFmt formatCode="0%" sourceLinked="1"/>
        <c:tickLblPos val="nextTo"/>
        <c:crossAx val="46381312"/>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lang val="en-US"/>
  <c:chart>
    <c:plotArea>
      <c:layout/>
      <c:barChart>
        <c:barDir val="col"/>
        <c:grouping val="clustered"/>
        <c:ser>
          <c:idx val="0"/>
          <c:order val="0"/>
          <c:tx>
            <c:strRef>
              <c:f>Sheet1!$B$1</c:f>
              <c:strCache>
                <c:ptCount val="1"/>
                <c:pt idx="0">
                  <c:v>Age 85</c:v>
                </c:pt>
              </c:strCache>
            </c:strRef>
          </c:tx>
          <c:dLbls>
            <c:dLblPos val="outEnd"/>
            <c:showVal val="1"/>
          </c:dLbls>
          <c:cat>
            <c:strRef>
              <c:f>Sheet1!$A$2:$A$4</c:f>
              <c:strCache>
                <c:ptCount val="3"/>
                <c:pt idx="0">
                  <c:v>Male Age 65</c:v>
                </c:pt>
                <c:pt idx="1">
                  <c:v>Female Age 65</c:v>
                </c:pt>
                <c:pt idx="2">
                  <c:v>Married Couple Age 65 - One Person Living To Age</c:v>
                </c:pt>
              </c:strCache>
            </c:strRef>
          </c:cat>
          <c:val>
            <c:numRef>
              <c:f>Sheet1!$B$2:$B$4</c:f>
              <c:numCache>
                <c:formatCode>0%</c:formatCode>
                <c:ptCount val="3"/>
                <c:pt idx="0">
                  <c:v>0.41000000000000031</c:v>
                </c:pt>
                <c:pt idx="1">
                  <c:v>0.53</c:v>
                </c:pt>
                <c:pt idx="2">
                  <c:v>0.72000000000000064</c:v>
                </c:pt>
              </c:numCache>
            </c:numRef>
          </c:val>
        </c:ser>
        <c:ser>
          <c:idx val="1"/>
          <c:order val="1"/>
          <c:tx>
            <c:strRef>
              <c:f>Sheet1!$C$1</c:f>
              <c:strCache>
                <c:ptCount val="1"/>
                <c:pt idx="0">
                  <c:v>Age 90</c:v>
                </c:pt>
              </c:strCache>
            </c:strRef>
          </c:tx>
          <c:dLbls>
            <c:dLblPos val="outEnd"/>
            <c:showVal val="1"/>
          </c:dLbls>
          <c:cat>
            <c:strRef>
              <c:f>Sheet1!$A$2:$A$4</c:f>
              <c:strCache>
                <c:ptCount val="3"/>
                <c:pt idx="0">
                  <c:v>Male Age 65</c:v>
                </c:pt>
                <c:pt idx="1">
                  <c:v>Female Age 65</c:v>
                </c:pt>
                <c:pt idx="2">
                  <c:v>Married Couple Age 65 - One Person Living To Age</c:v>
                </c:pt>
              </c:strCache>
            </c:strRef>
          </c:cat>
          <c:val>
            <c:numRef>
              <c:f>Sheet1!$C$2:$C$4</c:f>
              <c:numCache>
                <c:formatCode>0%</c:formatCode>
                <c:ptCount val="3"/>
                <c:pt idx="0">
                  <c:v>0.2</c:v>
                </c:pt>
                <c:pt idx="1">
                  <c:v>0.32000000000000151</c:v>
                </c:pt>
                <c:pt idx="2">
                  <c:v>0.45</c:v>
                </c:pt>
              </c:numCache>
            </c:numRef>
          </c:val>
        </c:ser>
        <c:ser>
          <c:idx val="2"/>
          <c:order val="2"/>
          <c:tx>
            <c:strRef>
              <c:f>Sheet1!$D$1</c:f>
              <c:strCache>
                <c:ptCount val="1"/>
                <c:pt idx="0">
                  <c:v>Age 95</c:v>
                </c:pt>
              </c:strCache>
            </c:strRef>
          </c:tx>
          <c:dLbls>
            <c:dLblPos val="outEnd"/>
            <c:showVal val="1"/>
          </c:dLbls>
          <c:cat>
            <c:strRef>
              <c:f>Sheet1!$A$2:$A$4</c:f>
              <c:strCache>
                <c:ptCount val="3"/>
                <c:pt idx="0">
                  <c:v>Male Age 65</c:v>
                </c:pt>
                <c:pt idx="1">
                  <c:v>Female Age 65</c:v>
                </c:pt>
                <c:pt idx="2">
                  <c:v>Married Couple Age 65 - One Person Living To Age</c:v>
                </c:pt>
              </c:strCache>
            </c:strRef>
          </c:cat>
          <c:val>
            <c:numRef>
              <c:f>Sheet1!$D$2:$D$4</c:f>
              <c:numCache>
                <c:formatCode>General</c:formatCode>
                <c:ptCount val="3"/>
                <c:pt idx="2" formatCode="0%">
                  <c:v>0.18000000000000024</c:v>
                </c:pt>
              </c:numCache>
            </c:numRef>
          </c:val>
        </c:ser>
        <c:dLbls/>
        <c:axId val="46443136"/>
        <c:axId val="46453120"/>
      </c:barChart>
      <c:catAx>
        <c:axId val="46443136"/>
        <c:scaling>
          <c:orientation val="minMax"/>
        </c:scaling>
        <c:axPos val="b"/>
        <c:tickLblPos val="nextTo"/>
        <c:crossAx val="46453120"/>
        <c:crosses val="autoZero"/>
        <c:auto val="1"/>
        <c:lblAlgn val="ctr"/>
        <c:lblOffset val="100"/>
      </c:catAx>
      <c:valAx>
        <c:axId val="46453120"/>
        <c:scaling>
          <c:orientation val="minMax"/>
        </c:scaling>
        <c:axPos val="l"/>
        <c:majorGridlines/>
        <c:numFmt formatCode="0%" sourceLinked="1"/>
        <c:tickLblPos val="nextTo"/>
        <c:crossAx val="46443136"/>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c:v>
                </c:pt>
              </c:strCache>
            </c:strRef>
          </c:tx>
          <c:dLbls>
            <c:dLbl>
              <c:idx val="0"/>
              <c:layout>
                <c:manualLayout>
                  <c:x val="0"/>
                  <c:y val="-1.5574010690328256E-3"/>
                </c:manualLayout>
              </c:layout>
              <c:dLblPos val="outEnd"/>
              <c:showVal val="1"/>
            </c:dLbl>
            <c:dLbl>
              <c:idx val="1"/>
              <c:dLblPos val="outEnd"/>
              <c:showVal val="1"/>
            </c:dLbl>
            <c:dLbl>
              <c:idx val="2"/>
              <c:layout>
                <c:manualLayout>
                  <c:x val="3.1421838177533401E-3"/>
                  <c:y val="-7.8616607017656694E-3"/>
                </c:manualLayout>
              </c:layout>
              <c:dLblPos val="outEnd"/>
              <c:showVal val="1"/>
            </c:dLbl>
            <c:dLbl>
              <c:idx val="3"/>
              <c:dLblPos val="outEnd"/>
              <c:showVal val="1"/>
            </c:dLbl>
            <c:dLbl>
              <c:idx val="4"/>
              <c:dLblPos val="outEnd"/>
              <c:showVal val="1"/>
            </c:dLbl>
            <c:dLbl>
              <c:idx val="5"/>
              <c:layout>
                <c:manualLayout>
                  <c:x val="-9.4265514532600181E-3"/>
                  <c:y val="-2.3618723138351779E-2"/>
                </c:manualLayout>
              </c:layout>
              <c:dLblPos val="outEnd"/>
              <c:showVal val="1"/>
            </c:dLbl>
            <c:dLbl>
              <c:idx val="6"/>
              <c:layout>
                <c:manualLayout>
                  <c:x val="1.2568735271013357E-2"/>
                  <c:y val="-4.8350900367511558E-2"/>
                </c:manualLayout>
              </c:layout>
              <c:dLblPos val="outEnd"/>
              <c:showVal val="1"/>
            </c:dLbl>
            <c:dLbl>
              <c:idx val="7"/>
              <c:dLblPos val="outEnd"/>
              <c:showVal val="1"/>
            </c:dLbl>
            <c:txPr>
              <a:bodyPr/>
              <a:lstStyle/>
              <a:p>
                <a:pPr>
                  <a:defRPr sz="1100" baseline="0"/>
                </a:pPr>
                <a:endParaRPr lang="en-US"/>
              </a:p>
            </c:txPr>
            <c:dLblPos val="inEnd"/>
            <c:showVal val="1"/>
          </c:dLbls>
          <c:cat>
            <c:strRef>
              <c:f>Sheet1!$A$2:$A$8</c:f>
              <c:strCache>
                <c:ptCount val="7"/>
                <c:pt idx="0">
                  <c:v>Japan</c:v>
                </c:pt>
                <c:pt idx="1">
                  <c:v>Canada</c:v>
                </c:pt>
                <c:pt idx="2">
                  <c:v>USA</c:v>
                </c:pt>
                <c:pt idx="3">
                  <c:v>U.K.</c:v>
                </c:pt>
                <c:pt idx="4">
                  <c:v>Germany</c:v>
                </c:pt>
                <c:pt idx="5">
                  <c:v>Switzerland</c:v>
                </c:pt>
                <c:pt idx="6">
                  <c:v>France</c:v>
                </c:pt>
              </c:strCache>
            </c:strRef>
          </c:cat>
          <c:val>
            <c:numRef>
              <c:f>Sheet1!$B$2:$B$8</c:f>
              <c:numCache>
                <c:formatCode>0.00%</c:formatCode>
                <c:ptCount val="7"/>
                <c:pt idx="0">
                  <c:v>1.9000000000000003E-2</c:v>
                </c:pt>
                <c:pt idx="1">
                  <c:v>3.3000000000000002E-2</c:v>
                </c:pt>
                <c:pt idx="2">
                  <c:v>4.3000000000000003E-2</c:v>
                </c:pt>
                <c:pt idx="3">
                  <c:v>6.6000000000000003E-2</c:v>
                </c:pt>
                <c:pt idx="4">
                  <c:v>0.11</c:v>
                </c:pt>
                <c:pt idx="5">
                  <c:v>0.12100000000000001</c:v>
                </c:pt>
                <c:pt idx="6">
                  <c:v>0.161</c:v>
                </c:pt>
              </c:numCache>
            </c:numRef>
          </c:val>
        </c:ser>
        <c:dLbls/>
        <c:axId val="46733568"/>
        <c:axId val="46739456"/>
      </c:barChart>
      <c:catAx>
        <c:axId val="46733568"/>
        <c:scaling>
          <c:orientation val="minMax"/>
        </c:scaling>
        <c:axPos val="b"/>
        <c:tickLblPos val="nextTo"/>
        <c:crossAx val="46739456"/>
        <c:crosses val="autoZero"/>
        <c:auto val="1"/>
        <c:lblAlgn val="ctr"/>
        <c:lblOffset val="100"/>
      </c:catAx>
      <c:valAx>
        <c:axId val="46739456"/>
        <c:scaling>
          <c:orientation val="minMax"/>
        </c:scaling>
        <c:axPos val="l"/>
        <c:majorGridlines/>
        <c:numFmt formatCode="0.00%" sourceLinked="1"/>
        <c:tickLblPos val="nextTo"/>
        <c:crossAx val="46733568"/>
        <c:crosses val="autoZero"/>
        <c:crossBetween val="between"/>
      </c:valAx>
    </c:plotArea>
    <c:legend>
      <c:legendPos val="r"/>
    </c:legend>
    <c:plotVisOnly val="1"/>
    <c:dispBlanksAs val="gap"/>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800" u="sng"/>
            </a:pPr>
            <a:r>
              <a:rPr lang="en-US" sz="1800" u="none" dirty="0"/>
              <a:t>Dollars</a:t>
            </a:r>
          </a:p>
        </c:rich>
      </c:tx>
    </c:title>
    <c:view3D>
      <c:rotX val="75"/>
      <c:perspective val="30"/>
    </c:view3D>
    <c:plotArea>
      <c:layout/>
      <c:pie3DChart>
        <c:varyColors val="1"/>
        <c:ser>
          <c:idx val="0"/>
          <c:order val="0"/>
          <c:tx>
            <c:strRef>
              <c:f>Sheet1!$B$1</c:f>
              <c:strCache>
                <c:ptCount val="1"/>
                <c:pt idx="0">
                  <c:v>Dollars</c:v>
                </c:pt>
              </c:strCache>
            </c:strRef>
          </c:tx>
          <c:dLbls>
            <c:txPr>
              <a:bodyPr/>
              <a:lstStyle/>
              <a:p>
                <a:pPr>
                  <a:defRPr sz="1700" baseline="0"/>
                </a:pPr>
                <a:endParaRPr lang="en-US"/>
              </a:p>
            </c:txPr>
            <c:dLblPos val="bestFit"/>
            <c:showVal val="1"/>
            <c:showLeaderLines val="1"/>
          </c:dLbls>
          <c:cat>
            <c:strRef>
              <c:f>Sheet1!$A$2:$A$7</c:f>
              <c:strCache>
                <c:ptCount val="6"/>
                <c:pt idx="0">
                  <c:v>&lt; 25</c:v>
                </c:pt>
                <c:pt idx="1">
                  <c:v>25 - 34</c:v>
                </c:pt>
                <c:pt idx="2">
                  <c:v>35 - 44</c:v>
                </c:pt>
                <c:pt idx="3">
                  <c:v>45 - 54</c:v>
                </c:pt>
                <c:pt idx="4">
                  <c:v>55 - 64</c:v>
                </c:pt>
                <c:pt idx="5">
                  <c:v>&gt; 65</c:v>
                </c:pt>
              </c:strCache>
            </c:strRef>
          </c:cat>
          <c:val>
            <c:numRef>
              <c:f>Sheet1!$B$2:$B$7</c:f>
              <c:numCache>
                <c:formatCode>#,##0</c:formatCode>
                <c:ptCount val="6"/>
                <c:pt idx="0">
                  <c:v>1475</c:v>
                </c:pt>
                <c:pt idx="1">
                  <c:v>8525</c:v>
                </c:pt>
                <c:pt idx="2">
                  <c:v>51575</c:v>
                </c:pt>
                <c:pt idx="3">
                  <c:v>98350</c:v>
                </c:pt>
                <c:pt idx="4">
                  <c:v>180125</c:v>
                </c:pt>
                <c:pt idx="5">
                  <c:v>232000</c:v>
                </c:pt>
              </c:numCache>
            </c:numRef>
          </c:val>
        </c:ser>
        <c:dLbls/>
      </c:pie3DChart>
    </c:plotArea>
    <c:legend>
      <c:legendPos val="r"/>
    </c:legend>
    <c:plotVisOnly val="1"/>
    <c:dispBlanksAs val="zero"/>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lang val="en-US"/>
  <c:chart>
    <c:title>
      <c:txPr>
        <a:bodyPr/>
        <a:lstStyle/>
        <a:p>
          <a:pPr>
            <a:defRPr sz="1800"/>
          </a:pPr>
          <a:endParaRPr lang="en-US"/>
        </a:p>
      </c:txPr>
    </c:title>
    <c:plotArea>
      <c:layout/>
      <c:pieChart>
        <c:varyColors val="1"/>
        <c:ser>
          <c:idx val="0"/>
          <c:order val="0"/>
          <c:tx>
            <c:strRef>
              <c:f>Sheet1!$B$1</c:f>
              <c:strCache>
                <c:ptCount val="1"/>
                <c:pt idx="0">
                  <c:v>Dollars</c:v>
                </c:pt>
              </c:strCache>
            </c:strRef>
          </c:tx>
          <c:dLbls>
            <c:txPr>
              <a:bodyPr/>
              <a:lstStyle/>
              <a:p>
                <a:pPr>
                  <a:defRPr sz="1750" baseline="0"/>
                </a:pPr>
                <a:endParaRPr lang="en-US"/>
              </a:p>
            </c:txPr>
            <c:showVal val="1"/>
            <c:showLeaderLines val="1"/>
          </c:dLbls>
          <c:cat>
            <c:strRef>
              <c:f>Sheet1!$A$2:$A$6</c:f>
              <c:strCache>
                <c:ptCount val="5"/>
                <c:pt idx="0">
                  <c:v>Mortgage</c:v>
                </c:pt>
                <c:pt idx="1">
                  <c:v>Student Loans</c:v>
                </c:pt>
                <c:pt idx="2">
                  <c:v>Auto Loans</c:v>
                </c:pt>
                <c:pt idx="3">
                  <c:v>Credit Card</c:v>
                </c:pt>
                <c:pt idx="4">
                  <c:v>Other</c:v>
                </c:pt>
              </c:strCache>
            </c:strRef>
          </c:cat>
          <c:val>
            <c:numRef>
              <c:f>Sheet1!$B$2:$B$6</c:f>
              <c:numCache>
                <c:formatCode>#,##0</c:formatCode>
                <c:ptCount val="5"/>
                <c:pt idx="0">
                  <c:v>68283</c:v>
                </c:pt>
                <c:pt idx="1">
                  <c:v>7694</c:v>
                </c:pt>
                <c:pt idx="2">
                  <c:v>6732</c:v>
                </c:pt>
                <c:pt idx="3">
                  <c:v>5770</c:v>
                </c:pt>
                <c:pt idx="4">
                  <c:v>7694</c:v>
                </c:pt>
              </c:numCache>
            </c:numRef>
          </c:val>
        </c:ser>
        <c:dLbls/>
        <c:firstSliceAng val="0"/>
      </c:pieChart>
    </c:plotArea>
    <c:legend>
      <c:legendPos val="r"/>
    </c:legend>
    <c:plotVisOnly val="1"/>
    <c:dispBlanksAs val="zero"/>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sz="1800" u="sng"/>
            </a:pPr>
            <a:r>
              <a:rPr lang="en-US" sz="1800" u="none" dirty="0"/>
              <a:t>Dollars</a:t>
            </a:r>
          </a:p>
        </c:rich>
      </c:tx>
    </c:title>
    <c:view3D>
      <c:rotX val="75"/>
      <c:perspective val="30"/>
    </c:view3D>
    <c:plotArea>
      <c:layout/>
      <c:pie3DChart>
        <c:varyColors val="1"/>
        <c:ser>
          <c:idx val="0"/>
          <c:order val="0"/>
          <c:tx>
            <c:strRef>
              <c:f>Sheet1!$B$1</c:f>
              <c:strCache>
                <c:ptCount val="1"/>
                <c:pt idx="0">
                  <c:v>Dollars</c:v>
                </c:pt>
              </c:strCache>
            </c:strRef>
          </c:tx>
          <c:dLbls>
            <c:txPr>
              <a:bodyPr/>
              <a:lstStyle/>
              <a:p>
                <a:pPr>
                  <a:defRPr sz="1700" baseline="0"/>
                </a:pPr>
                <a:endParaRPr lang="en-US"/>
              </a:p>
            </c:txPr>
            <c:dLblPos val="bestFit"/>
            <c:showVal val="1"/>
            <c:showLeaderLines val="1"/>
          </c:dLbls>
          <c:cat>
            <c:strRef>
              <c:f>Sheet1!$A$2:$A$7</c:f>
              <c:strCache>
                <c:ptCount val="6"/>
                <c:pt idx="0">
                  <c:v>&lt; 25</c:v>
                </c:pt>
                <c:pt idx="1">
                  <c:v>25 - 34</c:v>
                </c:pt>
                <c:pt idx="2">
                  <c:v>35 - 44</c:v>
                </c:pt>
                <c:pt idx="3">
                  <c:v>45 - 54</c:v>
                </c:pt>
                <c:pt idx="4">
                  <c:v>55 - 64</c:v>
                </c:pt>
                <c:pt idx="5">
                  <c:v>&gt; 65</c:v>
                </c:pt>
              </c:strCache>
            </c:strRef>
          </c:cat>
          <c:val>
            <c:numRef>
              <c:f>Sheet1!$B$2:$B$7</c:f>
              <c:numCache>
                <c:formatCode>#,##0</c:formatCode>
                <c:ptCount val="6"/>
                <c:pt idx="0">
                  <c:v>1475</c:v>
                </c:pt>
                <c:pt idx="1">
                  <c:v>8525</c:v>
                </c:pt>
                <c:pt idx="2">
                  <c:v>51575</c:v>
                </c:pt>
                <c:pt idx="3">
                  <c:v>98350</c:v>
                </c:pt>
                <c:pt idx="4">
                  <c:v>180125</c:v>
                </c:pt>
                <c:pt idx="5">
                  <c:v>232000</c:v>
                </c:pt>
              </c:numCache>
            </c:numRef>
          </c:val>
        </c:ser>
        <c:dLbls/>
      </c:pie3DChart>
    </c:plotArea>
    <c:legend>
      <c:legendPos val="r"/>
    </c:legend>
    <c:plotVisOnly val="1"/>
    <c:dispBlanksAs val="zero"/>
  </c:chart>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lang val="en-US"/>
  <c:chart>
    <c:title>
      <c:txPr>
        <a:bodyPr/>
        <a:lstStyle/>
        <a:p>
          <a:pPr>
            <a:defRPr sz="1800"/>
          </a:pPr>
          <a:endParaRPr lang="en-US"/>
        </a:p>
      </c:txPr>
    </c:title>
    <c:plotArea>
      <c:layout/>
      <c:pieChart>
        <c:varyColors val="1"/>
        <c:ser>
          <c:idx val="0"/>
          <c:order val="0"/>
          <c:tx>
            <c:strRef>
              <c:f>Sheet1!$B$1</c:f>
              <c:strCache>
                <c:ptCount val="1"/>
                <c:pt idx="0">
                  <c:v>Dollars</c:v>
                </c:pt>
              </c:strCache>
            </c:strRef>
          </c:tx>
          <c:dLbls>
            <c:txPr>
              <a:bodyPr/>
              <a:lstStyle/>
              <a:p>
                <a:pPr>
                  <a:defRPr sz="1750" baseline="0"/>
                </a:pPr>
                <a:endParaRPr lang="en-US"/>
              </a:p>
            </c:txPr>
            <c:showVal val="1"/>
            <c:showLeaderLines val="1"/>
          </c:dLbls>
          <c:cat>
            <c:strRef>
              <c:f>Sheet1!$A$2:$A$4</c:f>
              <c:strCache>
                <c:ptCount val="3"/>
                <c:pt idx="0">
                  <c:v>Mortgage</c:v>
                </c:pt>
                <c:pt idx="1">
                  <c:v>Student Loans</c:v>
                </c:pt>
                <c:pt idx="2">
                  <c:v>Credit Card</c:v>
                </c:pt>
              </c:strCache>
            </c:strRef>
          </c:cat>
          <c:val>
            <c:numRef>
              <c:f>Sheet1!$B$2:$B$4</c:f>
              <c:numCache>
                <c:formatCode>#,##0</c:formatCode>
                <c:ptCount val="3"/>
                <c:pt idx="0">
                  <c:v>149782</c:v>
                </c:pt>
                <c:pt idx="1">
                  <c:v>34703</c:v>
                </c:pt>
                <c:pt idx="2">
                  <c:v>15422</c:v>
                </c:pt>
              </c:numCache>
            </c:numRef>
          </c:val>
        </c:ser>
        <c:dLbls/>
        <c:firstSliceAng val="0"/>
      </c:pieChart>
    </c:plotArea>
    <c:legend>
      <c:legendPos val="r"/>
    </c:legend>
    <c:plotVisOnly val="1"/>
    <c:dispBlanksAs val="zero"/>
  </c:chart>
  <c:txPr>
    <a:bodyPr/>
    <a:lstStyle/>
    <a:p>
      <a:pPr>
        <a:defRPr sz="1800"/>
      </a:pPr>
      <a:endParaRPr lang="en-US"/>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en-US"/>
  <c:chart>
    <c:autoTitleDeleted val="1"/>
    <c:plotArea>
      <c:layout/>
      <c:barChart>
        <c:barDir val="col"/>
        <c:grouping val="clustered"/>
        <c:ser>
          <c:idx val="0"/>
          <c:order val="0"/>
          <c:tx>
            <c:strRef>
              <c:f>Sheet1!$B$1</c:f>
              <c:strCache>
                <c:ptCount val="1"/>
                <c:pt idx="0">
                  <c:v>Dollars</c:v>
                </c:pt>
              </c:strCache>
            </c:strRef>
          </c:tx>
          <c:dLbls>
            <c:txPr>
              <a:bodyPr/>
              <a:lstStyle/>
              <a:p>
                <a:pPr>
                  <a:defRPr sz="1580" baseline="0"/>
                </a:pPr>
                <a:endParaRPr lang="en-US"/>
              </a:p>
            </c:txPr>
            <c:showVal val="1"/>
          </c:dLbls>
          <c:cat>
            <c:strRef>
              <c:f>Sheet1!$A$2:$A$9</c:f>
              <c:strCache>
                <c:ptCount val="8"/>
                <c:pt idx="0">
                  <c:v>Plan Input</c:v>
                </c:pt>
                <c:pt idx="1">
                  <c:v>1</c:v>
                </c:pt>
                <c:pt idx="2">
                  <c:v>2</c:v>
                </c:pt>
                <c:pt idx="3">
                  <c:v>3</c:v>
                </c:pt>
                <c:pt idx="4">
                  <c:v>  4 Years</c:v>
                </c:pt>
                <c:pt idx="5">
                  <c:v>5</c:v>
                </c:pt>
                <c:pt idx="6">
                  <c:v>10</c:v>
                </c:pt>
                <c:pt idx="7">
                  <c:v>15</c:v>
                </c:pt>
              </c:strCache>
            </c:strRef>
          </c:cat>
          <c:val>
            <c:numRef>
              <c:f>Sheet1!$B$2:$B$9</c:f>
              <c:numCache>
                <c:formatCode>#,##0</c:formatCode>
                <c:ptCount val="8"/>
                <c:pt idx="0">
                  <c:v>116740</c:v>
                </c:pt>
                <c:pt idx="1">
                  <c:v>124607</c:v>
                </c:pt>
                <c:pt idx="2">
                  <c:v>132631</c:v>
                </c:pt>
                <c:pt idx="3">
                  <c:v>140821</c:v>
                </c:pt>
                <c:pt idx="4">
                  <c:v>149178</c:v>
                </c:pt>
                <c:pt idx="5">
                  <c:v>157700</c:v>
                </c:pt>
                <c:pt idx="6">
                  <c:v>202891</c:v>
                </c:pt>
                <c:pt idx="7">
                  <c:v>252532</c:v>
                </c:pt>
              </c:numCache>
            </c:numRef>
          </c:val>
        </c:ser>
        <c:dLbls/>
        <c:axId val="47847296"/>
        <c:axId val="47848832"/>
      </c:barChart>
      <c:catAx>
        <c:axId val="47847296"/>
        <c:scaling>
          <c:orientation val="minMax"/>
        </c:scaling>
        <c:axPos val="b"/>
        <c:numFmt formatCode="General" sourceLinked="1"/>
        <c:tickLblPos val="nextTo"/>
        <c:crossAx val="47848832"/>
        <c:crosses val="autoZero"/>
        <c:auto val="1"/>
        <c:lblAlgn val="ctr"/>
        <c:lblOffset val="100"/>
      </c:catAx>
      <c:valAx>
        <c:axId val="47848832"/>
        <c:scaling>
          <c:orientation val="minMax"/>
        </c:scaling>
        <c:axPos val="l"/>
        <c:majorGridlines/>
        <c:numFmt formatCode="#,##0" sourceLinked="1"/>
        <c:tickLblPos val="nextTo"/>
        <c:crossAx val="47847296"/>
        <c:crosses val="autoZero"/>
        <c:crossBetween val="between"/>
      </c:valAx>
    </c:plotArea>
    <c:legend>
      <c:legendPos val="r"/>
    </c:legend>
    <c:plotVisOnly val="1"/>
    <c:dispBlanksAs val="gap"/>
  </c:chart>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0852049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B950B1BD-190B-4ECD-B6DA-6AB9B621E76E}" type="datetimeFigureOut">
              <a:rPr lang="en-US" smtClean="0"/>
              <a:pPr/>
              <a:t>6/4/2013</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CD696B9-14B0-42C3-A4ED-110C0AF0C519}" type="slidenum">
              <a:rPr lang="en-US" smtClean="0"/>
              <a:pPr/>
              <a:t>‹#›</a:t>
            </a:fld>
            <a:endParaRPr lang="en-US" dirty="0"/>
          </a:p>
        </p:txBody>
      </p:sp>
    </p:spTree>
    <p:extLst>
      <p:ext uri="{BB962C8B-B14F-4D97-AF65-F5344CB8AC3E}">
        <p14:creationId xmlns:p14="http://schemas.microsoft.com/office/powerpoint/2010/main" xmlns="" val="6498897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1 </a:t>
            </a:r>
            <a:r>
              <a:rPr lang="en-US" dirty="0"/>
              <a:t>– The Road to Retirement – ‘Charted Course or Aimless Wander</a:t>
            </a:r>
            <a:r>
              <a:rPr lang="en-US" dirty="0" smtClean="0"/>
              <a:t>’</a:t>
            </a:r>
          </a:p>
          <a:p>
            <a:endParaRPr lang="en-US" dirty="0"/>
          </a:p>
          <a:p>
            <a:endParaRPr lang="en-US" dirty="0"/>
          </a:p>
          <a:p>
            <a:r>
              <a:rPr lang="en-US" dirty="0" smtClean="0"/>
              <a:t>So</a:t>
            </a:r>
            <a:r>
              <a:rPr lang="en-US" dirty="0"/>
              <a:t>, </a:t>
            </a:r>
            <a:r>
              <a:rPr lang="en-US" dirty="0" smtClean="0"/>
              <a:t>my question</a:t>
            </a:r>
            <a:r>
              <a:rPr lang="en-US" baseline="0" dirty="0" smtClean="0"/>
              <a:t> to you is, …..</a:t>
            </a:r>
            <a:r>
              <a:rPr lang="en-US" dirty="0" smtClean="0"/>
              <a:t>what </a:t>
            </a:r>
            <a:r>
              <a:rPr lang="en-US" dirty="0"/>
              <a:t>will your road look like, a charted course or an aimless wander?</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2 – Retirement Quotes </a:t>
            </a:r>
            <a:endParaRPr lang="en-US" dirty="0" smtClean="0"/>
          </a:p>
          <a:p>
            <a:endParaRPr lang="en-US" dirty="0"/>
          </a:p>
          <a:p>
            <a:r>
              <a:rPr lang="en-US" dirty="0"/>
              <a:t>Likely most of us look at retirement as being a reward for our years of hard work.  And, we probably all, at least one time or another, have visualized our own retirement in the upbeat and positive manner expressed in these quotes.   (Read Quotes)  A time to enjoy life and do whatever we want!   But…..</a:t>
            </a:r>
          </a:p>
          <a:p>
            <a:r>
              <a:rPr lang="en-US" dirty="0"/>
              <a:t> </a:t>
            </a:r>
          </a:p>
          <a:p>
            <a:r>
              <a:rPr lang="en-US" dirty="0"/>
              <a:t>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3 – Retirement Quotes </a:t>
            </a:r>
            <a:endParaRPr lang="en-US" dirty="0" smtClean="0"/>
          </a:p>
          <a:p>
            <a:endParaRPr lang="en-US" dirty="0"/>
          </a:p>
          <a:p>
            <a:r>
              <a:rPr lang="en-US" dirty="0"/>
              <a:t>…. is there another view to retirement as indicated in these statements?   (Read Quotes)  An outlook that is less than ideal and one where every activity is overshadowed by the continual question: ‘Do I have enough money?’  </a:t>
            </a:r>
            <a:endParaRPr lang="en-US" dirty="0" smtClean="0"/>
          </a:p>
          <a:p>
            <a:endParaRPr lang="en-US" dirty="0"/>
          </a:p>
          <a:p>
            <a:r>
              <a:rPr lang="en-US" dirty="0" smtClean="0"/>
              <a:t>So</a:t>
            </a:r>
            <a:r>
              <a:rPr lang="en-US" dirty="0"/>
              <a:t>, what is the </a:t>
            </a:r>
            <a:r>
              <a:rPr lang="en-US" dirty="0" smtClean="0"/>
              <a:t>‘real’ retirement?  </a:t>
            </a:r>
            <a:r>
              <a:rPr lang="en-US" dirty="0"/>
              <a:t>Well, that question can only be answered by each of us individually, based on our own circumstances and the retirement resources we accumulate</a:t>
            </a:r>
            <a:r>
              <a:rPr lang="en-US" dirty="0" smtClean="0"/>
              <a:t>.</a:t>
            </a:r>
          </a:p>
          <a:p>
            <a:endParaRPr lang="en-US" dirty="0" smtClean="0"/>
          </a:p>
          <a:p>
            <a:r>
              <a:rPr lang="en-US" dirty="0" smtClean="0"/>
              <a:t>But if we believe the….</a:t>
            </a:r>
            <a:endParaRPr lang="en-US" dirty="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4 – Retirement ‘Reality’</a:t>
            </a:r>
          </a:p>
          <a:p>
            <a:endParaRPr lang="en-US" dirty="0" smtClean="0"/>
          </a:p>
          <a:p>
            <a:r>
              <a:rPr lang="en-US" dirty="0" smtClean="0"/>
              <a:t>….results of a recent retirement confidence survey, the outlook for most people is definitely more ‘negative’ than ‘positive’.  As you can see, the survey indicated that….. </a:t>
            </a:r>
          </a:p>
          <a:p>
            <a:endParaRPr lang="en-US" dirty="0" smtClean="0"/>
          </a:p>
          <a:p>
            <a:r>
              <a:rPr lang="en-US" dirty="0" smtClean="0"/>
              <a:t>(Read Statistics)  </a:t>
            </a:r>
          </a:p>
          <a:p>
            <a:endParaRPr lang="en-US" dirty="0" smtClean="0"/>
          </a:p>
          <a:p>
            <a:r>
              <a:rPr lang="en-US" dirty="0" smtClean="0"/>
              <a:t>Some troubling statistics.  And, when you go back and reflect on the optimistic way that most of us have envisioned our retirement days, a pretty disappointing projection for what could be a long time in retirement for a lot of people.  </a:t>
            </a:r>
          </a:p>
          <a:p>
            <a:endParaRPr lang="en-US" dirty="0" smtClean="0"/>
          </a:p>
          <a:p>
            <a:r>
              <a:rPr lang="en-US" dirty="0" smtClean="0"/>
              <a:t>Particularly disappointing</a:t>
            </a:r>
            <a:r>
              <a:rPr lang="en-US" baseline="0" dirty="0" smtClean="0"/>
              <a:t> </a:t>
            </a:r>
            <a:r>
              <a:rPr lang="en-US" dirty="0" smtClean="0"/>
              <a:t>is the significant number of people who haven’t even tried to determine what their retirement savings needs might be.   And, although I  certainly can’t dispute the findings of this study, my experience leads me to believe that this percentage is probably considerably higher.</a:t>
            </a:r>
          </a:p>
          <a:p>
            <a:endParaRPr lang="en-US" dirty="0" smtClean="0"/>
          </a:p>
          <a:p>
            <a:r>
              <a:rPr lang="en-US" dirty="0" smtClean="0"/>
              <a:t>So, this is the ‘bad news.’   The ‘good news’ is that, for most people, this outlook of retirement ‘doom and gloom’ doesn’t have to become a self-fulfilling prophesy.  Most people who have some years until retirement can develop an effective plan to meet or, at least, make a significant impact on their achieving their retirement income requirements;  It all starts with a ‘plan’ and, that I what I would like to focus on today, providing some basic guidance on how to develop a personal retirement plan</a:t>
            </a:r>
            <a:r>
              <a:rPr lang="en-US" dirty="0"/>
              <a:t>.</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5 </a:t>
            </a:r>
            <a:r>
              <a:rPr lang="en-US" dirty="0"/>
              <a:t>– What Should You Expect From This Program</a:t>
            </a:r>
            <a:r>
              <a:rPr lang="en-US" dirty="0" smtClean="0"/>
              <a:t>?</a:t>
            </a:r>
          </a:p>
          <a:p>
            <a:r>
              <a:rPr lang="en-US" dirty="0" smtClean="0"/>
              <a:t> </a:t>
            </a:r>
          </a:p>
          <a:p>
            <a:r>
              <a:rPr lang="en-US" dirty="0" smtClean="0"/>
              <a:t>So, what you  expect from this program?</a:t>
            </a:r>
          </a:p>
          <a:p>
            <a:endParaRPr lang="en-US" dirty="0" smtClean="0"/>
          </a:p>
          <a:p>
            <a:endParaRPr lang="en-US" dirty="0"/>
          </a:p>
          <a:p>
            <a:r>
              <a:rPr lang="en-US" dirty="0"/>
              <a:t>(Cover Information on Slide) </a:t>
            </a:r>
            <a:endParaRPr lang="en-US" dirty="0" smtClean="0"/>
          </a:p>
          <a:p>
            <a:endParaRPr lang="en-US" dirty="0"/>
          </a:p>
          <a:p>
            <a:r>
              <a:rPr lang="en-US" dirty="0" smtClean="0"/>
              <a:t>(</a:t>
            </a:r>
            <a:r>
              <a:rPr lang="en-US" dirty="0"/>
              <a:t>Mention Use of Illustrative </a:t>
            </a:r>
            <a:r>
              <a:rPr lang="en-US" dirty="0" smtClean="0"/>
              <a:t>Example)</a:t>
            </a:r>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6</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6 </a:t>
            </a:r>
            <a:r>
              <a:rPr lang="en-US" dirty="0"/>
              <a:t>– Developing a Retirement </a:t>
            </a:r>
            <a:r>
              <a:rPr lang="en-US" dirty="0" smtClean="0"/>
              <a:t>Plan</a:t>
            </a:r>
          </a:p>
          <a:p>
            <a:endParaRPr lang="en-US" dirty="0"/>
          </a:p>
          <a:p>
            <a:r>
              <a:rPr lang="en-US" dirty="0"/>
              <a:t>Let’s get started by reviewing the basic steps in developing a plan.  </a:t>
            </a:r>
            <a:endParaRPr lang="en-US" dirty="0" smtClean="0"/>
          </a:p>
          <a:p>
            <a:endParaRPr lang="en-US" dirty="0" smtClean="0"/>
          </a:p>
          <a:p>
            <a:r>
              <a:rPr lang="en-US" dirty="0" smtClean="0"/>
              <a:t>(</a:t>
            </a:r>
            <a:r>
              <a:rPr lang="en-US" dirty="0"/>
              <a:t>Review Fundamental Steps</a:t>
            </a:r>
            <a:r>
              <a:rPr lang="en-US" dirty="0" smtClean="0"/>
              <a:t>)</a:t>
            </a:r>
          </a:p>
          <a:p>
            <a:endParaRPr lang="en-US" dirty="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7</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7 – Some Things To Remember</a:t>
            </a:r>
          </a:p>
          <a:p>
            <a:endParaRPr lang="en-US" dirty="0" smtClean="0"/>
          </a:p>
          <a:p>
            <a:endParaRPr lang="en-US" dirty="0" smtClean="0"/>
          </a:p>
          <a:p>
            <a:r>
              <a:rPr lang="en-US" dirty="0" smtClean="0"/>
              <a:t>Now, there are a couple of other points that I would like us to keep in mind when we start developing our retirement plans.  </a:t>
            </a:r>
          </a:p>
          <a:p>
            <a:endParaRPr lang="en-US" dirty="0" smtClean="0"/>
          </a:p>
          <a:p>
            <a:r>
              <a:rPr lang="en-US" dirty="0" smtClean="0"/>
              <a:t>(Review Points to Remember)</a:t>
            </a:r>
          </a:p>
          <a:p>
            <a:endParaRPr lang="en-US" dirty="0" smtClean="0"/>
          </a:p>
          <a:p>
            <a:r>
              <a:rPr lang="en-US" dirty="0" smtClean="0"/>
              <a:t>So focusing on the first step, establishing goals for our retirement</a:t>
            </a:r>
            <a:r>
              <a:rPr lang="en-US" baseline="0" dirty="0" smtClean="0"/>
              <a:t> plan,</a:t>
            </a:r>
            <a:r>
              <a:rPr lang="en-US" dirty="0" smtClean="0"/>
              <a:t> what do you think would be the first thing that we should consider? </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8</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8 </a:t>
            </a:r>
            <a:r>
              <a:rPr lang="en-US" dirty="0"/>
              <a:t>– Developing Basic Retirement Goals </a:t>
            </a:r>
            <a:r>
              <a:rPr lang="en-US" dirty="0" smtClean="0"/>
              <a:t>(When</a:t>
            </a:r>
            <a:r>
              <a:rPr lang="en-US" baseline="0" dirty="0" smtClean="0"/>
              <a:t> Do I Want To Retire?</a:t>
            </a:r>
            <a:r>
              <a:rPr lang="en-US" dirty="0" smtClean="0"/>
              <a:t>)</a:t>
            </a:r>
          </a:p>
          <a:p>
            <a:endParaRPr lang="en-US" dirty="0"/>
          </a:p>
          <a:p>
            <a:r>
              <a:rPr lang="en-US" dirty="0"/>
              <a:t>Logically, I think that we would </a:t>
            </a:r>
            <a:r>
              <a:rPr lang="en-US" dirty="0" smtClean="0"/>
              <a:t>all say it </a:t>
            </a:r>
            <a:r>
              <a:rPr lang="en-US" dirty="0"/>
              <a:t>would be to determine the date or what age we want to retire.   And although I </a:t>
            </a:r>
            <a:r>
              <a:rPr lang="en-US" dirty="0" smtClean="0"/>
              <a:t>agree </a:t>
            </a:r>
            <a:r>
              <a:rPr lang="en-US" dirty="0"/>
              <a:t>that this should be the starting point for </a:t>
            </a:r>
            <a:r>
              <a:rPr lang="en-US" dirty="0" smtClean="0"/>
              <a:t>any </a:t>
            </a:r>
            <a:r>
              <a:rPr lang="en-US" dirty="0"/>
              <a:t>initial retirement plan, I will also tell you that this date, </a:t>
            </a:r>
            <a:r>
              <a:rPr lang="en-US" dirty="0" smtClean="0"/>
              <a:t>in addition to being </a:t>
            </a:r>
            <a:r>
              <a:rPr lang="en-US" dirty="0"/>
              <a:t>an ‘assumption’ for the plan, is actually often a ‘result’ of the plan.  Meaning that when we calculate the numbers, the initial retirement date that we want may be unrealistic based on the financial facts.  So, just keep in mind that, in the end, this date may need to flexible</a:t>
            </a:r>
            <a:r>
              <a:rPr lang="en-US" dirty="0" smtClean="0"/>
              <a:t>.</a:t>
            </a:r>
          </a:p>
          <a:p>
            <a:endParaRPr lang="en-US" dirty="0"/>
          </a:p>
          <a:p>
            <a:r>
              <a:rPr lang="en-US" dirty="0" smtClean="0"/>
              <a:t>So,</a:t>
            </a:r>
            <a:r>
              <a:rPr lang="en-US" baseline="0" dirty="0" smtClean="0"/>
              <a:t> </a:t>
            </a:r>
            <a:r>
              <a:rPr lang="en-US" dirty="0" smtClean="0"/>
              <a:t>we’ve </a:t>
            </a:r>
            <a:r>
              <a:rPr lang="en-US" dirty="0"/>
              <a:t>established our retirement date; what’s our next consideration?</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9</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Slide </a:t>
            </a:r>
            <a:r>
              <a:rPr lang="en-US" dirty="0" smtClean="0"/>
              <a:t>9 </a:t>
            </a:r>
            <a:r>
              <a:rPr lang="en-US" dirty="0"/>
              <a:t>– Developing Basic Retirement Goals (How Much Income Will I Need</a:t>
            </a:r>
            <a:r>
              <a:rPr lang="en-US" dirty="0" smtClean="0"/>
              <a:t>?)</a:t>
            </a:r>
          </a:p>
          <a:p>
            <a:endParaRPr lang="en-US" dirty="0"/>
          </a:p>
          <a:p>
            <a:r>
              <a:rPr lang="en-US" dirty="0"/>
              <a:t>Probably, we ought to think about how much income we will need in retirement, wouldn’t you agree.  So, what </a:t>
            </a:r>
            <a:r>
              <a:rPr lang="en-US" dirty="0" smtClean="0"/>
              <a:t>will we be </a:t>
            </a:r>
            <a:r>
              <a:rPr lang="en-US" dirty="0"/>
              <a:t>spending our money on in retirement</a:t>
            </a:r>
            <a:r>
              <a:rPr lang="en-US" dirty="0" smtClean="0"/>
              <a:t>?</a:t>
            </a:r>
          </a:p>
          <a:p>
            <a:endParaRPr lang="en-US" dirty="0"/>
          </a:p>
          <a:p>
            <a:r>
              <a:rPr lang="en-US" dirty="0"/>
              <a:t>Obviously, we need to think about the ‘basics’ - food, utilities, clothing, home and auto expenses &amp; upkeep.  </a:t>
            </a:r>
            <a:endParaRPr lang="en-US" dirty="0" smtClean="0"/>
          </a:p>
          <a:p>
            <a:endParaRPr lang="en-US" dirty="0" smtClean="0"/>
          </a:p>
          <a:p>
            <a:r>
              <a:rPr lang="en-US" dirty="0" smtClean="0"/>
              <a:t>We </a:t>
            </a:r>
            <a:r>
              <a:rPr lang="en-US" dirty="0"/>
              <a:t>need give consideration for insurance-related products, including homeowners, auto, life, and the ‘big’ one – healthcare</a:t>
            </a:r>
            <a:r>
              <a:rPr lang="en-US" dirty="0" smtClean="0"/>
              <a:t>.</a:t>
            </a:r>
          </a:p>
          <a:p>
            <a:endParaRPr lang="en-US" dirty="0"/>
          </a:p>
          <a:p>
            <a:r>
              <a:rPr lang="en-US" dirty="0" smtClean="0"/>
              <a:t>Am </a:t>
            </a:r>
            <a:r>
              <a:rPr lang="en-US" dirty="0"/>
              <a:t>I going to have any expenses for children?  This might seem like an out-of-place thought for retirement but, I </a:t>
            </a:r>
            <a:r>
              <a:rPr lang="en-US" dirty="0" smtClean="0"/>
              <a:t>‘m seeing that </a:t>
            </a:r>
            <a:r>
              <a:rPr lang="en-US" dirty="0"/>
              <a:t>many people in retirement, for various reasons, are having support directly or indirectly children or grandchildren</a:t>
            </a:r>
            <a:r>
              <a:rPr lang="en-US" dirty="0" smtClean="0"/>
              <a:t>.</a:t>
            </a:r>
          </a:p>
          <a:p>
            <a:endParaRPr lang="en-US" dirty="0"/>
          </a:p>
          <a:p>
            <a:r>
              <a:rPr lang="en-US" dirty="0"/>
              <a:t>What about debt?  Am I going to still have a mortgage?  How about credit card balances?  </a:t>
            </a:r>
            <a:r>
              <a:rPr lang="en-US" b="0" u="none" dirty="0"/>
              <a:t>When thinking about retirement, managing your debt is equal in importance to acquiring assets and ‘less is always best.’  Ideally, you should not have any substantial debt in retirement</a:t>
            </a:r>
            <a:r>
              <a:rPr lang="en-US" b="0" u="none" dirty="0" smtClean="0"/>
              <a:t>.</a:t>
            </a:r>
          </a:p>
          <a:p>
            <a:endParaRPr lang="en-US" dirty="0"/>
          </a:p>
          <a:p>
            <a:r>
              <a:rPr lang="en-US" dirty="0"/>
              <a:t>Do I plan to travel when I retire or, do I plan to buy a boat? Many people want to but, it can be expensive and you’ve got to plan for it</a:t>
            </a:r>
            <a:r>
              <a:rPr lang="en-US" dirty="0" smtClean="0"/>
              <a:t>.</a:t>
            </a:r>
          </a:p>
          <a:p>
            <a:endParaRPr lang="en-US" dirty="0"/>
          </a:p>
          <a:p>
            <a:r>
              <a:rPr lang="en-US" dirty="0"/>
              <a:t>And, we can’t forget to plan for life’s little ‘inconveniences,’ such as a new roof or a new heating or cooling system.  Failing to allocate funds for these types of ‘emergencies’ is a very common planning mistake</a:t>
            </a:r>
            <a:r>
              <a:rPr lang="en-US" dirty="0" smtClean="0"/>
              <a:t>.</a:t>
            </a:r>
          </a:p>
          <a:p>
            <a:endParaRPr lang="en-US" dirty="0"/>
          </a:p>
          <a:p>
            <a:r>
              <a:rPr lang="en-US" dirty="0"/>
              <a:t>Lots of things to think about and there are probably many other items that I haven’t considered or listed but, to get a handle on what my costs will be in retirement and, consequently, what my income needs are, this is an extremely important exercise</a:t>
            </a:r>
            <a:r>
              <a:rPr lang="en-US" dirty="0" smtClean="0"/>
              <a:t>.</a:t>
            </a:r>
          </a:p>
          <a:p>
            <a:endParaRPr lang="en-US" dirty="0"/>
          </a:p>
          <a:p>
            <a:r>
              <a:rPr lang="en-US" dirty="0"/>
              <a:t>But, what if I don’t want or can’t calculate all of these; is there any other information or ‘shortcut’ I can use to estimate or project my retirement income requirements? </a:t>
            </a:r>
          </a:p>
        </p:txBody>
      </p:sp>
      <p:sp>
        <p:nvSpPr>
          <p:cNvPr id="4" name="Slide Number Placeholder 3"/>
          <p:cNvSpPr>
            <a:spLocks noGrp="1"/>
          </p:cNvSpPr>
          <p:nvPr>
            <p:ph type="sldNum" sz="quarter" idx="10"/>
          </p:nvPr>
        </p:nvSpPr>
        <p:spPr/>
        <p:txBody>
          <a:bodyPr/>
          <a:lstStyle/>
          <a:p>
            <a:fld id="{ECD696B9-14B0-42C3-A4ED-110C0AF0C519}" type="slidenum">
              <a:rPr lang="en-US" smtClean="0"/>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Slide 10 – Developing Basic Retirement Goals (How</a:t>
            </a:r>
            <a:r>
              <a:rPr lang="en-US" baseline="0" dirty="0" smtClean="0"/>
              <a:t> Much Income Will I Need?</a:t>
            </a:r>
            <a:r>
              <a:rPr lang="en-US" dirty="0" smtClean="0"/>
              <a:t>) (AON/Georgia State University – ‘Replacement Ratio Study’)</a:t>
            </a:r>
          </a:p>
          <a:p>
            <a:endParaRPr lang="en-US" dirty="0" smtClean="0"/>
          </a:p>
          <a:p>
            <a:r>
              <a:rPr lang="en-US" dirty="0" smtClean="0"/>
              <a:t>The answer is ‘yes.’  Georgia State University in association with the AON Insurance Company periodically produces research on retirement income needs and shown here are some excerpts from the most recent study.  It shows what percent of pre-retirement income an individual or couple of certain ages would likely need in their retirement years.   </a:t>
            </a:r>
          </a:p>
          <a:p>
            <a:r>
              <a:rPr lang="en-US" dirty="0" smtClean="0"/>
              <a:t> </a:t>
            </a:r>
          </a:p>
          <a:p>
            <a:r>
              <a:rPr lang="en-US" dirty="0" smtClean="0"/>
              <a:t>(Review Chart)</a:t>
            </a:r>
          </a:p>
          <a:p>
            <a:endParaRPr lang="en-US" dirty="0" smtClean="0"/>
          </a:p>
          <a:p>
            <a:r>
              <a:rPr lang="en-US" dirty="0" smtClean="0"/>
              <a:t>As you can see,  at least in these references, the general range is between 78 and 94% of pre-retirement income, with lower income earners requiring a larger percentage.   But look at a couple of the assumptions made in the study:  no mortgage – remember our discussion about this on a previous slide, no dependent children, and I think that you can also bet that it didn’t include much for travel or fun!</a:t>
            </a:r>
          </a:p>
          <a:p>
            <a:endParaRPr lang="en-US" dirty="0" smtClean="0"/>
          </a:p>
          <a:p>
            <a:r>
              <a:rPr lang="en-US" dirty="0" smtClean="0"/>
              <a:t>Although conventional wisdom has always been that we can live on less money in retirement, that can’t be considered a ‘given.’  Everyone has different retirement circumstances, resources, and plans for their lives.  It’s probably not unreasonable to assume that some people may need the same or, even more than their pre-retirement income to fund their ‘vision’ of retirement.</a:t>
            </a:r>
          </a:p>
          <a:p>
            <a:endParaRPr lang="en-US" dirty="0" smtClean="0"/>
          </a:p>
          <a:p>
            <a:r>
              <a:rPr lang="en-US" dirty="0" smtClean="0"/>
              <a:t>Again, reinforcement of why planning is so important!</a:t>
            </a:r>
          </a:p>
          <a:p>
            <a:endParaRPr lang="en-US" dirty="0" smtClean="0"/>
          </a:p>
          <a:p>
            <a:r>
              <a:rPr lang="en-US" dirty="0" smtClean="0"/>
              <a:t>So, as we try to project our ‘future’ income needs, let me ask this question:  Does the cost of the products and services that we use everyday generally go ‘down’ each year?  Not hardly!  They almost always go up, and what do we attribute that to?  Inflation!  Therefore, if we are trying to get a somewhat accurate picture of what kind of money we are going to need in the future, we have to consider the effect that inflation will have on our purchasing power.</a:t>
            </a:r>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11 – Developing Basic Retirement Goals (Consider the Effects of Inflation)</a:t>
            </a:r>
          </a:p>
          <a:p>
            <a:endParaRPr lang="en-US" dirty="0" smtClean="0"/>
          </a:p>
          <a:p>
            <a:r>
              <a:rPr lang="en-US" dirty="0" smtClean="0"/>
              <a:t>Over the last </a:t>
            </a:r>
            <a:r>
              <a:rPr lang="en-US" b="1" u="sng" dirty="0" smtClean="0"/>
              <a:t>thirty</a:t>
            </a:r>
            <a:r>
              <a:rPr lang="en-US" b="1" u="sng" baseline="0" dirty="0" smtClean="0"/>
              <a:t> </a:t>
            </a:r>
            <a:r>
              <a:rPr lang="en-US" b="1" u="sng" dirty="0" smtClean="0"/>
              <a:t>years </a:t>
            </a:r>
            <a:r>
              <a:rPr lang="en-US" dirty="0" smtClean="0"/>
              <a:t>inflation has averaged about 3%, more or less.</a:t>
            </a:r>
          </a:p>
          <a:p>
            <a:endParaRPr lang="en-US" dirty="0" smtClean="0"/>
          </a:p>
          <a:p>
            <a:r>
              <a:rPr lang="en-US" dirty="0" smtClean="0"/>
              <a:t>So, if we project a dollar of purchasing power today into the future and assume a continuation of this 3% inflation rate… (Review Chart).</a:t>
            </a:r>
          </a:p>
          <a:p>
            <a:endParaRPr lang="en-US" dirty="0" smtClean="0"/>
          </a:p>
          <a:p>
            <a:r>
              <a:rPr lang="en-US" dirty="0" smtClean="0"/>
              <a:t>If we look at this as to how a 3% inflation rate would affect income, a person with $30,000 of income today would need to make ….. (Review Chart)…. to maintain the same level of purchasing power.</a:t>
            </a:r>
          </a:p>
          <a:p>
            <a:endParaRPr lang="en-US" dirty="0" smtClean="0"/>
          </a:p>
          <a:p>
            <a:r>
              <a:rPr lang="en-US" dirty="0" smtClean="0"/>
              <a:t>Now,</a:t>
            </a:r>
            <a:r>
              <a:rPr lang="en-US" baseline="0" dirty="0" smtClean="0"/>
              <a:t> m</a:t>
            </a:r>
            <a:r>
              <a:rPr lang="en-US" dirty="0" smtClean="0"/>
              <a:t>any economists and others in the financial services industry are projecting a period of surging inflation for the future, citing the fact that inflation has been artificially depressed in the past few years by the Federal Reserve’s monetary policy, along with the governments growing budget deficits.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12</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12 – Developing Retirement Goals (Consider the Effects of Inflation)</a:t>
            </a:r>
          </a:p>
          <a:p>
            <a:endParaRPr lang="en-US" dirty="0" smtClean="0"/>
          </a:p>
          <a:p>
            <a:r>
              <a:rPr lang="en-US" dirty="0" smtClean="0"/>
              <a:t>If this was to become fact and inflation would track at an average rate of say, 5%, rather than 3, you can see the exponential effect it would have on purchasing power … (Review Chart). </a:t>
            </a:r>
          </a:p>
          <a:p>
            <a:endParaRPr lang="en-US" dirty="0" smtClean="0"/>
          </a:p>
          <a:p>
            <a:r>
              <a:rPr lang="en-US" dirty="0" smtClean="0"/>
              <a:t>And if we look at it from the income perspective, the effects are dramatic… (Review Chart).</a:t>
            </a:r>
          </a:p>
          <a:p>
            <a:endParaRPr lang="en-US" dirty="0" smtClean="0"/>
          </a:p>
        </p:txBody>
      </p:sp>
      <p:sp>
        <p:nvSpPr>
          <p:cNvPr id="4" name="Slide Number Placeholder 3"/>
          <p:cNvSpPr>
            <a:spLocks noGrp="1"/>
          </p:cNvSpPr>
          <p:nvPr>
            <p:ph type="sldNum" sz="quarter" idx="10"/>
          </p:nvPr>
        </p:nvSpPr>
        <p:spPr/>
        <p:txBody>
          <a:bodyPr/>
          <a:lstStyle/>
          <a:p>
            <a:fld id="{ECD696B9-14B0-42C3-A4ED-110C0AF0C519}" type="slidenum">
              <a:rPr lang="en-US" smtClean="0"/>
              <a:pPr/>
              <a:t>13</a:t>
            </a:fld>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Slide 13 – Developing Basic Retirement Goals (How Long Will Need This Income) – Historical Inflation</a:t>
            </a:r>
            <a:r>
              <a:rPr lang="en-US" baseline="0" dirty="0" smtClean="0"/>
              <a:t> Rates</a:t>
            </a:r>
            <a:endParaRPr lang="en-US" dirty="0" smtClean="0"/>
          </a:p>
          <a:p>
            <a:endParaRPr lang="en-US" dirty="0" smtClean="0"/>
          </a:p>
          <a:p>
            <a:endParaRPr lang="en-US" dirty="0" smtClean="0"/>
          </a:p>
          <a:p>
            <a:r>
              <a:rPr lang="en-US" dirty="0" smtClean="0"/>
              <a:t>And</a:t>
            </a:r>
            <a:r>
              <a:rPr lang="en-US" baseline="0" dirty="0" smtClean="0"/>
              <a:t> if you don’t think that that’s possibly just take a look at recent historical inflations rates and in particular the period from 1972 through 1981 and you’ll see the average for that ten year period was 8.5%, with high-water mark of 13.58% in 1980.</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14</a:t>
            </a:fld>
            <a:endParaRPr lang="en-US" dirty="0"/>
          </a:p>
        </p:txBody>
      </p:sp>
    </p:spTree>
    <p:extLst>
      <p:ext uri="{BB962C8B-B14F-4D97-AF65-F5344CB8AC3E}">
        <p14:creationId xmlns:p14="http://schemas.microsoft.com/office/powerpoint/2010/main" xmlns="" val="111771684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Slide 14 – Developing Basic Retirement Goals (How Long Will Need This Income) – Historical Inflation</a:t>
            </a:r>
            <a:r>
              <a:rPr lang="en-US" baseline="0" dirty="0" smtClean="0"/>
              <a:t> Rates</a:t>
            </a:r>
            <a:endParaRPr lang="en-US" dirty="0" smtClean="0"/>
          </a:p>
          <a:p>
            <a:endParaRPr lang="en-US" dirty="0" smtClean="0"/>
          </a:p>
          <a:p>
            <a:endParaRPr lang="en-US" dirty="0" smtClean="0"/>
          </a:p>
          <a:p>
            <a:r>
              <a:rPr lang="en-US" dirty="0" smtClean="0"/>
              <a:t>Last thing, in addition to its impact on purchasing power, inflation has yet another side that affects those saving for retirement:  Is the rate of return on my retirement savings staying ahead of inflation?  And, we’ll talk more about that later.</a:t>
            </a:r>
          </a:p>
          <a:p>
            <a:endParaRPr lang="en-US" dirty="0" smtClean="0"/>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Alright, we’ve determined when we plan to retire, what income we will likely need and, we know that we must take into consideration inflation.  Next, we probably need to examine how long I might need this income in retirement.</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15</a:t>
            </a:fld>
            <a:endParaRPr lang="en-US" dirty="0"/>
          </a:p>
        </p:txBody>
      </p:sp>
    </p:spTree>
    <p:extLst>
      <p:ext uri="{BB962C8B-B14F-4D97-AF65-F5344CB8AC3E}">
        <p14:creationId xmlns:p14="http://schemas.microsoft.com/office/powerpoint/2010/main" xmlns="" val="1117716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15 – Developing Basic Retirement Goals (How Long Will Need This Income)</a:t>
            </a:r>
          </a:p>
          <a:p>
            <a:endParaRPr lang="en-US" dirty="0" smtClean="0"/>
          </a:p>
          <a:p>
            <a:r>
              <a:rPr lang="en-US" dirty="0" smtClean="0"/>
              <a:t>If we look this chart of average life expectancies, we can see that …..(Review Chart).</a:t>
            </a:r>
          </a:p>
          <a:p>
            <a:endParaRPr lang="en-US" dirty="0" smtClean="0"/>
          </a:p>
          <a:p>
            <a:r>
              <a:rPr lang="en-US" dirty="0" smtClean="0"/>
              <a:t>Does anyone see anything interesting in these numbers?  Right,</a:t>
            </a:r>
            <a:r>
              <a:rPr lang="en-US" baseline="0" dirty="0" smtClean="0"/>
              <a:t> t</a:t>
            </a:r>
            <a:r>
              <a:rPr lang="en-US" dirty="0" smtClean="0"/>
              <a:t>he older you are, the longer you are expected to live!</a:t>
            </a:r>
            <a:r>
              <a:rPr lang="en-US" baseline="0" dirty="0" smtClean="0"/>
              <a:t>  And, that should gives a hint at what to expect.</a:t>
            </a:r>
            <a:endParaRPr lang="en-US" dirty="0" smtClean="0"/>
          </a:p>
          <a:p>
            <a:endParaRPr lang="en-US" dirty="0" smtClean="0"/>
          </a:p>
          <a:p>
            <a:r>
              <a:rPr lang="en-US" dirty="0" smtClean="0"/>
              <a:t>But, what’s wrong with ‘average’ life expectancies for retirement considerations?  ‘Average’ implies that half the age group will die younger than that age and, half will live longer than that age but, we don’t know how much longer.  So, it’s really not a useful tool to try and pinpoint how long we may need our retirement income to last.  A better view would likely come from ‘probability charts’ that are developed by statistical professionals known as ‘actuaries,’ who analyze the financial consequences of risk.</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16</a:t>
            </a:fld>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16 – Developing Retirement Goals (How</a:t>
            </a:r>
            <a:r>
              <a:rPr lang="en-US" baseline="0" dirty="0" smtClean="0"/>
              <a:t> Long Will I Live?)</a:t>
            </a:r>
            <a:endParaRPr lang="en-US" dirty="0" smtClean="0"/>
          </a:p>
          <a:p>
            <a:endParaRPr lang="en-US" dirty="0" smtClean="0"/>
          </a:p>
          <a:p>
            <a:r>
              <a:rPr lang="en-US" dirty="0" smtClean="0"/>
              <a:t>If we look at a probability chart, we see that a male… (Review Chart) and a female… (Review Chart)</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17</a:t>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17 – Developing Retirement Goals (How</a:t>
            </a:r>
            <a:r>
              <a:rPr lang="en-US" baseline="0" dirty="0" smtClean="0"/>
              <a:t> Long Will I Live?)</a:t>
            </a:r>
            <a:endParaRPr lang="en-US" dirty="0" smtClean="0"/>
          </a:p>
          <a:p>
            <a:endParaRPr lang="en-US" dirty="0" smtClean="0"/>
          </a:p>
          <a:p>
            <a:r>
              <a:rPr lang="en-US" dirty="0" smtClean="0"/>
              <a:t>But look what happens when we look at probabilities for a married couple who reach age 65….. (Review Chart).</a:t>
            </a:r>
          </a:p>
          <a:p>
            <a:endParaRPr lang="en-US" dirty="0" smtClean="0"/>
          </a:p>
          <a:p>
            <a:r>
              <a:rPr lang="en-US" dirty="0" smtClean="0"/>
              <a:t>What these probability charts don’t take into consideration is your own family history of longevity.  If you have immediate family members who have lived to older ages, then your ‘personal’ probability percentages will likely be higher and, conversely, if longevity is not that evident in your family history, then your ‘personal’ probability percentages may be less.</a:t>
            </a:r>
          </a:p>
          <a:p>
            <a:endParaRPr lang="en-US" dirty="0" smtClean="0"/>
          </a:p>
          <a:p>
            <a:r>
              <a:rPr lang="en-US" dirty="0" smtClean="0"/>
              <a:t>Clearly, knowing how long you are going to live in retirement is a ‘guess’ but, if statistics are any indication, for some people it could be thirty years and possibly more!</a:t>
            </a:r>
          </a:p>
          <a:p>
            <a:endParaRPr lang="en-US" dirty="0" smtClean="0"/>
          </a:p>
          <a:p>
            <a:endParaRPr lang="en-US" dirty="0" smtClean="0"/>
          </a:p>
          <a:p>
            <a:r>
              <a:rPr lang="en-US" dirty="0" smtClean="0"/>
              <a:t>We have covered some of the key elements required to establish our retirement goals and we’ll come back to them when we look at our illustrative example of a personal retirement plan in a few minutes.  Now, I would like for us to turn our attention to the sources of retirement income.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18</a:t>
            </a:fld>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18 </a:t>
            </a:r>
            <a:r>
              <a:rPr lang="en-US" dirty="0"/>
              <a:t>– Sources of Retirement Income </a:t>
            </a:r>
            <a:endParaRPr lang="en-US" dirty="0" smtClean="0"/>
          </a:p>
          <a:p>
            <a:endParaRPr lang="en-US" dirty="0"/>
          </a:p>
          <a:p>
            <a:r>
              <a:rPr lang="en-US" dirty="0"/>
              <a:t>Traditionally, retirement planning has assumed three sources of income:  Employee Pensions, Social Security, and Personal Savings.  And, for as long as I have been working, these sources have always been depicted as this three-legged stool, where each leg equally ‘shares’ the weight of retirement income.  </a:t>
            </a:r>
            <a:endParaRPr lang="en-US" dirty="0" smtClean="0"/>
          </a:p>
          <a:p>
            <a:endParaRPr lang="en-US" dirty="0"/>
          </a:p>
          <a:p>
            <a:r>
              <a:rPr lang="en-US" dirty="0"/>
              <a:t>For many people today, one of these legs, Employee Pension, has all but disappeared.  Estimates are that only about </a:t>
            </a:r>
            <a:r>
              <a:rPr lang="en-US" dirty="0" smtClean="0"/>
              <a:t>15% </a:t>
            </a:r>
            <a:r>
              <a:rPr lang="en-US" dirty="0"/>
              <a:t>of all non-governmental employers have </a:t>
            </a:r>
            <a:r>
              <a:rPr lang="en-US" dirty="0" smtClean="0"/>
              <a:t>traditional pension </a:t>
            </a:r>
            <a:r>
              <a:rPr lang="en-US" dirty="0"/>
              <a:t>plans</a:t>
            </a:r>
            <a:r>
              <a:rPr lang="en-US" dirty="0" smtClean="0"/>
              <a:t>.</a:t>
            </a:r>
          </a:p>
          <a:p>
            <a:endParaRPr lang="en-US" dirty="0"/>
          </a:p>
          <a:p>
            <a:r>
              <a:rPr lang="en-US" dirty="0"/>
              <a:t>Fortunately for us, we work for a state government organization that does provide a traditional pension </a:t>
            </a:r>
            <a:r>
              <a:rPr lang="en-US" dirty="0" smtClean="0"/>
              <a:t>plan, the Arkansas</a:t>
            </a:r>
            <a:r>
              <a:rPr lang="en-US" baseline="0" dirty="0" smtClean="0"/>
              <a:t> Public Employees Retirement System or, APERS</a:t>
            </a:r>
            <a:r>
              <a:rPr lang="en-US" dirty="0" smtClean="0"/>
              <a:t>.  </a:t>
            </a:r>
            <a:r>
              <a:rPr lang="en-US" dirty="0"/>
              <a:t>And, when we work through our example, you’ll see just how beneficial it is to have this plan. </a:t>
            </a:r>
            <a:endParaRPr lang="en-US" dirty="0" smtClean="0"/>
          </a:p>
          <a:p>
            <a:endParaRPr lang="en-US" dirty="0"/>
          </a:p>
          <a:p>
            <a:r>
              <a:rPr lang="en-US" dirty="0" smtClean="0"/>
              <a:t>But,</a:t>
            </a:r>
            <a:r>
              <a:rPr lang="en-US" baseline="0" dirty="0" smtClean="0"/>
              <a:t> y</a:t>
            </a:r>
            <a:r>
              <a:rPr lang="en-US" dirty="0" smtClean="0"/>
              <a:t>ou’ll </a:t>
            </a:r>
            <a:r>
              <a:rPr lang="en-US" dirty="0"/>
              <a:t>also see just how necessary ‘personal savings’ </a:t>
            </a:r>
            <a:r>
              <a:rPr lang="en-US" dirty="0" smtClean="0"/>
              <a:t>are </a:t>
            </a:r>
            <a:r>
              <a:rPr lang="en-US" dirty="0"/>
              <a:t>to a successful retirement plan</a:t>
            </a:r>
            <a:r>
              <a:rPr lang="en-US" dirty="0" smtClean="0"/>
              <a:t>.</a:t>
            </a:r>
          </a:p>
          <a:p>
            <a:endParaRPr lang="en-US" dirty="0" smtClean="0"/>
          </a:p>
          <a:p>
            <a:r>
              <a:rPr lang="en-US" dirty="0" smtClean="0"/>
              <a:t>So,</a:t>
            </a:r>
            <a:r>
              <a:rPr lang="en-US" baseline="0" dirty="0" smtClean="0"/>
              <a:t> let’s take look at our employee pension program, the Arkansas Public Employees Retirement System or, APERS.</a:t>
            </a:r>
            <a:endParaRPr lang="en-US" dirty="0" smtClean="0"/>
          </a:p>
          <a:p>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19</a:t>
            </a:fld>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19 </a:t>
            </a:r>
            <a:r>
              <a:rPr lang="en-US" dirty="0"/>
              <a:t>– Sources of Retirement Income -Social Security</a:t>
            </a:r>
          </a:p>
          <a:p>
            <a:r>
              <a:rPr lang="en-US" dirty="0"/>
              <a:t>	</a:t>
            </a:r>
            <a:endParaRPr lang="en-US" dirty="0" smtClean="0"/>
          </a:p>
          <a:p>
            <a:r>
              <a:rPr lang="en-US" dirty="0" smtClean="0"/>
              <a:t>(</a:t>
            </a:r>
            <a:r>
              <a:rPr lang="en-US" dirty="0"/>
              <a:t>Review Slide)</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20</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20 </a:t>
            </a:r>
            <a:r>
              <a:rPr lang="en-US" dirty="0"/>
              <a:t>– Sources of Retirement Income - Social Security</a:t>
            </a:r>
          </a:p>
          <a:p>
            <a:endParaRPr lang="en-US" dirty="0" smtClean="0"/>
          </a:p>
          <a:p>
            <a:r>
              <a:rPr lang="en-US" dirty="0" smtClean="0"/>
              <a:t>(</a:t>
            </a:r>
            <a:r>
              <a:rPr lang="en-US" dirty="0"/>
              <a:t>Review Slide)</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21</a:t>
            </a:fld>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21 </a:t>
            </a:r>
            <a:r>
              <a:rPr lang="en-US" dirty="0"/>
              <a:t>– Sources of Retirement Income -Social Security (Concerns and Issues</a:t>
            </a:r>
            <a:r>
              <a:rPr lang="en-US" dirty="0" smtClean="0"/>
              <a:t>)</a:t>
            </a:r>
          </a:p>
          <a:p>
            <a:endParaRPr lang="en-US" dirty="0"/>
          </a:p>
          <a:p>
            <a:r>
              <a:rPr lang="en-US" dirty="0"/>
              <a:t>I think that we all aware that Social Security has some significant issues that need to be addressed</a:t>
            </a:r>
            <a:r>
              <a:rPr lang="en-US" dirty="0" smtClean="0"/>
              <a:t>:</a:t>
            </a:r>
          </a:p>
          <a:p>
            <a:endParaRPr lang="en-US" dirty="0"/>
          </a:p>
          <a:p>
            <a:r>
              <a:rPr lang="en-US" dirty="0" smtClean="0"/>
              <a:t>(</a:t>
            </a:r>
            <a:r>
              <a:rPr lang="en-US" dirty="0"/>
              <a:t>Review Slide</a:t>
            </a:r>
            <a:r>
              <a:rPr lang="en-US" dirty="0" smtClean="0"/>
              <a:t>)</a:t>
            </a:r>
          </a:p>
          <a:p>
            <a:endParaRPr lang="en-US" dirty="0" smtClean="0"/>
          </a:p>
          <a:p>
            <a:r>
              <a:rPr lang="en-US" dirty="0" smtClean="0"/>
              <a:t>For those of you who are younger, a warning,  this benefit  that we have always counted on may be suspect and therefore, your personal savings may need to carry even more weight in the future.</a:t>
            </a:r>
          </a:p>
          <a:p>
            <a:endParaRPr lang="en-US" dirty="0"/>
          </a:p>
          <a:p>
            <a:r>
              <a:rPr lang="en-US" dirty="0"/>
              <a:t>Although Social Security and our APERS pension program have ‘cost of living’ adjustments, both are somewhat ‘fixed’ as income sources; which leaves our personal savings to fill any ‘gap’ in our retirement needs.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22</a:t>
            </a:fld>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22 – Sources of Retirement Income - Personal Savings</a:t>
            </a:r>
          </a:p>
          <a:p>
            <a:endParaRPr lang="en-US" dirty="0" smtClean="0"/>
          </a:p>
          <a:p>
            <a:r>
              <a:rPr lang="en-US" dirty="0" smtClean="0"/>
              <a:t>If we look at Americans as a collective group, we can see some pretty interesting facts about our saving and spending behavior.</a:t>
            </a:r>
          </a:p>
          <a:p>
            <a:endParaRPr lang="en-US" dirty="0" smtClean="0"/>
          </a:p>
          <a:p>
            <a:r>
              <a:rPr lang="en-US" dirty="0" smtClean="0"/>
              <a:t>The average savings rate over the past ten years has been 3.61%, with a range of 1.86% to 5.05%.  What’s interesting about these numbers is that the lowest savings rate during this period was in 2005, when the economy was as booming, and the highest in 2008, with economic conditions at their recent worst.  And, a further look back at historical savings rates reflects this same pattern - Americans tend to spend money rather than save when times are good and, save only when they are fearful.</a:t>
            </a:r>
          </a:p>
          <a:p>
            <a:endParaRPr lang="en-US" dirty="0" smtClean="0"/>
          </a:p>
          <a:p>
            <a:r>
              <a:rPr lang="en-US" dirty="0" smtClean="0"/>
              <a:t>If we look at how our 2011 household savings rate compares to those of other developed countries, our savings rate is not the worst but, not far from it.  And, if we compare it from the leaders, we’re a long way off!</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23</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23 – Sources of Retirement Income (Personal Savings USA)</a:t>
            </a:r>
          </a:p>
          <a:p>
            <a:endParaRPr lang="en-US" dirty="0" smtClean="0"/>
          </a:p>
          <a:p>
            <a:r>
              <a:rPr lang="en-US" dirty="0" smtClean="0"/>
              <a:t>Looking at average net worth by age group for an indication of total savings,  older Americans have acquired some assets but, given that this number may include possessions other than savings and investments, such as automobiles and household goods, the amount of actual savings dollars is generally consider to be minimal.</a:t>
            </a:r>
          </a:p>
          <a:p>
            <a:endParaRPr lang="en-US" dirty="0" smtClean="0"/>
          </a:p>
          <a:p>
            <a:r>
              <a:rPr lang="en-US" dirty="0" smtClean="0"/>
              <a:t>If we turn the page over and look at debt…. (Review Chart) … and,</a:t>
            </a:r>
            <a:r>
              <a:rPr lang="en-US" baseline="0" dirty="0" smtClean="0"/>
              <a:t> again these are average household numbers which really doesn’t tell the true story since it includes households that don’t have mortgages, use credit cards, or have student loans. </a:t>
            </a:r>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24</a:t>
            </a:fld>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24 – Sources of Retirement Income (Personal Savings USA)</a:t>
            </a:r>
          </a:p>
          <a:p>
            <a:endParaRPr lang="en-US" dirty="0" smtClean="0"/>
          </a:p>
          <a:p>
            <a:r>
              <a:rPr lang="en-US" dirty="0" smtClean="0"/>
              <a:t>If</a:t>
            </a:r>
            <a:r>
              <a:rPr lang="en-US" baseline="0" dirty="0" smtClean="0"/>
              <a:t> we look at just those three segments averaged by only those households who carry it, the averages are…………</a:t>
            </a:r>
            <a:endParaRPr lang="en-US" dirty="0" smtClean="0"/>
          </a:p>
          <a:p>
            <a:endParaRPr lang="en-US" dirty="0" smtClean="0"/>
          </a:p>
          <a:p>
            <a:endParaRPr lang="en-US" dirty="0" smtClean="0"/>
          </a:p>
          <a:p>
            <a:r>
              <a:rPr lang="en-US" dirty="0" smtClean="0"/>
              <a:t>So, how do we categorize American’s savings and spending practices – the consensus is:  We have little, save little, and carry too much debt</a:t>
            </a:r>
          </a:p>
          <a:p>
            <a:endParaRPr lang="en-US" dirty="0" smtClean="0"/>
          </a:p>
          <a:p>
            <a:endParaRPr lang="en-US" dirty="0" smtClean="0"/>
          </a:p>
          <a:p>
            <a:endParaRPr lang="en-US" dirty="0" smtClean="0"/>
          </a:p>
          <a:p>
            <a:r>
              <a:rPr lang="en-US" dirty="0" smtClean="0"/>
              <a:t>Now, let’s try and put what we covered into practice by developing an initial retirement plan for someone.</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25</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25 </a:t>
            </a:r>
            <a:r>
              <a:rPr lang="en-US" dirty="0"/>
              <a:t>– Developing Basic Retirement Goals - An Illustrative </a:t>
            </a:r>
            <a:r>
              <a:rPr lang="en-US" dirty="0" smtClean="0"/>
              <a:t>Example - Assumptions</a:t>
            </a:r>
          </a:p>
          <a:p>
            <a:endParaRPr lang="en-US" dirty="0"/>
          </a:p>
          <a:p>
            <a:r>
              <a:rPr lang="en-US" dirty="0" smtClean="0"/>
              <a:t>(Review </a:t>
            </a:r>
            <a:r>
              <a:rPr lang="en-US" dirty="0"/>
              <a:t>Slide</a:t>
            </a:r>
            <a:r>
              <a:rPr lang="en-US" dirty="0" smtClean="0"/>
              <a:t>)</a:t>
            </a:r>
          </a:p>
          <a:p>
            <a:endParaRPr lang="en-US" dirty="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26</a:t>
            </a:fld>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26 – Illustrative Example</a:t>
            </a:r>
          </a:p>
          <a:p>
            <a:endParaRPr lang="en-US" dirty="0" smtClean="0"/>
          </a:p>
          <a:p>
            <a:r>
              <a:rPr lang="en-US" dirty="0" smtClean="0"/>
              <a:t>(Review Slide)</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27</a:t>
            </a:fld>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Slide 27 – Illustrative Example</a:t>
            </a:r>
          </a:p>
          <a:p>
            <a:endParaRPr lang="en-US" dirty="0" smtClean="0"/>
          </a:p>
          <a:p>
            <a:endParaRPr lang="en-US" dirty="0" smtClean="0"/>
          </a:p>
          <a:p>
            <a:r>
              <a:rPr lang="en-US" sz="1200" b="0" kern="1200" dirty="0" smtClean="0">
                <a:solidFill>
                  <a:schemeClr val="tx1"/>
                </a:solidFill>
                <a:effectLst/>
                <a:latin typeface="+mn-lt"/>
                <a:ea typeface="+mn-ea"/>
                <a:cs typeface="+mn-cs"/>
              </a:rPr>
              <a:t>(Review Slide)</a:t>
            </a: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Now, let’s stop for a minute and let’s try and put ourselves in John’s shoes.  Your 45 years old, by your own estimate – half your life is over; you’re making $35,000 and spending all of it; you’ve got minimal money in the bank and can’t seem to find away to save anymore; you’re ready to retire today but, know that you’ve got to work at least 20 more years; and now, somebody has told you that if you don’t come up with $272,000 in the next twenty years, your vision of a ‘comfortable’ retirement won’t be met;  heck,  because of inflation, if you don’t come up with it, your life won’t even be as ‘good’ as it is today!</a:t>
            </a: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  A pretty frightening thought, wouldn’t you agree!</a:t>
            </a: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But, let’s try to look at the positives: First, at least now he knows what he’s got to do, and; second, he’s got twenty years to try and accomplish it, which is a long time by anyone’s standards.</a:t>
            </a: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Along with these positives, John’s has also got be a ‘realist’ and understand that this can’t be accomplished without some discipline and sacrifice – the old saying, ‘no pain, no gain.’</a:t>
            </a:r>
          </a:p>
          <a:p>
            <a:endParaRPr lang="en-US" sz="1200" b="0" kern="1200" dirty="0" smtClean="0">
              <a:solidFill>
                <a:schemeClr val="tx1"/>
              </a:solidFill>
              <a:effectLst/>
              <a:latin typeface="+mn-lt"/>
              <a:ea typeface="+mn-ea"/>
              <a:cs typeface="+mn-cs"/>
            </a:endParaRPr>
          </a:p>
          <a:p>
            <a:r>
              <a:rPr lang="en-US" sz="1200" b="0" kern="1200" dirty="0" smtClean="0">
                <a:solidFill>
                  <a:schemeClr val="tx1"/>
                </a:solidFill>
                <a:effectLst/>
                <a:latin typeface="+mn-lt"/>
                <a:ea typeface="+mn-ea"/>
                <a:cs typeface="+mn-cs"/>
              </a:rPr>
              <a:t>So, we’ve got a ‘goal’ and we’ve determined we have an income ‘gap.’  How are we going to close that ‘gap’ with personal savings so that John can have that secure retirement that he’s wanting?</a:t>
            </a:r>
          </a:p>
          <a:p>
            <a:endParaRPr lang="en-US" b="0" dirty="0" smtClean="0"/>
          </a:p>
          <a:p>
            <a:endParaRPr lang="en-US" b="0"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28</a:t>
            </a:fld>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28 </a:t>
            </a:r>
            <a:r>
              <a:rPr lang="en-US" dirty="0"/>
              <a:t>– Closing Income ‘Gaps</a:t>
            </a:r>
            <a:r>
              <a:rPr lang="en-US" dirty="0" smtClean="0"/>
              <a:t>’</a:t>
            </a:r>
          </a:p>
          <a:p>
            <a:endParaRPr lang="en-US" dirty="0"/>
          </a:p>
          <a:p>
            <a:r>
              <a:rPr lang="en-US" dirty="0"/>
              <a:t>Closing income ‘gaps’ is relatively simple in theory but, often hard in practice depending on the size of the ‘gap;’ the options are really only four: ‘save more’ , ‘make more’, ‘work longer’, ‘work harder.’ </a:t>
            </a:r>
            <a:endParaRPr lang="en-US" dirty="0" smtClean="0"/>
          </a:p>
          <a:p>
            <a:endParaRPr lang="en-US" dirty="0"/>
          </a:p>
          <a:p>
            <a:r>
              <a:rPr lang="en-US" dirty="0"/>
              <a:t>The last two are generally options of last resort, so for John let’s see what kind of plan we can develop with the first two: saving and getting a better rate of return on those savings.</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29</a:t>
            </a:fld>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29 </a:t>
            </a:r>
            <a:r>
              <a:rPr lang="en-US" dirty="0"/>
              <a:t>– Closing Income ‘Gaps’ (Example Continuation</a:t>
            </a:r>
            <a:r>
              <a:rPr lang="en-US" dirty="0" smtClean="0"/>
              <a:t>)</a:t>
            </a:r>
          </a:p>
          <a:p>
            <a:endParaRPr lang="en-US" dirty="0"/>
          </a:p>
          <a:p>
            <a:r>
              <a:rPr lang="en-US" dirty="0"/>
              <a:t>(Review </a:t>
            </a:r>
            <a:r>
              <a:rPr lang="en-US" dirty="0" smtClean="0"/>
              <a:t>Slide -  ‘Save More’)</a:t>
            </a:r>
          </a:p>
          <a:p>
            <a:endParaRPr lang="en-US" dirty="0"/>
          </a:p>
          <a:p>
            <a:r>
              <a:rPr lang="en-US" dirty="0"/>
              <a:t> John has been conservative with </a:t>
            </a:r>
            <a:r>
              <a:rPr lang="en-US" dirty="0" smtClean="0"/>
              <a:t>his </a:t>
            </a:r>
            <a:r>
              <a:rPr lang="en-US" dirty="0"/>
              <a:t>savings </a:t>
            </a:r>
            <a:r>
              <a:rPr lang="en-US" dirty="0" smtClean="0"/>
              <a:t>and </a:t>
            </a:r>
            <a:r>
              <a:rPr lang="en-US" dirty="0"/>
              <a:t>has kept it in a bank CD, which he thinks will generate at a 3</a:t>
            </a:r>
            <a:r>
              <a:rPr lang="en-US" dirty="0" smtClean="0"/>
              <a:t>% average annual </a:t>
            </a:r>
            <a:r>
              <a:rPr lang="en-US" dirty="0"/>
              <a:t>rate of return over the next twenty years.  But, what if he could generate on average, double that to 6% by investing his savings </a:t>
            </a:r>
            <a:r>
              <a:rPr lang="en-US" dirty="0" smtClean="0"/>
              <a:t>as well as his contributions </a:t>
            </a:r>
            <a:r>
              <a:rPr lang="en-US" dirty="0"/>
              <a:t>in say, a moderate risk, diversified portfolio of mutual funds.   Should he do it?  Well, with 20 years to go to retirement, time is certainly on his side; and, sometimes the reward dictates the risk that you have to take.   In John’s case, it’s probably something to </a:t>
            </a:r>
            <a:r>
              <a:rPr lang="en-US" dirty="0" smtClean="0"/>
              <a:t>consider.</a:t>
            </a:r>
          </a:p>
          <a:p>
            <a:endParaRPr lang="en-US" dirty="0" smtClean="0"/>
          </a:p>
          <a:p>
            <a:r>
              <a:rPr lang="en-US" dirty="0" smtClean="0"/>
              <a:t>So, let’s see what effect it would have.</a:t>
            </a:r>
          </a:p>
          <a:p>
            <a:endParaRPr lang="en-US" dirty="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30</a:t>
            </a:fld>
            <a:endParaRPr 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30 </a:t>
            </a:r>
            <a:r>
              <a:rPr lang="en-US" dirty="0"/>
              <a:t>– Closing Income ‘Gaps’ (Example Continuation</a:t>
            </a:r>
            <a:r>
              <a:rPr lang="en-US" dirty="0" smtClean="0"/>
              <a:t>)</a:t>
            </a:r>
          </a:p>
          <a:p>
            <a:endParaRPr lang="en-US" dirty="0"/>
          </a:p>
          <a:p>
            <a:endParaRPr lang="en-US" dirty="0"/>
          </a:p>
          <a:p>
            <a:r>
              <a:rPr lang="en-US" dirty="0"/>
              <a:t>(Continue Reviewing Slide </a:t>
            </a:r>
            <a:r>
              <a:rPr lang="en-US" dirty="0" smtClean="0"/>
              <a:t>– ‘ </a:t>
            </a:r>
            <a:r>
              <a:rPr lang="en-US" dirty="0"/>
              <a:t>I</a:t>
            </a:r>
            <a:r>
              <a:rPr lang="en-US" dirty="0" smtClean="0"/>
              <a:t>ncrease </a:t>
            </a:r>
            <a:r>
              <a:rPr lang="en-US" dirty="0"/>
              <a:t>Rate of </a:t>
            </a:r>
            <a:r>
              <a:rPr lang="en-US" dirty="0" smtClean="0"/>
              <a:t>Return’)</a:t>
            </a:r>
          </a:p>
          <a:p>
            <a:endParaRPr lang="en-US" dirty="0" smtClean="0"/>
          </a:p>
          <a:p>
            <a:endParaRPr lang="en-US" dirty="0"/>
          </a:p>
          <a:p>
            <a:r>
              <a:rPr lang="en-US" dirty="0" smtClean="0"/>
              <a:t>Now, what </a:t>
            </a:r>
            <a:r>
              <a:rPr lang="en-US" dirty="0"/>
              <a:t>if we could ‘leverage’ these contributions and get a ‘bigger bang’ for his retirement bucks?  What if we utilized another benefit we have here at the </a:t>
            </a:r>
            <a:r>
              <a:rPr lang="en-US" dirty="0" smtClean="0"/>
              <a:t>state …, </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31</a:t>
            </a:fld>
            <a:endParaRPr 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31 </a:t>
            </a:r>
            <a:r>
              <a:rPr lang="en-US" dirty="0"/>
              <a:t>– Closing Income ‘Gaps’ - Leveraging Your Retirement Dollars </a:t>
            </a:r>
            <a:r>
              <a:rPr lang="en-US" dirty="0" smtClean="0"/>
              <a:t>(Tax-Sheltered</a:t>
            </a:r>
            <a:r>
              <a:rPr lang="en-US" baseline="0" dirty="0" smtClean="0"/>
              <a:t> Retirement Savings Programs 403b &amp; 457b</a:t>
            </a:r>
            <a:r>
              <a:rPr lang="en-US" dirty="0" smtClean="0"/>
              <a:t>)</a:t>
            </a:r>
          </a:p>
          <a:p>
            <a:endParaRPr lang="en-US" dirty="0" smtClean="0"/>
          </a:p>
          <a:p>
            <a:r>
              <a:rPr lang="en-US" dirty="0" smtClean="0"/>
              <a:t>…..tax-sheltered</a:t>
            </a:r>
            <a:r>
              <a:rPr lang="en-US" baseline="0" dirty="0" smtClean="0"/>
              <a:t> savings programs such as 403b and 457 programs.</a:t>
            </a:r>
          </a:p>
          <a:p>
            <a:endParaRPr lang="en-US" baseline="0" dirty="0" smtClean="0"/>
          </a:p>
          <a:p>
            <a:endParaRPr lang="en-US" dirty="0" smtClean="0"/>
          </a:p>
          <a:p>
            <a:r>
              <a:rPr lang="en-US" dirty="0" smtClean="0"/>
              <a:t>(</a:t>
            </a:r>
            <a:r>
              <a:rPr lang="en-US" dirty="0"/>
              <a:t>Review Slide)</a:t>
            </a:r>
          </a:p>
          <a:p>
            <a:r>
              <a:rPr lang="en-US" dirty="0"/>
              <a:t>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32</a:t>
            </a:fld>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Slide </a:t>
            </a:r>
            <a:r>
              <a:rPr lang="en-US" dirty="0" smtClean="0"/>
              <a:t>32 </a:t>
            </a:r>
            <a:r>
              <a:rPr lang="en-US" dirty="0"/>
              <a:t>– Closing Income ‘Gaps’ - Leveraging Your Retirement Dollars (Example Continuation</a:t>
            </a:r>
            <a:r>
              <a:rPr lang="en-US" dirty="0" smtClean="0"/>
              <a:t>)</a:t>
            </a:r>
          </a:p>
          <a:p>
            <a:endParaRPr lang="en-US" dirty="0"/>
          </a:p>
          <a:p>
            <a:r>
              <a:rPr lang="en-US" dirty="0" smtClean="0"/>
              <a:t>So</a:t>
            </a:r>
            <a:r>
              <a:rPr lang="en-US" dirty="0"/>
              <a:t>, going back to John’s plan</a:t>
            </a:r>
            <a:r>
              <a:rPr lang="en-US" dirty="0" smtClean="0"/>
              <a:t>.</a:t>
            </a:r>
          </a:p>
          <a:p>
            <a:endParaRPr lang="en-US" dirty="0"/>
          </a:p>
          <a:p>
            <a:r>
              <a:rPr lang="en-US" dirty="0" smtClean="0"/>
              <a:t>(</a:t>
            </a:r>
            <a:r>
              <a:rPr lang="en-US" dirty="0"/>
              <a:t>Review Slide</a:t>
            </a:r>
            <a:r>
              <a:rPr lang="en-US" dirty="0" smtClean="0"/>
              <a:t>)</a:t>
            </a:r>
          </a:p>
          <a:p>
            <a:endParaRPr lang="en-US" dirty="0"/>
          </a:p>
          <a:p>
            <a:r>
              <a:rPr lang="en-US" dirty="0" smtClean="0"/>
              <a:t>So by </a:t>
            </a:r>
            <a:r>
              <a:rPr lang="en-US" dirty="0"/>
              <a:t>using this tax-advantaged retirement </a:t>
            </a:r>
            <a:r>
              <a:rPr lang="en-US" dirty="0" smtClean="0"/>
              <a:t>plan, we have saved him </a:t>
            </a:r>
            <a:r>
              <a:rPr lang="en-US" dirty="0"/>
              <a:t>about $1,285 compared to using an after-tax savings plan.  Although, the $175 paycheck reduction, might seem painful to John, it accounts for only about 13% of his gross pay, just a little above the 10% that most financial experts say is the’ minimum’ that we all need to save and invest for our retirement.  And, remember what we said earlier, ‘no pain, no gain</a:t>
            </a:r>
            <a:r>
              <a:rPr lang="en-US" dirty="0" smtClean="0"/>
              <a:t>.’</a:t>
            </a:r>
          </a:p>
          <a:p>
            <a:endParaRPr lang="en-US" dirty="0"/>
          </a:p>
          <a:p>
            <a:r>
              <a:rPr lang="en-US" dirty="0"/>
              <a:t>Using the Diamond Plan has another benefit; since, the contributions are payroll deducted, persistency is increased meaning you are more likely to continue making these contributions.  Payroll deduction effectively removes the ‘temptation’ you might have to spend the money</a:t>
            </a:r>
            <a:r>
              <a:rPr lang="en-US" dirty="0" smtClean="0"/>
              <a:t>.</a:t>
            </a:r>
          </a:p>
          <a:p>
            <a:endParaRPr lang="en-US" dirty="0"/>
          </a:p>
          <a:p>
            <a:r>
              <a:rPr lang="en-US" dirty="0"/>
              <a:t>So, let’s recap John’s situation, we’ve been able to take him from what seemed to be frightening and insurmountable objective of needing to acquire $272,000 to a workable solution that will require only a little more than he should have contributing to his retirement all along; and, it all came about because he took the time to develop a ‘plan</a:t>
            </a:r>
            <a:r>
              <a:rPr lang="en-US" dirty="0" smtClean="0"/>
              <a:t>.’</a:t>
            </a:r>
          </a:p>
          <a:p>
            <a:endParaRPr lang="en-US" dirty="0"/>
          </a:p>
          <a:p>
            <a:r>
              <a:rPr lang="en-US" dirty="0"/>
              <a:t>And, we can’t let John go without a reminder that his plan needs to be reviewed every two to three years.  A lot can happen over a twenty year period</a:t>
            </a:r>
            <a:r>
              <a:rPr lang="en-US" dirty="0" smtClean="0"/>
              <a:t>.</a:t>
            </a:r>
          </a:p>
          <a:p>
            <a:endParaRPr lang="en-US" dirty="0"/>
          </a:p>
          <a:p>
            <a:r>
              <a:rPr lang="en-US" dirty="0"/>
              <a:t>But you know, John’s still not home free, he still got to implement his plan and we all have one psychological trap that could significantly impact or totally derail his retirement vision and it’s called ‘procrastination,’…..</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33</a:t>
            </a:fld>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Slide </a:t>
            </a:r>
            <a:r>
              <a:rPr lang="en-US" dirty="0" smtClean="0"/>
              <a:t>33 </a:t>
            </a:r>
            <a:r>
              <a:rPr lang="en-US" dirty="0"/>
              <a:t>– Closing Income ‘Gaps’ - Leveraging Your Retirement Dollars (Example Continuation</a:t>
            </a:r>
            <a:r>
              <a:rPr lang="en-US" dirty="0" smtClean="0"/>
              <a:t>)</a:t>
            </a:r>
          </a:p>
          <a:p>
            <a:endParaRPr lang="en-US" dirty="0"/>
          </a:p>
          <a:p>
            <a:endParaRPr lang="en-US" dirty="0"/>
          </a:p>
          <a:p>
            <a:r>
              <a:rPr lang="en-US" dirty="0" smtClean="0"/>
              <a:t>So by </a:t>
            </a:r>
            <a:r>
              <a:rPr lang="en-US" dirty="0"/>
              <a:t>using this tax-advantaged retirement </a:t>
            </a:r>
            <a:r>
              <a:rPr lang="en-US" dirty="0" smtClean="0"/>
              <a:t>plan, we have saved him </a:t>
            </a:r>
            <a:r>
              <a:rPr lang="en-US" dirty="0"/>
              <a:t>about $1,285 compared to using an after-tax savings plan.  Although, the $175 paycheck reduction, might seem painful to John, it accounts for only about 13% of his gross pay, just a little above the 10% that most financial experts say is the’ minimum’ that we all need to save and invest for our retirement.  And, remember what we said earlier, ‘no pain, no gain</a:t>
            </a:r>
            <a:r>
              <a:rPr lang="en-US" dirty="0" smtClean="0"/>
              <a:t>.’</a:t>
            </a:r>
          </a:p>
          <a:p>
            <a:endParaRPr lang="en-US" dirty="0"/>
          </a:p>
          <a:p>
            <a:r>
              <a:rPr lang="en-US" dirty="0"/>
              <a:t>Using the Diamond Plan has another benefit; since, the contributions are payroll deducted, persistency is increased meaning you are more likely to continue making these contributions.  Payroll deduction effectively removes the ‘temptation’ you might have to spend the money</a:t>
            </a:r>
            <a:r>
              <a:rPr lang="en-US" dirty="0" smtClean="0"/>
              <a:t>.</a:t>
            </a:r>
          </a:p>
          <a:p>
            <a:endParaRPr lang="en-US" dirty="0"/>
          </a:p>
          <a:p>
            <a:r>
              <a:rPr lang="en-US" dirty="0"/>
              <a:t>So, let’s recap John’s situation, we’ve been able to take him from what seemed to be frightening and insurmountable objective of needing to acquire $272,000 to a workable solution that will require only a little more than he should have contributing to his retirement all along; and, it all came about because he took the time to develop a ‘plan</a:t>
            </a:r>
            <a:r>
              <a:rPr lang="en-US" dirty="0" smtClean="0"/>
              <a:t>.’</a:t>
            </a:r>
          </a:p>
          <a:p>
            <a:endParaRPr lang="en-US" dirty="0"/>
          </a:p>
          <a:p>
            <a:r>
              <a:rPr lang="en-US" dirty="0"/>
              <a:t>And, we can’t let John go without a reminder that his plan needs to be reviewed every two to three years.  A lot can happen over a twenty year period</a:t>
            </a:r>
            <a:r>
              <a:rPr lang="en-US" dirty="0" smtClean="0"/>
              <a:t>.</a:t>
            </a:r>
          </a:p>
          <a:p>
            <a:endParaRPr lang="en-US" dirty="0"/>
          </a:p>
          <a:p>
            <a:r>
              <a:rPr lang="en-US" dirty="0"/>
              <a:t>But you know, John’s still not home free, he still got to implement his plan and we all have one psychological trap that could significantly impact or totally derail his retirement vision and it’s called ‘procrastination,’…..</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34</a:t>
            </a:fld>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34 – The Cost of Procrastination</a:t>
            </a:r>
          </a:p>
          <a:p>
            <a:endParaRPr lang="en-US" dirty="0" smtClean="0"/>
          </a:p>
          <a:p>
            <a:r>
              <a:rPr lang="en-US" dirty="0" smtClean="0"/>
              <a:t>….the tendency that we all have from time to time to delay doing something until a later date.  For many things this might not be that big of a deal but, with savings it can expensive!</a:t>
            </a:r>
          </a:p>
          <a:p>
            <a:endParaRPr lang="en-US" dirty="0" smtClean="0"/>
          </a:p>
          <a:p>
            <a:r>
              <a:rPr lang="en-US" dirty="0" smtClean="0"/>
              <a:t>If we look at John’s example….(Review Slide) – (7% more)</a:t>
            </a:r>
          </a:p>
          <a:p>
            <a:endParaRPr lang="en-US" dirty="0" smtClean="0"/>
          </a:p>
          <a:p>
            <a:r>
              <a:rPr lang="en-US" dirty="0" smtClean="0"/>
              <a:t>And I think that these numbers highlight an old truism about saving money and compounding, ‘today is better than tomorrow but, not nearly a good as yesterday.’</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35</a:t>
            </a:fld>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35 – What If I Don’t Have A Pension Or Don’t Have Much Time Until</a:t>
            </a:r>
            <a:r>
              <a:rPr lang="en-US" baseline="0" dirty="0" smtClean="0"/>
              <a:t> Retirement?</a:t>
            </a:r>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36</a:t>
            </a:fld>
            <a:endParaRPr lang="en-US" dirty="0"/>
          </a:p>
        </p:txBody>
      </p:sp>
    </p:spTree>
    <p:extLst>
      <p:ext uri="{BB962C8B-B14F-4D97-AF65-F5344CB8AC3E}">
        <p14:creationId xmlns:p14="http://schemas.microsoft.com/office/powerpoint/2010/main" xmlns="" val="4070373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38 – Questions?</a:t>
            </a:r>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37</a:t>
            </a:fld>
            <a:endParaRPr lang="en-US" dirty="0"/>
          </a:p>
        </p:txBody>
      </p:sp>
    </p:spTree>
    <p:extLst>
      <p:ext uri="{BB962C8B-B14F-4D97-AF65-F5344CB8AC3E}">
        <p14:creationId xmlns:p14="http://schemas.microsoft.com/office/powerpoint/2010/main" xmlns="" val="20858112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smtClean="0"/>
              <a:t>Slide 39 – Basic Investing – What’s My Investing Profile?</a:t>
            </a:r>
          </a:p>
          <a:p>
            <a:endParaRPr lang="en-US" dirty="0" smtClean="0"/>
          </a:p>
          <a:p>
            <a:r>
              <a:rPr lang="en-US" dirty="0" smtClean="0"/>
              <a:t>Earlier, in developing John’s plan, we questioned whether he should consider changing his investments to try and get</a:t>
            </a:r>
            <a:r>
              <a:rPr lang="en-US" baseline="0" dirty="0" smtClean="0"/>
              <a:t> a better</a:t>
            </a:r>
            <a:r>
              <a:rPr lang="en-US" dirty="0" smtClean="0"/>
              <a:t> rate of return so as to reduce the amount that he needed to contribute to his plan.  This is question of, should I take more risk to get a better return, is a common one and likely one that each of us will have to consider, so I’d like to spend a few minutes reviewing some key questions you need to address to determine your investing ‘profile’ and your ability to accept the risks that go along with investing.</a:t>
            </a:r>
          </a:p>
          <a:p>
            <a:endParaRPr lang="en-US" dirty="0" smtClean="0"/>
          </a:p>
          <a:p>
            <a:r>
              <a:rPr lang="en-US" dirty="0" smtClean="0"/>
              <a:t>First, a basic question – How do you feel about taking risk?  Are you totally opposed to it or, if the circumstances and rewards were right, would you consider it?</a:t>
            </a:r>
          </a:p>
          <a:p>
            <a:endParaRPr lang="en-US" dirty="0" smtClean="0"/>
          </a:p>
          <a:p>
            <a:r>
              <a:rPr lang="en-US" dirty="0" smtClean="0"/>
              <a:t>Do you understand the risk /reward relationship? – Simply, those investments with opportunities for higher rates of return are generally accompanied by higher risk factors.</a:t>
            </a:r>
          </a:p>
          <a:p>
            <a:endParaRPr lang="en-US" dirty="0" smtClean="0"/>
          </a:p>
          <a:p>
            <a:r>
              <a:rPr lang="en-US" dirty="0" smtClean="0"/>
              <a:t>How well do you react to volatility? – Would you panic if your asset values were to go down 5% or, do you accept the fact that markets have swings both up and down?</a:t>
            </a:r>
          </a:p>
          <a:p>
            <a:endParaRPr lang="en-US" dirty="0" smtClean="0"/>
          </a:p>
          <a:p>
            <a:r>
              <a:rPr lang="en-US" dirty="0" smtClean="0"/>
              <a:t>A critical one - what’s my time horizon?  - The longer the time to go the more likely that you ‘can’ consider other investment options because you’re better able to endure investment market cycles with a longer time span.</a:t>
            </a:r>
          </a:p>
          <a:p>
            <a:endParaRPr lang="en-US" dirty="0" smtClean="0"/>
          </a:p>
          <a:p>
            <a:r>
              <a:rPr lang="en-US" dirty="0" smtClean="0"/>
              <a:t>And lastly, are you a novice or a ‘seasoned’ investor.  The more experience obviously, the more likely you will be to consider other investment options.</a:t>
            </a:r>
          </a:p>
          <a:p>
            <a:endParaRPr lang="en-US" dirty="0" smtClean="0"/>
          </a:p>
          <a:p>
            <a:r>
              <a:rPr lang="en-US" dirty="0" smtClean="0"/>
              <a:t>These only a few of the questions that you need to consider and none will provide the definitive answer, rather each response provides some insight as to your risk tolerance.  Most investment companies and brokerage firms have comprehensive questionnaires available that, when completed, can provide an overall assessment of your individual profile.</a:t>
            </a:r>
          </a:p>
          <a:p>
            <a:endParaRPr lang="en-US" dirty="0" smtClean="0"/>
          </a:p>
          <a:p>
            <a:r>
              <a:rPr lang="en-US" dirty="0" smtClean="0"/>
              <a:t>Also, just like we saw in John’s case, ……….</a:t>
            </a:r>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38</a:t>
            </a:fld>
            <a:endParaRPr lang="en-US" dirty="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40 – Basic Investing – Sometimes</a:t>
            </a:r>
            <a:r>
              <a:rPr lang="en-US" baseline="0" dirty="0" smtClean="0"/>
              <a:t> the ‘need’ dictates the ‘risk’</a:t>
            </a:r>
            <a:endParaRPr lang="en-US" dirty="0" smtClean="0"/>
          </a:p>
          <a:p>
            <a:endParaRPr lang="en-US" dirty="0" smtClean="0"/>
          </a:p>
          <a:p>
            <a:r>
              <a:rPr lang="en-US" dirty="0" smtClean="0"/>
              <a:t>………sometimes the need dictates the amount of risk you must take.  If the contributions required to meet your objectives with conservative investments are unrealistic, then you might be forced to look to higher risk, higher reward options.  And, if that direction does not appeal you then, you will likely again have to fall back on those two items we mentioned as ‘last resorts’ that we looked at closing income ‘gaps’, either pushing  your retirement date out further or planning to work at some level in retirement.</a:t>
            </a:r>
          </a:p>
          <a:p>
            <a:endParaRPr lang="en-US" dirty="0" smtClean="0"/>
          </a:p>
          <a:p>
            <a:endParaRPr lang="en-US" dirty="0" smtClean="0"/>
          </a:p>
          <a:p>
            <a:r>
              <a:rPr lang="en-US" dirty="0" smtClean="0"/>
              <a:t>Now,</a:t>
            </a:r>
            <a:r>
              <a:rPr lang="en-US" baseline="0" dirty="0" smtClean="0"/>
              <a:t> a</a:t>
            </a:r>
            <a:r>
              <a:rPr lang="en-US" dirty="0" smtClean="0"/>
              <a:t>ssuming that most of you will want or need to look various investment options, I’d like to cover a few basic principles regarding investing.</a:t>
            </a:r>
          </a:p>
          <a:p>
            <a:r>
              <a:rPr lang="en-US" dirty="0" smtClean="0"/>
              <a:t>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39</a:t>
            </a:fld>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Slide </a:t>
            </a:r>
            <a:r>
              <a:rPr lang="en-US" dirty="0" smtClean="0"/>
              <a:t>41 </a:t>
            </a:r>
            <a:r>
              <a:rPr lang="en-US" dirty="0"/>
              <a:t>– Basic Investing - Some </a:t>
            </a:r>
            <a:r>
              <a:rPr lang="en-US" dirty="0" smtClean="0"/>
              <a:t>Principles To</a:t>
            </a:r>
            <a:r>
              <a:rPr lang="en-US" baseline="0" dirty="0" smtClean="0"/>
              <a:t> Consider</a:t>
            </a:r>
            <a:endParaRPr lang="en-US" dirty="0" smtClean="0"/>
          </a:p>
          <a:p>
            <a:endParaRPr lang="en-US" dirty="0"/>
          </a:p>
          <a:p>
            <a:r>
              <a:rPr lang="en-US" dirty="0"/>
              <a:t>The first is to understand that ‘all’ investments have some level of risk!  Even guaranteed, fixed interest accounts, such as Certificates of Deposit, are subject to ‘buying power risk’ - the risk that </a:t>
            </a:r>
            <a:r>
              <a:rPr lang="en-US" dirty="0" smtClean="0"/>
              <a:t>the interest you earn will not </a:t>
            </a:r>
            <a:r>
              <a:rPr lang="en-US" dirty="0"/>
              <a:t>be greater than the rate of inflation and, therefore the dollars returned to you when the CD matures, will buy less than the dollars you invested</a:t>
            </a:r>
            <a:r>
              <a:rPr lang="en-US" dirty="0" smtClean="0"/>
              <a:t>.</a:t>
            </a:r>
          </a:p>
          <a:p>
            <a:endParaRPr lang="en-US" dirty="0"/>
          </a:p>
          <a:p>
            <a:r>
              <a:rPr lang="en-US" dirty="0"/>
              <a:t>A rule that we referenced a few minutes ago as the ‘risk / reward’ relationship; again, investments with higher rewards are generally accompanied by higher risks</a:t>
            </a:r>
            <a:r>
              <a:rPr lang="en-US" dirty="0" smtClean="0"/>
              <a:t>.</a:t>
            </a:r>
          </a:p>
          <a:p>
            <a:endParaRPr lang="en-US" dirty="0"/>
          </a:p>
          <a:p>
            <a:r>
              <a:rPr lang="en-US" dirty="0"/>
              <a:t>Diversify your investments.  This is the old wise saying, ‘don’t put all your eggs in one basket.’  Simply said, don’t concentrate all of your investment money in one thing; spread the risk by investing in several. </a:t>
            </a:r>
            <a:endParaRPr lang="en-US" dirty="0" smtClean="0"/>
          </a:p>
          <a:p>
            <a:endParaRPr lang="en-US" dirty="0"/>
          </a:p>
          <a:p>
            <a:r>
              <a:rPr lang="en-US" dirty="0"/>
              <a:t>Apply asset allocation theory to your investment portfolios to reduce risk and improve overall performance by selecting your investments and ‘allocating’ them according to your goals, risk tolerance, and time horizon</a:t>
            </a:r>
            <a:r>
              <a:rPr lang="en-US" dirty="0" smtClean="0"/>
              <a:t>.</a:t>
            </a:r>
          </a:p>
          <a:p>
            <a:endParaRPr lang="en-US" dirty="0"/>
          </a:p>
          <a:p>
            <a:r>
              <a:rPr lang="en-US" dirty="0"/>
              <a:t>And finally, to be successful, it is imperative that you periodically review and adjust your investment holdings to account for changes in market </a:t>
            </a:r>
            <a:r>
              <a:rPr lang="en-US" dirty="0" smtClean="0"/>
              <a:t>conditions and for retirement oriented accounts, </a:t>
            </a:r>
            <a:r>
              <a:rPr lang="en-US" dirty="0"/>
              <a:t>the ongoing decrease in your time horizon</a:t>
            </a:r>
            <a:r>
              <a:rPr lang="en-US" dirty="0" smtClean="0"/>
              <a:t>.</a:t>
            </a:r>
          </a:p>
          <a:p>
            <a:endParaRPr lang="en-US" dirty="0" smtClean="0"/>
          </a:p>
          <a:p>
            <a:r>
              <a:rPr lang="en-US" dirty="0" smtClean="0"/>
              <a:t>(Pause)</a:t>
            </a:r>
          </a:p>
          <a:p>
            <a:endParaRPr lang="en-US" dirty="0"/>
          </a:p>
          <a:p>
            <a:r>
              <a:rPr lang="en-US" dirty="0" smtClean="0"/>
              <a:t>So</a:t>
            </a:r>
            <a:r>
              <a:rPr lang="en-US" dirty="0"/>
              <a:t>, if we’re going to invest our retirement savings, what choices do we have?</a:t>
            </a:r>
          </a:p>
        </p:txBody>
      </p:sp>
      <p:sp>
        <p:nvSpPr>
          <p:cNvPr id="4" name="Slide Number Placeholder 3"/>
          <p:cNvSpPr>
            <a:spLocks noGrp="1"/>
          </p:cNvSpPr>
          <p:nvPr>
            <p:ph type="sldNum" sz="quarter" idx="10"/>
          </p:nvPr>
        </p:nvSpPr>
        <p:spPr/>
        <p:txBody>
          <a:bodyPr/>
          <a:lstStyle/>
          <a:p>
            <a:fld id="{ECD696B9-14B0-42C3-A4ED-110C0AF0C519}" type="slidenum">
              <a:rPr lang="en-US" smtClean="0"/>
              <a:pPr/>
              <a:t>40</a:t>
            </a:fld>
            <a:endParaRPr lang="en-US"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42 </a:t>
            </a:r>
            <a:r>
              <a:rPr lang="en-US" dirty="0"/>
              <a:t>– Basic Investing - Investment </a:t>
            </a:r>
            <a:r>
              <a:rPr lang="en-US" dirty="0" smtClean="0"/>
              <a:t>Choices</a:t>
            </a:r>
          </a:p>
          <a:p>
            <a:endParaRPr lang="en-US" dirty="0"/>
          </a:p>
          <a:p>
            <a:r>
              <a:rPr lang="en-US" dirty="0"/>
              <a:t>Well, to say that you have ‘several’ would be a ‘gross understatement.’  If were to look at just two categories, individual stocks and mutual funds, the total number of choices would be more than 17,000. </a:t>
            </a:r>
            <a:r>
              <a:rPr lang="en-US" dirty="0" smtClean="0"/>
              <a:t> Unfortunately</a:t>
            </a:r>
            <a:r>
              <a:rPr lang="en-US" dirty="0"/>
              <a:t>, even a general explanation of each of these segments would require considerable time; so, we won’t be able to go much further than this.  Suffice to say, you have wide variety of choices, each with their own levels of risks and potential rewards. </a:t>
            </a:r>
            <a:endParaRPr lang="en-US" dirty="0" smtClean="0"/>
          </a:p>
          <a:p>
            <a:endParaRPr lang="en-US" dirty="0" smtClean="0"/>
          </a:p>
          <a:p>
            <a:r>
              <a:rPr lang="en-US" dirty="0" smtClean="0"/>
              <a:t>(Pause)</a:t>
            </a:r>
          </a:p>
          <a:p>
            <a:endParaRPr lang="en-US" dirty="0"/>
          </a:p>
          <a:p>
            <a:r>
              <a:rPr lang="en-US" dirty="0"/>
              <a:t>There is one aspect of these investment choices that I would like to spend some time on though, and that’s ‘historical rates of return’.</a:t>
            </a:r>
          </a:p>
          <a:p>
            <a:r>
              <a:rPr lang="en-US" dirty="0"/>
              <a:t>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41</a:t>
            </a:fld>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43 </a:t>
            </a:r>
            <a:r>
              <a:rPr lang="en-US" dirty="0"/>
              <a:t>– Basic Investing – Historical Rates of </a:t>
            </a:r>
            <a:r>
              <a:rPr lang="en-US" dirty="0" smtClean="0"/>
              <a:t>Return</a:t>
            </a:r>
          </a:p>
          <a:p>
            <a:endParaRPr lang="en-US" dirty="0"/>
          </a:p>
          <a:p>
            <a:r>
              <a:rPr lang="en-US" dirty="0"/>
              <a:t>This </a:t>
            </a:r>
            <a:r>
              <a:rPr lang="en-US" dirty="0" smtClean="0"/>
              <a:t>slide </a:t>
            </a:r>
            <a:r>
              <a:rPr lang="en-US" dirty="0"/>
              <a:t>reflects the historical rates of return for some broad categories of investments for the period of 1926 thru 2010.  I think it’s important that point out that this time frame encompassed a World War (II), three regional wars (Korea, Vietnam, Iraq/Afghanistan), an assassination of a U.S. President, a resignation of a U.S. President, a major terrorist event (9/11), numerous  natural </a:t>
            </a:r>
            <a:r>
              <a:rPr lang="en-US" dirty="0" smtClean="0"/>
              <a:t>disasters - some of them of epic proportion, </a:t>
            </a:r>
            <a:r>
              <a:rPr lang="en-US" dirty="0"/>
              <a:t>and three bona fide market ‘crashes’ (1929, 1987, 2008).  Yet in light of these negative events and over eighty-four years, all categories have averaged positive rates of returns and some, pretty sizeable.  Certainly, we can’t assume that what has happened in the past will be indicative of what we can expect in the future, but it does indicate, at least from a historical view, that equity-oriented products will generally out-perform fixed income ones over time.  And, if we compare these returns to our historical inflation rate of about 3%, that equity investments are the only ones that give a reasonable chance to stay  ‘ahead’ of it</a:t>
            </a:r>
            <a:r>
              <a:rPr lang="en-US" dirty="0" smtClean="0"/>
              <a:t>.</a:t>
            </a:r>
          </a:p>
          <a:p>
            <a:endParaRPr lang="en-US" dirty="0"/>
          </a:p>
          <a:p>
            <a:r>
              <a:rPr lang="en-US" dirty="0"/>
              <a:t>So, does this mean that being invested in equities is right for you?  Again, it depends on your goals, risk tolerance, and time horizon</a:t>
            </a:r>
            <a:r>
              <a:rPr lang="en-US" dirty="0" smtClean="0"/>
              <a:t>.</a:t>
            </a:r>
          </a:p>
          <a:p>
            <a:endParaRPr lang="en-US" dirty="0" smtClean="0"/>
          </a:p>
          <a:p>
            <a:r>
              <a:rPr lang="en-US" dirty="0" smtClean="0"/>
              <a:t>(Pause)</a:t>
            </a:r>
          </a:p>
          <a:p>
            <a:endParaRPr lang="en-US" dirty="0"/>
          </a:p>
          <a:p>
            <a:r>
              <a:rPr lang="en-US" dirty="0"/>
              <a:t>OK, let’s take a look at the last step – Implementing Your Plan.</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42</a:t>
            </a:fld>
            <a:endParaRPr 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a:t>Slide </a:t>
            </a:r>
            <a:r>
              <a:rPr lang="en-US" dirty="0" smtClean="0"/>
              <a:t>44 </a:t>
            </a:r>
            <a:r>
              <a:rPr lang="en-US" dirty="0"/>
              <a:t>– Implementing My </a:t>
            </a:r>
            <a:r>
              <a:rPr lang="en-US" dirty="0" smtClean="0"/>
              <a:t>Plan</a:t>
            </a:r>
          </a:p>
          <a:p>
            <a:endParaRPr lang="en-US" dirty="0"/>
          </a:p>
          <a:p>
            <a:r>
              <a:rPr lang="en-US" dirty="0"/>
              <a:t>A critical decision in both developing and implementing your plan is determining if you are going to ‘go it alone’ and do it yourself or are going work with an investment advisor. </a:t>
            </a:r>
            <a:endParaRPr lang="en-US" dirty="0" smtClean="0"/>
          </a:p>
          <a:p>
            <a:r>
              <a:rPr lang="en-US" dirty="0" smtClean="0"/>
              <a:t> </a:t>
            </a:r>
          </a:p>
          <a:p>
            <a:r>
              <a:rPr lang="en-US" dirty="0" smtClean="0"/>
              <a:t>Certainly </a:t>
            </a:r>
            <a:r>
              <a:rPr lang="en-US" dirty="0"/>
              <a:t>this decision will be heavily weighted on </a:t>
            </a:r>
            <a:r>
              <a:rPr lang="en-US" dirty="0" smtClean="0"/>
              <a:t>your comfort</a:t>
            </a:r>
            <a:r>
              <a:rPr lang="en-US" baseline="0" dirty="0" smtClean="0"/>
              <a:t> in </a:t>
            </a:r>
            <a:r>
              <a:rPr lang="en-US" dirty="0" smtClean="0"/>
              <a:t>applying the </a:t>
            </a:r>
            <a:r>
              <a:rPr lang="en-US" dirty="0"/>
              <a:t>information we’ve covered </a:t>
            </a:r>
            <a:r>
              <a:rPr lang="en-US" dirty="0" smtClean="0"/>
              <a:t>today, as well as on your past investment</a:t>
            </a:r>
            <a:r>
              <a:rPr lang="en-US" baseline="0" dirty="0" smtClean="0"/>
              <a:t> experience</a:t>
            </a:r>
            <a:r>
              <a:rPr lang="en-US" dirty="0" smtClean="0"/>
              <a:t>.   </a:t>
            </a:r>
            <a:r>
              <a:rPr lang="en-US" dirty="0"/>
              <a:t>If you aren’t an experienced investor or don’t feel comfortable with what’s required, I would certainly recommend that you find an investment professional to assist you</a:t>
            </a:r>
            <a:r>
              <a:rPr lang="en-US" dirty="0" smtClean="0"/>
              <a:t>.</a:t>
            </a:r>
          </a:p>
          <a:p>
            <a:endParaRPr lang="en-US" dirty="0"/>
          </a:p>
          <a:p>
            <a:r>
              <a:rPr lang="en-US" dirty="0"/>
              <a:t>To that end, I’d like to offer some suggestions regarding working with any investment person, as well as some ‘common sense’ things to remember</a:t>
            </a:r>
            <a:r>
              <a:rPr lang="en-US" dirty="0" smtClean="0"/>
              <a:t>:</a:t>
            </a:r>
          </a:p>
          <a:p>
            <a:endParaRPr lang="en-US" dirty="0"/>
          </a:p>
          <a:p>
            <a:r>
              <a:rPr lang="en-US" dirty="0"/>
              <a:t>First, work only with licensed and registered companies and individuals.  The Financial Industry National Regulatory Association (FINRA) maintains a data base called ‘Broker Check’ with this </a:t>
            </a:r>
            <a:r>
              <a:rPr lang="en-US" dirty="0" smtClean="0"/>
              <a:t>information and , you </a:t>
            </a:r>
            <a:r>
              <a:rPr lang="en-US" dirty="0"/>
              <a:t>can also contact the Securities Department for </a:t>
            </a:r>
            <a:r>
              <a:rPr lang="en-US" dirty="0" smtClean="0"/>
              <a:t>assistance.</a:t>
            </a:r>
          </a:p>
          <a:p>
            <a:endParaRPr lang="en-US" dirty="0"/>
          </a:p>
          <a:p>
            <a:r>
              <a:rPr lang="en-US" dirty="0"/>
              <a:t>Always be informed about your investments; ask questions and make sure that you clearly understand the responses.  </a:t>
            </a:r>
            <a:r>
              <a:rPr lang="en-US" dirty="0" smtClean="0"/>
              <a:t>Ask for important facts to be provided to you in writing and stay </a:t>
            </a:r>
            <a:r>
              <a:rPr lang="en-US" dirty="0"/>
              <a:t>in charge of your money</a:t>
            </a:r>
            <a:r>
              <a:rPr lang="en-US" dirty="0" smtClean="0"/>
              <a:t>.</a:t>
            </a:r>
          </a:p>
          <a:p>
            <a:endParaRPr lang="en-US" dirty="0"/>
          </a:p>
          <a:p>
            <a:r>
              <a:rPr lang="en-US" dirty="0"/>
              <a:t>Make sure you understand the ‘fine print;’ be clear on the terms of the investment, the fees you’ll pay, and if there are any </a:t>
            </a:r>
            <a:r>
              <a:rPr lang="en-US" dirty="0" smtClean="0"/>
              <a:t>restrictions or cost </a:t>
            </a:r>
            <a:r>
              <a:rPr lang="en-US" dirty="0"/>
              <a:t>to access or move your money</a:t>
            </a:r>
            <a:r>
              <a:rPr lang="en-US" dirty="0" smtClean="0"/>
              <a:t>.</a:t>
            </a:r>
          </a:p>
          <a:p>
            <a:endParaRPr lang="en-US" dirty="0"/>
          </a:p>
          <a:p>
            <a:r>
              <a:rPr lang="en-US" dirty="0"/>
              <a:t>Never sign any contract or forms until you are absolutely sure that you understand all aspects of the agreement and you are completely sure </a:t>
            </a:r>
            <a:r>
              <a:rPr lang="en-US" dirty="0" smtClean="0"/>
              <a:t>the decision is </a:t>
            </a:r>
            <a:r>
              <a:rPr lang="en-US" dirty="0"/>
              <a:t>right for you</a:t>
            </a:r>
            <a:r>
              <a:rPr lang="en-US" dirty="0" smtClean="0"/>
              <a:t>.</a:t>
            </a:r>
          </a:p>
          <a:p>
            <a:endParaRPr lang="en-US" dirty="0"/>
          </a:p>
          <a:p>
            <a:r>
              <a:rPr lang="en-US" dirty="0"/>
              <a:t>Demand periodic statements and reviews by your representative</a:t>
            </a:r>
            <a:r>
              <a:rPr lang="en-US" dirty="0" smtClean="0"/>
              <a:t>.</a:t>
            </a:r>
          </a:p>
          <a:p>
            <a:endParaRPr lang="en-US" dirty="0"/>
          </a:p>
          <a:p>
            <a:r>
              <a:rPr lang="en-US" dirty="0"/>
              <a:t>And finally, be on guard for ‘too good to be true’ deals.   Remember</a:t>
            </a:r>
            <a:r>
              <a:rPr lang="en-US" dirty="0" smtClean="0"/>
              <a:t>,</a:t>
            </a:r>
            <a:r>
              <a:rPr lang="en-US" baseline="0" dirty="0" smtClean="0"/>
              <a:t> sometimes our best investments are the ones we don’t make.</a:t>
            </a:r>
            <a:endParaRPr lang="en-US" dirty="0" smtClean="0"/>
          </a:p>
          <a:p>
            <a:endParaRPr lang="en-US" dirty="0" smtClean="0"/>
          </a:p>
          <a:p>
            <a:r>
              <a:rPr lang="en-US" dirty="0" smtClean="0"/>
              <a:t>(PAUSE)</a:t>
            </a:r>
          </a:p>
          <a:p>
            <a:endParaRPr lang="en-US" dirty="0"/>
          </a:p>
          <a:p>
            <a:r>
              <a:rPr lang="en-US" dirty="0"/>
              <a:t>In my outline of what to expect from this program, I promised some resources that you could use.</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43</a:t>
            </a:fld>
            <a:endParaRPr 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45 </a:t>
            </a:r>
            <a:r>
              <a:rPr lang="en-US" dirty="0"/>
              <a:t>– Retirement Planning – </a:t>
            </a:r>
            <a:r>
              <a:rPr lang="en-US" dirty="0" smtClean="0"/>
              <a:t>Resources</a:t>
            </a:r>
          </a:p>
          <a:p>
            <a:endParaRPr lang="en-US" dirty="0"/>
          </a:p>
          <a:p>
            <a:r>
              <a:rPr lang="en-US" dirty="0" smtClean="0"/>
              <a:t>(</a:t>
            </a:r>
            <a:r>
              <a:rPr lang="en-US" dirty="0"/>
              <a:t>Review Slide)</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44</a:t>
            </a:fld>
            <a:endParaRPr 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46 – Questions?</a:t>
            </a:r>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45</a:t>
            </a:fld>
            <a:endParaRPr lang="en-US" dirty="0"/>
          </a:p>
        </p:txBody>
      </p:sp>
    </p:spTree>
    <p:extLst>
      <p:ext uri="{BB962C8B-B14F-4D97-AF65-F5344CB8AC3E}">
        <p14:creationId xmlns:p14="http://schemas.microsoft.com/office/powerpoint/2010/main" xmlns="" val="5371621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47 – Alice in Wonderland</a:t>
            </a:r>
            <a:endParaRPr lang="en-US" dirty="0"/>
          </a:p>
          <a:p>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I‘d like to close today with four</a:t>
            </a:r>
            <a:r>
              <a:rPr lang="en-US" baseline="0" dirty="0" smtClean="0"/>
              <a:t> lines</a:t>
            </a:r>
            <a:r>
              <a:rPr lang="en-US" dirty="0" smtClean="0"/>
              <a:t> from the classic children’s book, Alice in Wonderland.  As you’ll recall it’s about the efforts of Alice to find her way out of the rabbit hole that she’s fallen into and the surreal world that it contained.  In her adventure she meets some unusual characters, including the Cheshire Cat; who engages Alice in amusing but, sometimes annoying conversations.</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46</a:t>
            </a:fld>
            <a:endParaRPr lang="en-US" dirty="0"/>
          </a:p>
        </p:txBody>
      </p:sp>
    </p:spTree>
    <p:extLst>
      <p:ext uri="{BB962C8B-B14F-4D97-AF65-F5344CB8AC3E}">
        <p14:creationId xmlns:p14="http://schemas.microsoft.com/office/powerpoint/2010/main" xmlns="" val="28540141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Slide 48 – (Alice in Wonderland Passage)</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a:p>
            <a:r>
              <a:rPr lang="en-US" dirty="0"/>
              <a:t>One of these meetings occurs when Alice comes to </a:t>
            </a:r>
            <a:r>
              <a:rPr lang="en-US" dirty="0" smtClean="0"/>
              <a:t>a ‘divide’ </a:t>
            </a:r>
            <a:r>
              <a:rPr lang="en-US" dirty="0"/>
              <a:t>in the path she’s on and she asks the Cat for assistance</a:t>
            </a:r>
            <a:r>
              <a:rPr lang="en-US" dirty="0" smtClean="0"/>
              <a:t>.</a:t>
            </a:r>
          </a:p>
          <a:p>
            <a:endParaRPr lang="en-US" dirty="0"/>
          </a:p>
          <a:p>
            <a:r>
              <a:rPr lang="en-US" dirty="0"/>
              <a:t>(Review Quote and Pause</a:t>
            </a:r>
            <a:r>
              <a:rPr lang="en-US" dirty="0" smtClean="0"/>
              <a:t>)</a:t>
            </a:r>
          </a:p>
          <a:p>
            <a:endParaRPr lang="en-US" dirty="0"/>
          </a:p>
          <a:p>
            <a:r>
              <a:rPr lang="en-US" dirty="0"/>
              <a:t>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47</a:t>
            </a:fld>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49 – ‘If You</a:t>
            </a:r>
            <a:r>
              <a:rPr lang="en-US" baseline="0" dirty="0" smtClean="0"/>
              <a:t> Don’t….’</a:t>
            </a:r>
          </a:p>
          <a:p>
            <a:endParaRPr lang="en-US" baseline="0" dirty="0" smtClean="0"/>
          </a:p>
          <a:p>
            <a:endParaRPr lang="en-US" baseline="0" dirty="0" smtClean="0"/>
          </a:p>
          <a:p>
            <a:r>
              <a:rPr lang="en-US" baseline="0" dirty="0" smtClean="0"/>
              <a:t>The point – ‘If you don’t know where you’re going, it doesn’t matter which road you take.’</a:t>
            </a:r>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48</a:t>
            </a:fld>
            <a:endParaRPr lang="en-US" dirty="0"/>
          </a:p>
        </p:txBody>
      </p:sp>
    </p:spTree>
    <p:extLst>
      <p:ext uri="{BB962C8B-B14F-4D97-AF65-F5344CB8AC3E}">
        <p14:creationId xmlns:p14="http://schemas.microsoft.com/office/powerpoint/2010/main" xmlns="" val="16075972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Slide 50 – End of the Rainbow</a:t>
            </a:r>
          </a:p>
          <a:p>
            <a:endParaRPr lang="en-US" dirty="0" smtClean="0"/>
          </a:p>
          <a:p>
            <a:r>
              <a:rPr lang="en-US" dirty="0" smtClean="0"/>
              <a:t>This</a:t>
            </a:r>
            <a:r>
              <a:rPr lang="en-US" baseline="0" dirty="0" smtClean="0"/>
              <a:t> is the way most of us have envisioned our retirement - </a:t>
            </a:r>
            <a:r>
              <a:rPr lang="en-US" dirty="0" smtClean="0"/>
              <a:t>the ‘end of the rainbow,’ a time of leisure, enjoyment, and serenity.  The degree to which we realize this level of comfort and security will be a direct result of the financial planning road you select.  </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49</a:t>
            </a:fld>
            <a:endParaRPr lang="en-US" dirty="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Slide </a:t>
            </a:r>
            <a:r>
              <a:rPr lang="en-US" dirty="0" smtClean="0"/>
              <a:t>51 </a:t>
            </a:r>
            <a:r>
              <a:rPr lang="en-US" dirty="0"/>
              <a:t>– The Road to Retirement – ‘Charted Course or Aimless Wander</a:t>
            </a:r>
            <a:r>
              <a:rPr lang="en-US" dirty="0" smtClean="0"/>
              <a:t>’</a:t>
            </a:r>
          </a:p>
          <a:p>
            <a:endParaRPr lang="en-US" dirty="0"/>
          </a:p>
          <a:p>
            <a:endParaRPr lang="en-US" dirty="0"/>
          </a:p>
          <a:p>
            <a:r>
              <a:rPr lang="en-US" dirty="0" smtClean="0"/>
              <a:t>So</a:t>
            </a:r>
            <a:r>
              <a:rPr lang="en-US" dirty="0"/>
              <a:t>, </a:t>
            </a:r>
            <a:r>
              <a:rPr lang="en-US" dirty="0" smtClean="0"/>
              <a:t>the</a:t>
            </a:r>
            <a:r>
              <a:rPr lang="en-US" baseline="0" dirty="0" smtClean="0"/>
              <a:t> </a:t>
            </a:r>
            <a:r>
              <a:rPr lang="en-US" smtClean="0"/>
              <a:t>question</a:t>
            </a:r>
            <a:r>
              <a:rPr lang="en-US" baseline="0" smtClean="0"/>
              <a:t> is</a:t>
            </a:r>
            <a:r>
              <a:rPr lang="en-US" baseline="0" dirty="0" smtClean="0"/>
              <a:t>, …..</a:t>
            </a:r>
            <a:r>
              <a:rPr lang="en-US" dirty="0" smtClean="0"/>
              <a:t>what </a:t>
            </a:r>
            <a:r>
              <a:rPr lang="en-US" dirty="0"/>
              <a:t>will your road look like, a charted course or an aimless wander?</a:t>
            </a:r>
          </a:p>
          <a:p>
            <a:endParaRPr lang="en-US" dirty="0"/>
          </a:p>
        </p:txBody>
      </p:sp>
      <p:sp>
        <p:nvSpPr>
          <p:cNvPr id="4" name="Slide Number Placeholder 3"/>
          <p:cNvSpPr>
            <a:spLocks noGrp="1"/>
          </p:cNvSpPr>
          <p:nvPr>
            <p:ph type="sldNum" sz="quarter" idx="10"/>
          </p:nvPr>
        </p:nvSpPr>
        <p:spPr/>
        <p:txBody>
          <a:bodyPr/>
          <a:lstStyle/>
          <a:p>
            <a:fld id="{ECD696B9-14B0-42C3-A4ED-110C0AF0C519}" type="slidenum">
              <a:rPr lang="en-US" smtClean="0"/>
              <a:pPr/>
              <a:t>50</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351E6F9A-75F1-49C4-AECB-B0460B226825}"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351E6F9A-75F1-49C4-AECB-B0460B226825}"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D87E073-A9CE-4551-8C12-C2260ACC1767}" type="datetimeFigureOut">
              <a:rPr lang="en-US" smtClean="0"/>
              <a:pPr/>
              <a:t>6/4/2013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1E6F9A-75F1-49C4-AECB-B0460B22682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D87E073-A9CE-4551-8C12-C2260ACC1767}" type="datetimeFigureOut">
              <a:rPr lang="en-US" smtClean="0"/>
              <a:pPr/>
              <a:t>6/4/2013</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351E6F9A-75F1-49C4-AECB-B0460B22682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chart" Target="../charts/chart12.xml"/></Relationships>
</file>

<file path=ppt/slides/_rels/slide2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chart" Target="../charts/char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137160" indent="0" algn="ctr">
              <a:buNone/>
            </a:pPr>
            <a:r>
              <a:rPr lang="en-US" u="sng" dirty="0"/>
              <a:t>Disclosure Notice</a:t>
            </a:r>
            <a:endParaRPr lang="en-US" dirty="0"/>
          </a:p>
          <a:p>
            <a:endParaRPr lang="en-US" dirty="0"/>
          </a:p>
          <a:p>
            <a:pPr marL="137160" indent="0" algn="ctr">
              <a:buNone/>
            </a:pPr>
            <a:r>
              <a:rPr lang="en-US" dirty="0"/>
              <a:t>The presentation (The Road to Retirement, ‘Charted Course or Aimless Wander’) and accompanying narrative  was created by the Arkansas Securities Department.  It is intended solely for educational purposes and cannot be copied, distributed, or used in any manner without the permission of the Arkansas Securities Department.</a:t>
            </a:r>
          </a:p>
          <a:p>
            <a:endParaRPr lang="en-US" dirty="0"/>
          </a:p>
        </p:txBody>
      </p:sp>
    </p:spTree>
    <p:extLst>
      <p:ext uri="{BB962C8B-B14F-4D97-AF65-F5344CB8AC3E}">
        <p14:creationId xmlns:p14="http://schemas.microsoft.com/office/powerpoint/2010/main" xmlns="" val="311968680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67000"/>
            <a:ext cx="7772400" cy="933450"/>
          </a:xfrm>
        </p:spPr>
        <p:txBody>
          <a:bodyPr>
            <a:normAutofit/>
          </a:bodyPr>
          <a:lstStyle/>
          <a:p>
            <a:r>
              <a:rPr lang="en-US" sz="3600" dirty="0" smtClean="0"/>
              <a:t>The road to Retirement </a:t>
            </a:r>
            <a:endParaRPr lang="en-US" sz="3600" dirty="0"/>
          </a:p>
        </p:txBody>
      </p:sp>
      <p:sp>
        <p:nvSpPr>
          <p:cNvPr id="3" name="Subtitle 2"/>
          <p:cNvSpPr>
            <a:spLocks noGrp="1"/>
          </p:cNvSpPr>
          <p:nvPr>
            <p:ph type="subTitle" idx="1"/>
          </p:nvPr>
        </p:nvSpPr>
        <p:spPr>
          <a:xfrm>
            <a:off x="228600" y="3657600"/>
            <a:ext cx="8763000" cy="2895600"/>
          </a:xfrm>
        </p:spPr>
        <p:txBody>
          <a:bodyPr>
            <a:normAutofit/>
          </a:bodyPr>
          <a:lstStyle/>
          <a:p>
            <a:r>
              <a:rPr lang="en-US" sz="2800" dirty="0" smtClean="0"/>
              <a:t>‘Charted Course or Aimless </a:t>
            </a:r>
            <a:r>
              <a:rPr lang="en-US" dirty="0" smtClean="0"/>
              <a:t>Wander</a:t>
            </a:r>
            <a:r>
              <a:rPr lang="en-US" sz="2800" dirty="0" smtClean="0"/>
              <a:t>’</a:t>
            </a:r>
          </a:p>
          <a:p>
            <a:endParaRPr lang="en-US" dirty="0" smtClean="0"/>
          </a:p>
          <a:p>
            <a:endParaRPr lang="en-US" sz="2800" dirty="0" smtClean="0"/>
          </a:p>
          <a:p>
            <a:endParaRPr lang="en-US" sz="1800" dirty="0" smtClean="0"/>
          </a:p>
          <a:p>
            <a:pPr algn="l"/>
            <a:endParaRPr lang="en-US" sz="1800" dirty="0" smtClean="0"/>
          </a:p>
          <a:p>
            <a:endParaRPr lang="en-US" dirty="0" smtClean="0"/>
          </a:p>
          <a:p>
            <a:endParaRPr lang="en-US" sz="2800" dirty="0" smtClean="0"/>
          </a:p>
          <a:p>
            <a:pPr algn="l"/>
            <a:endParaRPr lang="en-US" sz="2800" dirty="0" smtClean="0"/>
          </a:p>
          <a:p>
            <a:endParaRPr lang="en-US" dirty="0" smtClean="0"/>
          </a:p>
          <a:p>
            <a:endParaRPr lang="en-US" sz="2800" dirty="0" smtClean="0"/>
          </a:p>
          <a:p>
            <a:pPr algn="l"/>
            <a:endParaRPr lang="en-US" sz="2800" dirty="0"/>
          </a:p>
        </p:txBody>
      </p:sp>
      <p:pic>
        <p:nvPicPr>
          <p:cNvPr id="1028" name="Picture 4" descr="C:\Users\Larry\AppData\Local\Microsoft\Windows\Temporary Internet Files\Content.IE5\B0Y2Z3YC\MC900233301[1].wmf"/>
          <p:cNvPicPr>
            <a:picLocks noChangeAspect="1" noChangeArrowheads="1"/>
          </p:cNvPicPr>
          <p:nvPr/>
        </p:nvPicPr>
        <p:blipFill>
          <a:blip r:embed="rId3" cstate="print"/>
          <a:srcRect/>
          <a:stretch>
            <a:fillRect/>
          </a:stretch>
        </p:blipFill>
        <p:spPr bwMode="auto">
          <a:xfrm>
            <a:off x="6553200" y="4231341"/>
            <a:ext cx="2590800" cy="2626659"/>
          </a:xfrm>
          <a:prstGeom prst="rect">
            <a:avLst/>
          </a:prstGeom>
          <a:noFill/>
        </p:spPr>
      </p:pic>
      <p:pic>
        <p:nvPicPr>
          <p:cNvPr id="1030" name="Picture 6" descr="C:\Users\Larry\AppData\Local\Microsoft\Windows\Temporary Internet Files\Content.IE5\SH750UUQ\MC900128675[1].wmf"/>
          <p:cNvPicPr>
            <a:picLocks noChangeAspect="1" noChangeArrowheads="1"/>
          </p:cNvPicPr>
          <p:nvPr/>
        </p:nvPicPr>
        <p:blipFill>
          <a:blip r:embed="rId4" cstate="print"/>
          <a:srcRect/>
          <a:stretch>
            <a:fillRect/>
          </a:stretch>
        </p:blipFill>
        <p:spPr bwMode="auto">
          <a:xfrm>
            <a:off x="0" y="0"/>
            <a:ext cx="3048000" cy="2743199"/>
          </a:xfrm>
          <a:prstGeom prst="rect">
            <a:avLst/>
          </a:prstGeom>
          <a:noFill/>
        </p:spPr>
      </p:pic>
    </p:spTree>
    <p:extLst>
      <p:ext uri="{BB962C8B-B14F-4D97-AF65-F5344CB8AC3E}">
        <p14:creationId xmlns:p14="http://schemas.microsoft.com/office/powerpoint/2010/main" xmlns="" val="2500406021"/>
      </p:ext>
    </p:extLst>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Retirement Quotes</a:t>
            </a:r>
            <a:endParaRPr lang="en-US" sz="3200" dirty="0"/>
          </a:p>
        </p:txBody>
      </p:sp>
      <p:sp>
        <p:nvSpPr>
          <p:cNvPr id="3" name="Content Placeholder 2"/>
          <p:cNvSpPr>
            <a:spLocks noGrp="1"/>
          </p:cNvSpPr>
          <p:nvPr>
            <p:ph idx="1"/>
          </p:nvPr>
        </p:nvSpPr>
        <p:spPr/>
        <p:txBody>
          <a:bodyPr>
            <a:normAutofit fontScale="85000" lnSpcReduction="10000"/>
          </a:bodyPr>
          <a:lstStyle/>
          <a:p>
            <a:pPr>
              <a:buNone/>
            </a:pPr>
            <a:r>
              <a:rPr lang="en-US" sz="3200" dirty="0" smtClean="0"/>
              <a:t>“I’m retired – goodbye tension, hello pension.”</a:t>
            </a:r>
          </a:p>
          <a:p>
            <a:pPr>
              <a:buNone/>
            </a:pPr>
            <a:endParaRPr lang="en-US" sz="3200" dirty="0" smtClean="0"/>
          </a:p>
          <a:p>
            <a:pPr>
              <a:buNone/>
            </a:pPr>
            <a:r>
              <a:rPr lang="en-US" sz="3200" dirty="0" smtClean="0"/>
              <a:t>“Retirement: World’s longest coffee break.”</a:t>
            </a:r>
          </a:p>
          <a:p>
            <a:pPr>
              <a:buNone/>
            </a:pPr>
            <a:endParaRPr lang="en-US" sz="3200" dirty="0" smtClean="0"/>
          </a:p>
          <a:p>
            <a:pPr>
              <a:buNone/>
            </a:pPr>
            <a:r>
              <a:rPr lang="en-US" sz="3200" dirty="0" smtClean="0"/>
              <a:t>“Retirement - when you stop living at work and begin working at living.”</a:t>
            </a:r>
            <a:r>
              <a:rPr lang="en-US" sz="3200" b="1" dirty="0" smtClean="0"/>
              <a:t/>
            </a:r>
            <a:br>
              <a:rPr lang="en-US" sz="3200" b="1" dirty="0" smtClean="0"/>
            </a:br>
            <a:endParaRPr lang="en-US" sz="3200" dirty="0" smtClean="0"/>
          </a:p>
          <a:p>
            <a:pPr>
              <a:buNone/>
            </a:pPr>
            <a:r>
              <a:rPr lang="en-US" sz="3200" dirty="0" smtClean="0"/>
              <a:t>“Life begins at retirement.”</a:t>
            </a:r>
          </a:p>
          <a:p>
            <a:pPr>
              <a:buNone/>
            </a:pPr>
            <a:endParaRPr lang="en-US" dirty="0" smtClean="0"/>
          </a:p>
          <a:p>
            <a:pPr>
              <a:buNone/>
            </a:pPr>
            <a:endParaRPr lang="en-US" dirty="0" smtClean="0"/>
          </a:p>
          <a:p>
            <a:pPr>
              <a:buNone/>
            </a:pPr>
            <a:r>
              <a:rPr lang="en-US" dirty="0" smtClean="0"/>
              <a:t>  </a:t>
            </a:r>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Retirement Quotes</a:t>
            </a:r>
            <a:endParaRPr lang="en-US" sz="3200" dirty="0"/>
          </a:p>
        </p:txBody>
      </p:sp>
      <p:sp>
        <p:nvSpPr>
          <p:cNvPr id="3" name="Content Placeholder 2"/>
          <p:cNvSpPr>
            <a:spLocks noGrp="1"/>
          </p:cNvSpPr>
          <p:nvPr>
            <p:ph idx="1"/>
          </p:nvPr>
        </p:nvSpPr>
        <p:spPr/>
        <p:txBody>
          <a:bodyPr>
            <a:normAutofit fontScale="92500" lnSpcReduction="10000"/>
          </a:bodyPr>
          <a:lstStyle/>
          <a:p>
            <a:pPr>
              <a:buNone/>
            </a:pPr>
            <a:r>
              <a:rPr lang="en-US" sz="2900" dirty="0" smtClean="0"/>
              <a:t>“The question isn’t at what age I want to retire but, at what income.”</a:t>
            </a:r>
          </a:p>
          <a:p>
            <a:pPr>
              <a:buNone/>
            </a:pPr>
            <a:endParaRPr lang="en-US" sz="2900" dirty="0" smtClean="0"/>
          </a:p>
          <a:p>
            <a:pPr>
              <a:buNone/>
            </a:pPr>
            <a:r>
              <a:rPr lang="en-US" sz="2900" dirty="0" smtClean="0"/>
              <a:t>“Retirement: It’s nice to get out of the rat race, but you have to learn to get along with less cheese.”</a:t>
            </a:r>
          </a:p>
          <a:p>
            <a:pPr>
              <a:buNone/>
            </a:pPr>
            <a:endParaRPr lang="en-US" sz="2900" dirty="0" smtClean="0"/>
          </a:p>
          <a:p>
            <a:pPr>
              <a:buNone/>
            </a:pPr>
            <a:r>
              <a:rPr lang="en-US" sz="2900" dirty="0" smtClean="0"/>
              <a:t>“The retirement challenge is how to spend time without spending money.”</a:t>
            </a:r>
          </a:p>
          <a:p>
            <a:pPr>
              <a:buNone/>
            </a:pPr>
            <a:endParaRPr lang="en-US" sz="2900" dirty="0" smtClean="0"/>
          </a:p>
          <a:p>
            <a:pPr>
              <a:buNone/>
            </a:pPr>
            <a:r>
              <a:rPr lang="en-US" sz="2900" dirty="0" smtClean="0"/>
              <a:t>“Retirement is when the living is easy and the payments are hard.”</a:t>
            </a:r>
          </a:p>
          <a:p>
            <a:pPr>
              <a:buNone/>
            </a:pPr>
            <a:endParaRPr lang="en-US" sz="2900" dirty="0" smtClean="0"/>
          </a:p>
          <a:p>
            <a:pPr>
              <a:buNone/>
            </a:pPr>
            <a:endParaRPr lang="en-US" sz="2900" dirty="0" smtClean="0"/>
          </a:p>
          <a:p>
            <a:pPr>
              <a:buNone/>
            </a:pPr>
            <a:endParaRPr lang="en-US" sz="2900" dirty="0"/>
          </a:p>
        </p:txBody>
      </p:sp>
    </p:spTree>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effectLst/>
              </a:rPr>
              <a:t>Retirement ‘Reality’ – The Numbers</a:t>
            </a:r>
            <a:br>
              <a:rPr lang="en-US" sz="3200" dirty="0" smtClean="0">
                <a:effectLst/>
              </a:rPr>
            </a:br>
            <a:r>
              <a:rPr lang="en-US" sz="1200" dirty="0" smtClean="0">
                <a:effectLst/>
              </a:rPr>
              <a:t>2013 Retirement Confidence Survey – Employee Benefit Research Institute</a:t>
            </a:r>
            <a:endParaRPr lang="en-US" sz="1200" dirty="0">
              <a:effectLst/>
            </a:endParaRPr>
          </a:p>
        </p:txBody>
      </p:sp>
      <p:sp>
        <p:nvSpPr>
          <p:cNvPr id="3" name="Content Placeholder 2"/>
          <p:cNvSpPr>
            <a:spLocks noGrp="1"/>
          </p:cNvSpPr>
          <p:nvPr>
            <p:ph idx="1"/>
          </p:nvPr>
        </p:nvSpPr>
        <p:spPr>
          <a:xfrm>
            <a:off x="381000" y="1600200"/>
            <a:ext cx="8229600" cy="4709160"/>
          </a:xfrm>
        </p:spPr>
        <p:txBody>
          <a:bodyPr>
            <a:normAutofit lnSpcReduction="10000"/>
          </a:bodyPr>
          <a:lstStyle/>
          <a:p>
            <a:pPr>
              <a:buNone/>
            </a:pPr>
            <a:r>
              <a:rPr lang="en-US" sz="3200" dirty="0" smtClean="0">
                <a:solidFill>
                  <a:srgbClr val="FFFF00"/>
                </a:solidFill>
              </a:rPr>
              <a:t>87%</a:t>
            </a:r>
            <a:r>
              <a:rPr lang="en-US" dirty="0" smtClean="0">
                <a:solidFill>
                  <a:srgbClr val="FFFF00"/>
                </a:solidFill>
              </a:rPr>
              <a:t> </a:t>
            </a:r>
            <a:r>
              <a:rPr lang="en-US" dirty="0" smtClean="0"/>
              <a:t>- </a:t>
            </a:r>
            <a:r>
              <a:rPr lang="en-US" sz="2400" dirty="0" smtClean="0"/>
              <a:t>Workers Not Confident About Their Retirement</a:t>
            </a:r>
          </a:p>
          <a:p>
            <a:pPr>
              <a:buNone/>
            </a:pPr>
            <a:endParaRPr lang="en-US" sz="2400" dirty="0" smtClean="0"/>
          </a:p>
          <a:p>
            <a:pPr marL="137160" indent="0">
              <a:buNone/>
            </a:pPr>
            <a:r>
              <a:rPr lang="en-US" sz="3200" dirty="0" smtClean="0">
                <a:solidFill>
                  <a:srgbClr val="FFFF00"/>
                </a:solidFill>
              </a:rPr>
              <a:t>57%</a:t>
            </a:r>
            <a:r>
              <a:rPr lang="en-US" dirty="0" smtClean="0"/>
              <a:t> - </a:t>
            </a:r>
            <a:r>
              <a:rPr lang="en-US" sz="2400" dirty="0" smtClean="0"/>
              <a:t>Workers Reporting The Value Of Their Savings &amp; 	    Investments  Is Less Than $25,000</a:t>
            </a:r>
          </a:p>
          <a:p>
            <a:pPr marL="137160" indent="0">
              <a:buNone/>
            </a:pPr>
            <a:endParaRPr lang="en-US" sz="2400" dirty="0" smtClean="0"/>
          </a:p>
          <a:p>
            <a:pPr marL="137160" indent="0">
              <a:buNone/>
            </a:pPr>
            <a:r>
              <a:rPr lang="en-US" sz="3200" dirty="0" smtClean="0">
                <a:solidFill>
                  <a:srgbClr val="FFFF00"/>
                </a:solidFill>
              </a:rPr>
              <a:t>28%</a:t>
            </a:r>
            <a:r>
              <a:rPr lang="en-US" dirty="0" smtClean="0">
                <a:solidFill>
                  <a:srgbClr val="FFFF00"/>
                </a:solidFill>
              </a:rPr>
              <a:t> </a:t>
            </a:r>
            <a:r>
              <a:rPr lang="en-US" dirty="0" smtClean="0"/>
              <a:t>- </a:t>
            </a:r>
            <a:r>
              <a:rPr lang="en-US" sz="2400" dirty="0" smtClean="0"/>
              <a:t>Workers Saying They Have Less Than $1000</a:t>
            </a:r>
          </a:p>
          <a:p>
            <a:pPr marL="137160" indent="0">
              <a:buNone/>
            </a:pPr>
            <a:endParaRPr lang="en-US" sz="2400" dirty="0">
              <a:solidFill>
                <a:srgbClr val="FFFF00"/>
              </a:solidFill>
            </a:endParaRPr>
          </a:p>
          <a:p>
            <a:pPr marL="137160" indent="0">
              <a:buNone/>
            </a:pPr>
            <a:r>
              <a:rPr lang="en-US" sz="3200" dirty="0" smtClean="0">
                <a:solidFill>
                  <a:srgbClr val="FFFF00"/>
                </a:solidFill>
              </a:rPr>
              <a:t>54%</a:t>
            </a:r>
            <a:r>
              <a:rPr lang="en-US" sz="2400" dirty="0" smtClean="0"/>
              <a:t> - Workers Who Haven’t Tried To Calculate How 	   Much They Will Need To Save </a:t>
            </a:r>
            <a:r>
              <a:rPr lang="en-US" sz="2400" dirty="0"/>
              <a:t> </a:t>
            </a:r>
            <a:r>
              <a:rPr lang="en-US" sz="2400" dirty="0" smtClean="0"/>
              <a:t>For A   	 	   Comfortable Retirement</a:t>
            </a:r>
            <a:endParaRPr lang="en-US" dirty="0">
              <a:solidFill>
                <a:srgbClr val="FFFF00"/>
              </a:solidFill>
            </a:endParaRPr>
          </a:p>
        </p:txBody>
      </p:sp>
    </p:spTree>
    <p:extLst>
      <p:ext uri="{BB962C8B-B14F-4D97-AF65-F5344CB8AC3E}">
        <p14:creationId xmlns:p14="http://schemas.microsoft.com/office/powerpoint/2010/main" xmlns="" val="2304185920"/>
      </p:ext>
    </p:extLst>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What Should You Expect From This Program?</a:t>
            </a:r>
            <a:endParaRPr lang="en-US" sz="3200" dirty="0"/>
          </a:p>
        </p:txBody>
      </p:sp>
      <p:sp>
        <p:nvSpPr>
          <p:cNvPr id="3" name="Content Placeholder 2"/>
          <p:cNvSpPr>
            <a:spLocks noGrp="1"/>
          </p:cNvSpPr>
          <p:nvPr>
            <p:ph idx="1"/>
          </p:nvPr>
        </p:nvSpPr>
        <p:spPr/>
        <p:txBody>
          <a:bodyPr>
            <a:normAutofit fontScale="92500"/>
          </a:bodyPr>
          <a:lstStyle/>
          <a:p>
            <a:pPr>
              <a:buNone/>
            </a:pPr>
            <a:r>
              <a:rPr lang="en-US" sz="2200" dirty="0" smtClean="0"/>
              <a:t>General information on the steps required to develop a ‘personal’</a:t>
            </a:r>
          </a:p>
          <a:p>
            <a:pPr>
              <a:buNone/>
            </a:pPr>
            <a:r>
              <a:rPr lang="en-US" sz="2200" dirty="0" smtClean="0"/>
              <a:t>retirement plan, including:</a:t>
            </a:r>
          </a:p>
          <a:p>
            <a:pPr>
              <a:buNone/>
            </a:pPr>
            <a:endParaRPr lang="en-US" sz="2200" dirty="0" smtClean="0"/>
          </a:p>
          <a:p>
            <a:r>
              <a:rPr lang="en-US" sz="2200" dirty="0" smtClean="0"/>
              <a:t>Establishing Basic Retirement Goals</a:t>
            </a:r>
          </a:p>
          <a:p>
            <a:r>
              <a:rPr lang="en-US" sz="2200" dirty="0" smtClean="0"/>
              <a:t>Sources of Retirement Income</a:t>
            </a:r>
          </a:p>
          <a:p>
            <a:r>
              <a:rPr lang="en-US" sz="2200" dirty="0" smtClean="0"/>
              <a:t>Retirement Income ‘Gaps’ and How to Close</a:t>
            </a:r>
          </a:p>
          <a:p>
            <a:r>
              <a:rPr lang="en-US" sz="2200" dirty="0" smtClean="0"/>
              <a:t>Leveraging Your Personal Retirement Savings With Tax-Advantaged Resources</a:t>
            </a:r>
          </a:p>
          <a:p>
            <a:r>
              <a:rPr lang="en-US" sz="2200" dirty="0" smtClean="0"/>
              <a:t>Price of ‘Procrastination’</a:t>
            </a:r>
          </a:p>
          <a:p>
            <a:r>
              <a:rPr lang="en-US" sz="2200" dirty="0" smtClean="0"/>
              <a:t>Basic Investing – Your Investment ‘Profile’, Products, Principles</a:t>
            </a:r>
          </a:p>
          <a:p>
            <a:r>
              <a:rPr lang="en-US" sz="2200" dirty="0" smtClean="0"/>
              <a:t>Implementing My Plan – Who Do I Work With and What Should I Know?</a:t>
            </a:r>
          </a:p>
          <a:p>
            <a:r>
              <a:rPr lang="en-US" sz="2200" dirty="0" smtClean="0"/>
              <a:t>Resources You Can Use For Assistance		</a:t>
            </a:r>
          </a:p>
          <a:p>
            <a:pPr>
              <a:buNone/>
            </a:pPr>
            <a:endParaRPr lang="en-US" i="1" dirty="0"/>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Developing a Retirement Plan</a:t>
            </a:r>
            <a:r>
              <a:rPr lang="en-US" sz="3200" dirty="0" smtClean="0"/>
              <a:t/>
            </a:r>
            <a:br>
              <a:rPr lang="en-US" sz="3200" dirty="0" smtClean="0"/>
            </a:br>
            <a:r>
              <a:rPr lang="en-US" sz="2700" dirty="0" smtClean="0"/>
              <a:t>Fundamental Steps</a:t>
            </a:r>
            <a:r>
              <a:rPr lang="en-US" sz="3200" dirty="0" smtClean="0"/>
              <a:t/>
            </a:r>
            <a:br>
              <a:rPr lang="en-US" sz="3200" dirty="0" smtClean="0"/>
            </a:br>
            <a:endParaRPr lang="en-US" sz="3200" dirty="0"/>
          </a:p>
        </p:txBody>
      </p:sp>
      <p:sp>
        <p:nvSpPr>
          <p:cNvPr id="3" name="Content Placeholder 2"/>
          <p:cNvSpPr>
            <a:spLocks noGrp="1"/>
          </p:cNvSpPr>
          <p:nvPr>
            <p:ph idx="1"/>
          </p:nvPr>
        </p:nvSpPr>
        <p:spPr/>
        <p:txBody>
          <a:bodyPr>
            <a:normAutofit/>
          </a:bodyPr>
          <a:lstStyle/>
          <a:p>
            <a:pPr>
              <a:buNone/>
            </a:pPr>
            <a:endParaRPr lang="en-US" sz="2400" dirty="0" smtClean="0"/>
          </a:p>
          <a:p>
            <a:r>
              <a:rPr lang="en-US" sz="2400" dirty="0" smtClean="0"/>
              <a:t>Establish Goals</a:t>
            </a:r>
          </a:p>
          <a:p>
            <a:pPr>
              <a:buNone/>
            </a:pPr>
            <a:endParaRPr lang="en-US" sz="2400" dirty="0" smtClean="0"/>
          </a:p>
          <a:p>
            <a:r>
              <a:rPr lang="en-US" sz="2400" dirty="0" smtClean="0"/>
              <a:t>Assess Current Situation</a:t>
            </a:r>
          </a:p>
          <a:p>
            <a:pPr>
              <a:buNone/>
            </a:pPr>
            <a:endParaRPr lang="en-US" sz="2400" dirty="0" smtClean="0"/>
          </a:p>
          <a:p>
            <a:r>
              <a:rPr lang="en-US" sz="2400" dirty="0" smtClean="0"/>
              <a:t>Develop Objectives and Strategies</a:t>
            </a:r>
          </a:p>
          <a:p>
            <a:pPr>
              <a:buNone/>
            </a:pPr>
            <a:endParaRPr lang="en-US" sz="2400" dirty="0" smtClean="0"/>
          </a:p>
          <a:p>
            <a:r>
              <a:rPr lang="en-US" sz="2400" dirty="0" smtClean="0"/>
              <a:t>Review and Update As Required</a:t>
            </a:r>
          </a:p>
          <a:p>
            <a:pPr>
              <a:buNone/>
            </a:pPr>
            <a:endParaRPr lang="en-US" sz="2100" dirty="0" smtClean="0"/>
          </a:p>
          <a:p>
            <a:pPr>
              <a:buNone/>
            </a:pPr>
            <a:endParaRPr lang="en-US" sz="2100" dirty="0" smtClean="0"/>
          </a:p>
          <a:p>
            <a:pPr>
              <a:buNone/>
            </a:pPr>
            <a:endParaRPr lang="en-US" sz="2000" dirty="0" smtClean="0"/>
          </a:p>
          <a:p>
            <a:pPr>
              <a:buNone/>
            </a:pPr>
            <a:endParaRPr lang="en-US" sz="2000"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
            </a:r>
            <a:br>
              <a:rPr lang="en-US" sz="3200" dirty="0" smtClean="0"/>
            </a:br>
            <a:r>
              <a:rPr lang="en-US" sz="3200" dirty="0" smtClean="0"/>
              <a:t>Developing a Retirement Plan</a:t>
            </a:r>
            <a:br>
              <a:rPr lang="en-US" sz="3200" dirty="0" smtClean="0"/>
            </a:br>
            <a:r>
              <a:rPr lang="en-US" sz="2700" dirty="0" smtClean="0"/>
              <a:t>Some Things To Remember</a:t>
            </a:r>
            <a:r>
              <a:rPr lang="en-US" sz="3200" dirty="0" smtClean="0"/>
              <a:t/>
            </a:r>
            <a:br>
              <a:rPr lang="en-US" sz="3200" dirty="0" smtClean="0"/>
            </a:br>
            <a:r>
              <a:rPr lang="en-US" sz="3200" dirty="0" smtClean="0"/>
              <a:t/>
            </a:r>
            <a:br>
              <a:rPr lang="en-US" sz="3200" dirty="0" smtClean="0"/>
            </a:br>
            <a:endParaRPr lang="en-US" sz="3200" dirty="0"/>
          </a:p>
        </p:txBody>
      </p:sp>
      <p:sp>
        <p:nvSpPr>
          <p:cNvPr id="3" name="Content Placeholder 2"/>
          <p:cNvSpPr>
            <a:spLocks noGrp="1"/>
          </p:cNvSpPr>
          <p:nvPr>
            <p:ph idx="1"/>
          </p:nvPr>
        </p:nvSpPr>
        <p:spPr/>
        <p:txBody>
          <a:bodyPr>
            <a:normAutofit lnSpcReduction="10000"/>
          </a:bodyPr>
          <a:lstStyle/>
          <a:p>
            <a:pPr>
              <a:buNone/>
            </a:pPr>
            <a:endParaRPr lang="en-US" sz="2600" dirty="0" smtClean="0"/>
          </a:p>
          <a:p>
            <a:r>
              <a:rPr lang="en-US" sz="2600" dirty="0" smtClean="0"/>
              <a:t>Initial plans are designed to provide a ‘general’ assessment of needs and a ‘basic’ course of action to achieve them.</a:t>
            </a:r>
          </a:p>
          <a:p>
            <a:pPr>
              <a:buNone/>
            </a:pPr>
            <a:endParaRPr lang="en-US" sz="2600" dirty="0" smtClean="0"/>
          </a:p>
          <a:p>
            <a:r>
              <a:rPr lang="en-US" sz="2600" dirty="0" smtClean="0"/>
              <a:t>Projections are estimates based on assumptions, which may or may not be valid over the horizon of the plan.</a:t>
            </a:r>
          </a:p>
          <a:p>
            <a:endParaRPr lang="en-US" sz="2600" dirty="0" smtClean="0"/>
          </a:p>
          <a:p>
            <a:r>
              <a:rPr lang="en-US" sz="2600" dirty="0" smtClean="0"/>
              <a:t>The nearer to retirement, the more precise the plan</a:t>
            </a:r>
            <a:r>
              <a:rPr lang="en-US" dirty="0" smtClean="0"/>
              <a:t>.</a:t>
            </a:r>
            <a:endParaRPr lang="en-US" dirty="0"/>
          </a:p>
        </p:txBody>
      </p:sp>
    </p:spTree>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
            </a:r>
            <a:br>
              <a:rPr lang="en-US" sz="3600" dirty="0" smtClean="0"/>
            </a:br>
            <a:r>
              <a:rPr lang="en-US" sz="3600" dirty="0" smtClean="0"/>
              <a:t>Developing Basic Retirement Goals</a:t>
            </a:r>
            <a:br>
              <a:rPr lang="en-US" sz="3600" dirty="0" smtClean="0"/>
            </a:br>
            <a:r>
              <a:rPr lang="en-US" sz="2700" dirty="0" smtClean="0"/>
              <a:t>When Do I Want To Retire?</a:t>
            </a:r>
            <a:br>
              <a:rPr lang="en-US" sz="2700" dirty="0" smtClean="0"/>
            </a:br>
            <a:r>
              <a:rPr lang="en-US" sz="3600" dirty="0" smtClean="0"/>
              <a:t/>
            </a:r>
            <a:br>
              <a:rPr lang="en-US" sz="3600" dirty="0" smtClean="0"/>
            </a:br>
            <a:endParaRPr lang="en-US" sz="3600" dirty="0"/>
          </a:p>
        </p:txBody>
      </p:sp>
      <p:sp>
        <p:nvSpPr>
          <p:cNvPr id="3" name="Content Placeholder 2"/>
          <p:cNvSpPr>
            <a:spLocks noGrp="1"/>
          </p:cNvSpPr>
          <p:nvPr>
            <p:ph idx="1"/>
          </p:nvPr>
        </p:nvSpPr>
        <p:spPr/>
        <p:txBody>
          <a:bodyPr/>
          <a:lstStyle/>
          <a:p>
            <a:endParaRPr lang="en-US" dirty="0" smtClean="0"/>
          </a:p>
          <a:p>
            <a:pPr algn="ctr">
              <a:buNone/>
            </a:pPr>
            <a:endParaRPr lang="en-US" sz="2400" dirty="0" smtClean="0"/>
          </a:p>
          <a:p>
            <a:pPr algn="ctr">
              <a:buNone/>
            </a:pPr>
            <a:r>
              <a:rPr lang="en-US" dirty="0" smtClean="0"/>
              <a:t>‘My’ Retirement Age or Date. </a:t>
            </a:r>
          </a:p>
          <a:p>
            <a:pPr algn="ctr">
              <a:buNone/>
            </a:pPr>
            <a:endParaRPr lang="en-US" dirty="0" smtClean="0"/>
          </a:p>
          <a:p>
            <a:pPr algn="ctr">
              <a:buNone/>
            </a:pPr>
            <a:r>
              <a:rPr lang="en-US" dirty="0" smtClean="0"/>
              <a:t>But, you may need to be flexible!</a:t>
            </a:r>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Developing Basic Retirement Goals</a:t>
            </a:r>
            <a:br>
              <a:rPr lang="en-US" sz="3600" dirty="0" smtClean="0"/>
            </a:br>
            <a:r>
              <a:rPr lang="en-US" sz="2700" dirty="0" smtClean="0"/>
              <a:t>How Much Income Will I Need?</a:t>
            </a:r>
            <a:r>
              <a:rPr lang="en-US" sz="3600" dirty="0" smtClean="0"/>
              <a:t/>
            </a:r>
            <a:br>
              <a:rPr lang="en-US" sz="3600" dirty="0" smtClean="0"/>
            </a:br>
            <a:endParaRPr lang="en-US" sz="3600" dirty="0"/>
          </a:p>
        </p:txBody>
      </p:sp>
      <p:sp>
        <p:nvSpPr>
          <p:cNvPr id="3" name="Content Placeholder 2"/>
          <p:cNvSpPr>
            <a:spLocks noGrp="1"/>
          </p:cNvSpPr>
          <p:nvPr>
            <p:ph idx="1"/>
          </p:nvPr>
        </p:nvSpPr>
        <p:spPr/>
        <p:txBody>
          <a:bodyPr>
            <a:normAutofit lnSpcReduction="10000"/>
          </a:bodyPr>
          <a:lstStyle/>
          <a:p>
            <a:pPr lvl="1">
              <a:buNone/>
            </a:pPr>
            <a:r>
              <a:rPr lang="en-US" dirty="0" smtClean="0"/>
              <a:t>Food, Utilities, Clothing, Home, Auto</a:t>
            </a:r>
          </a:p>
          <a:p>
            <a:endParaRPr lang="en-US" sz="2400" dirty="0" smtClean="0"/>
          </a:p>
          <a:p>
            <a:pPr lvl="1">
              <a:buNone/>
            </a:pPr>
            <a:r>
              <a:rPr lang="en-US" dirty="0" smtClean="0"/>
              <a:t>Insurance – Home, Auto, Life, Healthcare</a:t>
            </a:r>
          </a:p>
          <a:p>
            <a:endParaRPr lang="en-US" sz="2400" dirty="0" smtClean="0"/>
          </a:p>
          <a:p>
            <a:pPr lvl="1">
              <a:buNone/>
            </a:pPr>
            <a:r>
              <a:rPr lang="en-US" dirty="0" smtClean="0"/>
              <a:t>Children – College and/or Support</a:t>
            </a:r>
          </a:p>
          <a:p>
            <a:endParaRPr lang="en-US" sz="2400" dirty="0" smtClean="0"/>
          </a:p>
          <a:p>
            <a:pPr lvl="1">
              <a:buNone/>
            </a:pPr>
            <a:r>
              <a:rPr lang="en-US" dirty="0" smtClean="0"/>
              <a:t>Mortgage / Credit Cards</a:t>
            </a:r>
          </a:p>
          <a:p>
            <a:endParaRPr lang="en-US" sz="2400" dirty="0" smtClean="0"/>
          </a:p>
          <a:p>
            <a:pPr lvl="1">
              <a:buNone/>
            </a:pPr>
            <a:r>
              <a:rPr lang="en-US" dirty="0" smtClean="0"/>
              <a:t>Travel &amp; Fun</a:t>
            </a:r>
          </a:p>
          <a:p>
            <a:endParaRPr lang="en-US" sz="2400" dirty="0" smtClean="0"/>
          </a:p>
          <a:p>
            <a:pPr lvl="1">
              <a:buNone/>
            </a:pPr>
            <a:r>
              <a:rPr lang="en-US" dirty="0" smtClean="0"/>
              <a:t>Emergency Funds</a:t>
            </a:r>
          </a:p>
          <a:p>
            <a:pPr>
              <a:buNone/>
            </a:pPr>
            <a:endParaRPr lang="en-US" dirty="0"/>
          </a:p>
        </p:txBody>
      </p:sp>
    </p:spTree>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marL="548640" lvl="1" indent="-411480">
              <a:buClr>
                <a:schemeClr val="tx1">
                  <a:shade val="95000"/>
                </a:schemeClr>
              </a:buClr>
              <a:buSzPct val="65000"/>
              <a:buNone/>
            </a:pPr>
            <a:r>
              <a:rPr lang="en-US" sz="2200" dirty="0" smtClean="0"/>
              <a:t>	</a:t>
            </a:r>
            <a:r>
              <a:rPr lang="en-US" sz="1700" dirty="0" smtClean="0"/>
              <a:t>Assumptions: No Mortgage; No Dependent Children;</a:t>
            </a:r>
          </a:p>
          <a:p>
            <a:pPr>
              <a:buNone/>
            </a:pPr>
            <a:r>
              <a:rPr lang="en-US" sz="1700" dirty="0" smtClean="0"/>
              <a:t>	                          Reduced Taxes; No Work-Related Expenses</a:t>
            </a:r>
            <a:endParaRPr lang="en-US" sz="1700" dirty="0"/>
          </a:p>
        </p:txBody>
      </p:sp>
      <p:sp>
        <p:nvSpPr>
          <p:cNvPr id="5" name="Title 4"/>
          <p:cNvSpPr>
            <a:spLocks noGrp="1"/>
          </p:cNvSpPr>
          <p:nvPr>
            <p:ph type="title"/>
          </p:nvPr>
        </p:nvSpPr>
        <p:spPr/>
        <p:txBody>
          <a:bodyPr>
            <a:normAutofit fontScale="90000"/>
          </a:bodyPr>
          <a:lstStyle/>
          <a:p>
            <a:r>
              <a:rPr lang="en-US" sz="3200" dirty="0" smtClean="0"/>
              <a:t>Developing Basic Retirement Goals</a:t>
            </a:r>
            <a:br>
              <a:rPr lang="en-US" sz="3200" dirty="0" smtClean="0"/>
            </a:br>
            <a:r>
              <a:rPr lang="en-US" sz="2700" dirty="0" smtClean="0"/>
              <a:t>How Much Income Will I Need?</a:t>
            </a:r>
            <a:br>
              <a:rPr lang="en-US" sz="2700" dirty="0" smtClean="0"/>
            </a:br>
            <a:r>
              <a:rPr lang="en-US" sz="1600" dirty="0" smtClean="0"/>
              <a:t>AON/Georgia State University – ‘Replacement Ratio Study’</a:t>
            </a:r>
            <a:endParaRPr lang="en-US" sz="1600" dirty="0"/>
          </a:p>
        </p:txBody>
      </p:sp>
      <p:graphicFrame>
        <p:nvGraphicFramePr>
          <p:cNvPr id="6" name="Chart 5"/>
          <p:cNvGraphicFramePr/>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3116349999"/>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Developing Retirement Goals</a:t>
            </a:r>
            <a:br>
              <a:rPr lang="en-US" sz="3200" dirty="0" smtClean="0"/>
            </a:br>
            <a:r>
              <a:rPr lang="en-US" sz="2400" dirty="0" smtClean="0"/>
              <a:t>Consider the Effects of Inflation</a:t>
            </a:r>
            <a:endParaRPr lang="en-US" sz="3200" dirty="0"/>
          </a:p>
        </p:txBody>
      </p:sp>
      <p:sp>
        <p:nvSpPr>
          <p:cNvPr id="3" name="Text Placeholder 2"/>
          <p:cNvSpPr>
            <a:spLocks noGrp="1"/>
          </p:cNvSpPr>
          <p:nvPr>
            <p:ph type="body" idx="1"/>
          </p:nvPr>
        </p:nvSpPr>
        <p:spPr/>
        <p:txBody>
          <a:bodyPr>
            <a:normAutofit/>
          </a:bodyPr>
          <a:lstStyle/>
          <a:p>
            <a:pPr algn="ctr"/>
            <a:r>
              <a:rPr lang="en-US" sz="2000" b="1" u="sng" dirty="0" smtClean="0"/>
              <a:t>$1 of Purchasing Power Today</a:t>
            </a:r>
            <a:endParaRPr lang="en-US" sz="2000" b="1" u="sng" dirty="0"/>
          </a:p>
        </p:txBody>
      </p:sp>
      <p:sp>
        <p:nvSpPr>
          <p:cNvPr id="4" name="Text Placeholder 3"/>
          <p:cNvSpPr>
            <a:spLocks noGrp="1"/>
          </p:cNvSpPr>
          <p:nvPr>
            <p:ph type="body" sz="half" idx="3"/>
          </p:nvPr>
        </p:nvSpPr>
        <p:spPr/>
        <p:txBody>
          <a:bodyPr>
            <a:noAutofit/>
          </a:bodyPr>
          <a:lstStyle/>
          <a:p>
            <a:pPr algn="ctr"/>
            <a:r>
              <a:rPr lang="en-US" sz="2000" b="1" u="sng" dirty="0" smtClean="0"/>
              <a:t>$30,000 of Income </a:t>
            </a:r>
          </a:p>
          <a:p>
            <a:pPr algn="ctr"/>
            <a:r>
              <a:rPr lang="en-US" sz="2000" b="1" u="sng" dirty="0" smtClean="0"/>
              <a:t>Today</a:t>
            </a:r>
            <a:endParaRPr lang="en-US" sz="2000" b="1" u="sng" dirty="0"/>
          </a:p>
        </p:txBody>
      </p:sp>
      <p:graphicFrame>
        <p:nvGraphicFramePr>
          <p:cNvPr id="8" name="Content Placeholder 7"/>
          <p:cNvGraphicFramePr>
            <a:graphicFrameLocks noGrp="1"/>
          </p:cNvGraphicFramePr>
          <p:nvPr>
            <p:ph sz="quarter" idx="2"/>
          </p:nvPr>
        </p:nvGraphicFramePr>
        <p:xfrm>
          <a:off x="457200" y="2362200"/>
          <a:ext cx="4040188" cy="3763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6"/>
          <p:cNvGraphicFramePr>
            <a:graphicFrameLocks noGrp="1"/>
          </p:cNvGraphicFramePr>
          <p:nvPr>
            <p:ph sz="quarter" idx="4"/>
          </p:nvPr>
        </p:nvGraphicFramePr>
        <p:xfrm>
          <a:off x="4645025" y="2362200"/>
          <a:ext cx="4041775" cy="376396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Developing Retirement Goals</a:t>
            </a:r>
            <a:br>
              <a:rPr lang="en-US" sz="3200" dirty="0" smtClean="0"/>
            </a:br>
            <a:r>
              <a:rPr lang="en-US" sz="2400" dirty="0" smtClean="0"/>
              <a:t>Consider the Effects of Inflation</a:t>
            </a:r>
            <a:endParaRPr lang="en-US" sz="3200" dirty="0"/>
          </a:p>
        </p:txBody>
      </p:sp>
      <p:sp>
        <p:nvSpPr>
          <p:cNvPr id="3" name="Text Placeholder 2"/>
          <p:cNvSpPr>
            <a:spLocks noGrp="1"/>
          </p:cNvSpPr>
          <p:nvPr>
            <p:ph type="body" idx="1"/>
          </p:nvPr>
        </p:nvSpPr>
        <p:spPr/>
        <p:txBody>
          <a:bodyPr>
            <a:normAutofit/>
          </a:bodyPr>
          <a:lstStyle/>
          <a:p>
            <a:pPr algn="ctr"/>
            <a:r>
              <a:rPr lang="en-US" sz="2000" b="1" u="sng" dirty="0" smtClean="0"/>
              <a:t>$1 of Purchasing Power Today</a:t>
            </a:r>
            <a:endParaRPr lang="en-US" sz="2000" b="1" u="sng" dirty="0"/>
          </a:p>
        </p:txBody>
      </p:sp>
      <p:sp>
        <p:nvSpPr>
          <p:cNvPr id="4" name="Text Placeholder 3"/>
          <p:cNvSpPr>
            <a:spLocks noGrp="1"/>
          </p:cNvSpPr>
          <p:nvPr>
            <p:ph type="body" sz="half" idx="3"/>
          </p:nvPr>
        </p:nvSpPr>
        <p:spPr/>
        <p:txBody>
          <a:bodyPr>
            <a:normAutofit lnSpcReduction="10000"/>
          </a:bodyPr>
          <a:lstStyle/>
          <a:p>
            <a:pPr algn="ctr"/>
            <a:r>
              <a:rPr lang="en-US" sz="2000" b="1" u="sng" dirty="0" smtClean="0"/>
              <a:t>$30,000 of Income </a:t>
            </a:r>
          </a:p>
          <a:p>
            <a:pPr algn="ctr"/>
            <a:r>
              <a:rPr lang="en-US" sz="2000" b="1" u="sng" dirty="0" smtClean="0"/>
              <a:t>Today</a:t>
            </a:r>
            <a:endParaRPr lang="en-US" sz="2000" b="1" u="sng" dirty="0"/>
          </a:p>
        </p:txBody>
      </p:sp>
      <p:graphicFrame>
        <p:nvGraphicFramePr>
          <p:cNvPr id="8" name="Content Placeholder 7"/>
          <p:cNvGraphicFramePr>
            <a:graphicFrameLocks noGrp="1"/>
          </p:cNvGraphicFramePr>
          <p:nvPr>
            <p:ph sz="quarter" idx="2"/>
          </p:nvPr>
        </p:nvGraphicFramePr>
        <p:xfrm>
          <a:off x="457200" y="2362200"/>
          <a:ext cx="4040188" cy="3763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ontent Placeholder 6"/>
          <p:cNvGraphicFramePr>
            <a:graphicFrameLocks noGrp="1"/>
          </p:cNvGraphicFramePr>
          <p:nvPr>
            <p:ph sz="quarter" idx="4"/>
          </p:nvPr>
        </p:nvGraphicFramePr>
        <p:xfrm>
          <a:off x="4645025" y="2362200"/>
          <a:ext cx="4041775" cy="3763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3243059244"/>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Developing Retirement Goals</a:t>
            </a:r>
            <a:br>
              <a:rPr lang="en-US" sz="3200" dirty="0"/>
            </a:br>
            <a:r>
              <a:rPr lang="en-US" sz="2400" dirty="0"/>
              <a:t>Consider the Effects of Inflation</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xmlns="" val="3212487929"/>
              </p:ext>
            </p:extLst>
          </p:nvPr>
        </p:nvGraphicFramePr>
        <p:xfrm>
          <a:off x="457200" y="1600200"/>
          <a:ext cx="8229600" cy="47085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4155148776"/>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Developing Retirement Goals</a:t>
            </a:r>
            <a:br>
              <a:rPr lang="en-US" sz="3200" dirty="0"/>
            </a:br>
            <a:r>
              <a:rPr lang="en-US" sz="2400" dirty="0" smtClean="0"/>
              <a:t>Consider the Effects of Inflation</a:t>
            </a:r>
            <a:endParaRPr lang="en-US" sz="2400" dirty="0"/>
          </a:p>
        </p:txBody>
      </p:sp>
      <p:sp>
        <p:nvSpPr>
          <p:cNvPr id="3" name="Content Placeholder 2"/>
          <p:cNvSpPr>
            <a:spLocks noGrp="1"/>
          </p:cNvSpPr>
          <p:nvPr>
            <p:ph idx="1"/>
          </p:nvPr>
        </p:nvSpPr>
        <p:spPr/>
        <p:txBody>
          <a:bodyPr/>
          <a:lstStyle/>
          <a:p>
            <a:pPr marL="137160" indent="0">
              <a:buNone/>
            </a:pPr>
            <a:endParaRPr lang="en-US" dirty="0"/>
          </a:p>
          <a:p>
            <a:pPr marL="137160" indent="0">
              <a:buNone/>
            </a:pPr>
            <a:endParaRPr lang="en-US" dirty="0" smtClean="0"/>
          </a:p>
          <a:p>
            <a:pPr marL="137160" indent="0">
              <a:buNone/>
            </a:pPr>
            <a:endParaRPr lang="en-US" dirty="0" smtClean="0"/>
          </a:p>
          <a:p>
            <a:pPr marL="137160" indent="0" algn="ctr">
              <a:buNone/>
            </a:pPr>
            <a:r>
              <a:rPr lang="en-US" dirty="0" smtClean="0"/>
              <a:t>Is the ‘Rate of Return’ on My Retirement Savings Staying Ahead of Inflation?</a:t>
            </a:r>
            <a:endParaRPr lang="en-US" dirty="0"/>
          </a:p>
        </p:txBody>
      </p:sp>
    </p:spTree>
    <p:extLst>
      <p:ext uri="{BB962C8B-B14F-4D97-AF65-F5344CB8AC3E}">
        <p14:creationId xmlns:p14="http://schemas.microsoft.com/office/powerpoint/2010/main" xmlns="" val="153276724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xmlns="" val="2157376168"/>
              </p:ext>
            </p:extLst>
          </p:nvPr>
        </p:nvGraphicFramePr>
        <p:xfrm>
          <a:off x="457200" y="1600200"/>
          <a:ext cx="8229600" cy="4708525"/>
        </p:xfrm>
        <a:graphic>
          <a:graphicData uri="http://schemas.openxmlformats.org/drawingml/2006/chart">
            <c:chart xmlns:c="http://schemas.openxmlformats.org/drawingml/2006/chart" xmlns:r="http://schemas.openxmlformats.org/officeDocument/2006/relationships" r:id="rId3"/>
          </a:graphicData>
        </a:graphic>
      </p:graphicFrame>
      <p:sp>
        <p:nvSpPr>
          <p:cNvPr id="7" name="Title 6"/>
          <p:cNvSpPr>
            <a:spLocks noGrp="1"/>
          </p:cNvSpPr>
          <p:nvPr>
            <p:ph type="title"/>
          </p:nvPr>
        </p:nvSpPr>
        <p:spPr/>
        <p:txBody>
          <a:bodyPr>
            <a:normAutofit fontScale="90000"/>
          </a:bodyPr>
          <a:lstStyle/>
          <a:p>
            <a:r>
              <a:rPr lang="en-US" sz="3200" dirty="0" smtClean="0"/>
              <a:t/>
            </a:r>
            <a:br>
              <a:rPr lang="en-US" sz="3200" dirty="0" smtClean="0"/>
            </a:br>
            <a:r>
              <a:rPr lang="en-US" sz="3200" dirty="0" smtClean="0"/>
              <a:t>Developing Basic Retirement Goals</a:t>
            </a:r>
            <a:br>
              <a:rPr lang="en-US" sz="3200" dirty="0" smtClean="0"/>
            </a:br>
            <a:r>
              <a:rPr lang="en-US" sz="2400" dirty="0" smtClean="0"/>
              <a:t>How Long Will I Live?</a:t>
            </a:r>
            <a:br>
              <a:rPr lang="en-US" sz="2400" dirty="0" smtClean="0"/>
            </a:br>
            <a:r>
              <a:rPr lang="en-US" sz="2400" dirty="0" smtClean="0"/>
              <a:t/>
            </a:r>
            <a:br>
              <a:rPr lang="en-US" sz="2400" dirty="0" smtClean="0"/>
            </a:br>
            <a:r>
              <a:rPr lang="en-US" sz="2400" dirty="0" smtClean="0"/>
              <a:t>Average Life Expectancies</a:t>
            </a:r>
            <a:br>
              <a:rPr lang="en-US" sz="2400" dirty="0" smtClean="0"/>
            </a:br>
            <a:endParaRPr lang="en-US" sz="2400" dirty="0"/>
          </a:p>
        </p:txBody>
      </p:sp>
    </p:spTree>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Developing Retirement Goals</a:t>
            </a:r>
            <a:br>
              <a:rPr lang="en-US" sz="3200" dirty="0" smtClean="0"/>
            </a:br>
            <a:r>
              <a:rPr lang="en-US" sz="2400" dirty="0" smtClean="0"/>
              <a:t>How Long Will I Live?</a:t>
            </a:r>
            <a:br>
              <a:rPr lang="en-US" sz="2400" dirty="0" smtClean="0"/>
            </a:br>
            <a:r>
              <a:rPr lang="en-US" sz="3200" dirty="0" smtClean="0"/>
              <a:t/>
            </a:r>
            <a:br>
              <a:rPr lang="en-US" sz="3200" dirty="0" smtClean="0"/>
            </a:br>
            <a:r>
              <a:rPr lang="en-US" sz="2400" dirty="0" smtClean="0"/>
              <a:t>Life Expectancy Probabilities</a:t>
            </a:r>
            <a:endParaRPr lang="en-US" sz="2400" dirty="0"/>
          </a:p>
        </p:txBody>
      </p:sp>
      <p:graphicFrame>
        <p:nvGraphicFramePr>
          <p:cNvPr id="4" name="Content Placeholder 3"/>
          <p:cNvGraphicFramePr>
            <a:graphicFrameLocks noGrp="1"/>
          </p:cNvGraphicFramePr>
          <p:nvPr>
            <p:ph idx="1"/>
          </p:nvPr>
        </p:nvGraphicFramePr>
        <p:xfrm>
          <a:off x="381000" y="1600200"/>
          <a:ext cx="8305800" cy="4479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Developing Retirement Goals</a:t>
            </a:r>
            <a:br>
              <a:rPr lang="en-US" sz="3200" dirty="0" smtClean="0"/>
            </a:br>
            <a:r>
              <a:rPr lang="en-US" sz="2400" dirty="0" smtClean="0"/>
              <a:t>How Long Will I Live?</a:t>
            </a:r>
            <a:br>
              <a:rPr lang="en-US" sz="2400" dirty="0" smtClean="0"/>
            </a:br>
            <a:r>
              <a:rPr lang="en-US" sz="3200" dirty="0" smtClean="0"/>
              <a:t/>
            </a:r>
            <a:br>
              <a:rPr lang="en-US" sz="3200" dirty="0" smtClean="0"/>
            </a:br>
            <a:r>
              <a:rPr lang="en-US" sz="2400" dirty="0" smtClean="0"/>
              <a:t>Life Expectancy Probabilities</a:t>
            </a:r>
            <a:endParaRPr lang="en-US" sz="2400" dirty="0"/>
          </a:p>
        </p:txBody>
      </p:sp>
      <p:graphicFrame>
        <p:nvGraphicFramePr>
          <p:cNvPr id="4" name="Content Placeholder 3"/>
          <p:cNvGraphicFramePr>
            <a:graphicFrameLocks noGrp="1"/>
          </p:cNvGraphicFramePr>
          <p:nvPr>
            <p:ph idx="1"/>
          </p:nvPr>
        </p:nvGraphicFramePr>
        <p:xfrm>
          <a:off x="381000" y="1600200"/>
          <a:ext cx="8305800" cy="44799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Sources of Retirement Inco</a:t>
            </a:r>
            <a:r>
              <a:rPr lang="en-US" sz="3600" dirty="0" smtClean="0"/>
              <a:t>me</a:t>
            </a:r>
            <a:endParaRPr lang="en-US" sz="3600" dirty="0"/>
          </a:p>
        </p:txBody>
      </p:sp>
      <p:sp>
        <p:nvSpPr>
          <p:cNvPr id="3" name="Content Placeholder 2"/>
          <p:cNvSpPr>
            <a:spLocks noGrp="1"/>
          </p:cNvSpPr>
          <p:nvPr>
            <p:ph idx="1"/>
          </p:nvPr>
        </p:nvSpPr>
        <p:spPr/>
        <p:txBody>
          <a:bodyPr/>
          <a:lstStyle/>
          <a:p>
            <a:endParaRPr lang="en-US" dirty="0" smtClean="0"/>
          </a:p>
          <a:p>
            <a:r>
              <a:rPr lang="en-US" sz="2400" dirty="0" smtClean="0"/>
              <a:t>Employee Pension</a:t>
            </a:r>
          </a:p>
          <a:p>
            <a:endParaRPr lang="en-US" sz="2400" dirty="0" smtClean="0"/>
          </a:p>
          <a:p>
            <a:r>
              <a:rPr lang="en-US" sz="2400" dirty="0" smtClean="0"/>
              <a:t>Social Security</a:t>
            </a:r>
          </a:p>
          <a:p>
            <a:endParaRPr lang="en-US" sz="2400" dirty="0" smtClean="0"/>
          </a:p>
          <a:p>
            <a:r>
              <a:rPr lang="en-US" sz="2400" dirty="0" smtClean="0"/>
              <a:t>Personal Savings</a:t>
            </a:r>
            <a:endParaRPr lang="en-US" sz="2400" dirty="0"/>
          </a:p>
        </p:txBody>
      </p:sp>
      <p:pic>
        <p:nvPicPr>
          <p:cNvPr id="1026" name="Picture 2" descr="C:\Users\Larry\Documents\Stool-01_366107_7.jpg"/>
          <p:cNvPicPr>
            <a:picLocks noChangeAspect="1" noChangeArrowheads="1"/>
          </p:cNvPicPr>
          <p:nvPr/>
        </p:nvPicPr>
        <p:blipFill>
          <a:blip r:embed="rId3" cstate="print"/>
          <a:srcRect/>
          <a:stretch>
            <a:fillRect/>
          </a:stretch>
        </p:blipFill>
        <p:spPr bwMode="auto">
          <a:xfrm>
            <a:off x="4495800" y="2057400"/>
            <a:ext cx="3733800" cy="2446676"/>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Sources of Retirement Income</a:t>
            </a:r>
            <a:r>
              <a:rPr lang="en-US" sz="3600" dirty="0" smtClean="0"/>
              <a:t/>
            </a:r>
            <a:br>
              <a:rPr lang="en-US" sz="3600" dirty="0" smtClean="0"/>
            </a:br>
            <a:r>
              <a:rPr lang="en-US" sz="2700" dirty="0" smtClean="0"/>
              <a:t>Social Security</a:t>
            </a:r>
            <a:endParaRPr lang="en-US" sz="2700" dirty="0"/>
          </a:p>
        </p:txBody>
      </p:sp>
      <p:sp>
        <p:nvSpPr>
          <p:cNvPr id="3" name="Content Placeholder 2"/>
          <p:cNvSpPr>
            <a:spLocks noGrp="1"/>
          </p:cNvSpPr>
          <p:nvPr>
            <p:ph idx="1"/>
          </p:nvPr>
        </p:nvSpPr>
        <p:spPr/>
        <p:txBody>
          <a:bodyPr>
            <a:normAutofit fontScale="92500" lnSpcReduction="20000"/>
          </a:bodyPr>
          <a:lstStyle/>
          <a:p>
            <a:r>
              <a:rPr lang="en-US" sz="2100" dirty="0" smtClean="0"/>
              <a:t>Government program initiated in 1935</a:t>
            </a:r>
          </a:p>
          <a:p>
            <a:endParaRPr lang="en-US" sz="2100" dirty="0" smtClean="0"/>
          </a:p>
          <a:p>
            <a:r>
              <a:rPr lang="en-US" sz="2100" dirty="0" smtClean="0"/>
              <a:t>Qualifying – Requires at least 40 ‘credits;’ generally, 10 years in which 	you had earnings subject to social security taxes – Benefit based on 	highest 35 years of earnings</a:t>
            </a:r>
          </a:p>
          <a:p>
            <a:endParaRPr lang="en-US" sz="2100" dirty="0" smtClean="0"/>
          </a:p>
          <a:p>
            <a:r>
              <a:rPr lang="en-US" sz="2100" dirty="0" smtClean="0"/>
              <a:t>Benefit Ages – </a:t>
            </a:r>
          </a:p>
          <a:p>
            <a:pPr>
              <a:buNone/>
            </a:pPr>
            <a:r>
              <a:rPr lang="en-US" sz="2100" dirty="0" smtClean="0"/>
              <a:t>		‘Early’– Age 62 to ‘full’ retirement date (penalties  apply)</a:t>
            </a:r>
          </a:p>
          <a:p>
            <a:pPr>
              <a:buNone/>
            </a:pPr>
            <a:endParaRPr lang="en-US" sz="2100" dirty="0" smtClean="0"/>
          </a:p>
          <a:p>
            <a:pPr>
              <a:buNone/>
            </a:pPr>
            <a:r>
              <a:rPr lang="en-US" sz="2100" dirty="0" smtClean="0"/>
              <a:t>        	‘Full’ – Birthday 1937 and earlier – Age 65</a:t>
            </a:r>
          </a:p>
          <a:p>
            <a:pPr>
              <a:buNone/>
            </a:pPr>
            <a:r>
              <a:rPr lang="en-US" sz="2100" dirty="0" smtClean="0"/>
              <a:t>		             1938 to 1942 – Graded, Age 65, 2 mo. to 65, 10 mo.</a:t>
            </a:r>
          </a:p>
          <a:p>
            <a:pPr>
              <a:buNone/>
            </a:pPr>
            <a:r>
              <a:rPr lang="en-US" sz="2100" dirty="0" smtClean="0"/>
              <a:t>                          1943 to 1954 – Age 66</a:t>
            </a:r>
          </a:p>
          <a:p>
            <a:pPr>
              <a:buNone/>
            </a:pPr>
            <a:r>
              <a:rPr lang="en-US" sz="2100" dirty="0" smtClean="0"/>
              <a:t>                          1955 to 1959 – Graded, Age 66, 2 mo. to 66, 10 mo.</a:t>
            </a:r>
          </a:p>
          <a:p>
            <a:pPr>
              <a:buNone/>
            </a:pPr>
            <a:r>
              <a:rPr lang="en-US" sz="2100" dirty="0" smtClean="0"/>
              <a:t>                          1960 + - Age 67</a:t>
            </a:r>
          </a:p>
          <a:p>
            <a:pPr>
              <a:buNone/>
            </a:pPr>
            <a:endParaRPr lang="en-US" sz="2100" dirty="0" smtClean="0"/>
          </a:p>
          <a:p>
            <a:r>
              <a:rPr lang="en-US" sz="2100" dirty="0" smtClean="0"/>
              <a:t>	 ‘Delayed’ – ‘Full’ To Age 70 (additional benefits accrue)</a:t>
            </a:r>
          </a:p>
        </p:txBody>
      </p:sp>
    </p:spTree>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Sources of Retirement Income</a:t>
            </a:r>
            <a:br>
              <a:rPr lang="en-US" sz="3200" dirty="0" smtClean="0"/>
            </a:br>
            <a:r>
              <a:rPr lang="en-US" sz="2400" dirty="0" smtClean="0"/>
              <a:t>Social Security</a:t>
            </a:r>
            <a:endParaRPr lang="en-US" sz="2400" dirty="0"/>
          </a:p>
        </p:txBody>
      </p:sp>
      <p:sp>
        <p:nvSpPr>
          <p:cNvPr id="4" name="Content Placeholder 3"/>
          <p:cNvSpPr>
            <a:spLocks noGrp="1"/>
          </p:cNvSpPr>
          <p:nvPr>
            <p:ph idx="1"/>
          </p:nvPr>
        </p:nvSpPr>
        <p:spPr/>
        <p:txBody>
          <a:bodyPr>
            <a:normAutofit fontScale="25000" lnSpcReduction="20000"/>
          </a:bodyPr>
          <a:lstStyle/>
          <a:p>
            <a:pPr>
              <a:buNone/>
            </a:pPr>
            <a:r>
              <a:rPr lang="en-US" sz="1800" dirty="0" smtClean="0"/>
              <a:t>	</a:t>
            </a:r>
          </a:p>
          <a:p>
            <a:r>
              <a:rPr lang="en-US" sz="7200" dirty="0" smtClean="0"/>
              <a:t>Social Security Benefit (2013) – ‘Average’ $1,261/mo. – ‘Maximum’ 	$2,533/mo.</a:t>
            </a:r>
          </a:p>
          <a:p>
            <a:endParaRPr lang="en-US" sz="7200" dirty="0" smtClean="0"/>
          </a:p>
          <a:p>
            <a:r>
              <a:rPr lang="en-US" sz="7200" dirty="0" smtClean="0"/>
              <a:t>Income Limits (2013) – Before ‘full’ benefit date, ‘earned income’ is 	limited to $15,120  - For every $2 earned over the limit, $1 of benefit is 	withheld - No limit at or after ‘full’ benefit date</a:t>
            </a:r>
          </a:p>
          <a:p>
            <a:endParaRPr lang="en-US" sz="7200" dirty="0" smtClean="0"/>
          </a:p>
          <a:p>
            <a:r>
              <a:rPr lang="en-US" sz="7200" dirty="0" smtClean="0"/>
              <a:t>Taxation of Benefits – File Federal Taxes as:</a:t>
            </a:r>
          </a:p>
          <a:p>
            <a:pPr>
              <a:buNone/>
            </a:pPr>
            <a:r>
              <a:rPr lang="en-US" sz="7200" dirty="0" smtClean="0"/>
              <a:t>		Individual -  Income between $25,000 and $34,000 – Pay on up to 50%</a:t>
            </a:r>
          </a:p>
          <a:p>
            <a:pPr>
              <a:buNone/>
            </a:pPr>
            <a:r>
              <a:rPr lang="en-US" sz="7200" dirty="0" smtClean="0"/>
              <a:t>	      		       Income more than $34,000 – Pay on up to 85%</a:t>
            </a:r>
          </a:p>
          <a:p>
            <a:pPr>
              <a:buNone/>
            </a:pPr>
            <a:endParaRPr lang="en-US" sz="7200" dirty="0" smtClean="0"/>
          </a:p>
          <a:p>
            <a:pPr>
              <a:buNone/>
            </a:pPr>
            <a:r>
              <a:rPr lang="en-US" sz="7200" dirty="0" smtClean="0"/>
              <a:t>		Joint – 	       Income between $32,000 and $44,000 – Pay on up to 50%</a:t>
            </a:r>
          </a:p>
          <a:p>
            <a:pPr>
              <a:buNone/>
            </a:pPr>
            <a:r>
              <a:rPr lang="en-US" sz="7200" dirty="0" smtClean="0"/>
              <a:t> 			       Income more than $44,000 – Pay on up to 85%</a:t>
            </a:r>
          </a:p>
          <a:p>
            <a:endParaRPr lang="en-US" sz="7200" dirty="0" smtClean="0"/>
          </a:p>
          <a:p>
            <a:r>
              <a:rPr lang="en-US" sz="7200" dirty="0" smtClean="0"/>
              <a:t>Other Benefit Provisions:</a:t>
            </a:r>
          </a:p>
          <a:p>
            <a:pPr>
              <a:buNone/>
            </a:pPr>
            <a:r>
              <a:rPr lang="en-US" sz="7200" dirty="0" smtClean="0"/>
              <a:t>		Disability</a:t>
            </a:r>
          </a:p>
          <a:p>
            <a:pPr>
              <a:buNone/>
            </a:pPr>
            <a:r>
              <a:rPr lang="en-US" sz="7200" dirty="0" smtClean="0"/>
              <a:t>		Survivorship – Spouse and Minor Children</a:t>
            </a:r>
          </a:p>
          <a:p>
            <a:pPr>
              <a:buNone/>
            </a:pPr>
            <a:r>
              <a:rPr lang="en-US" sz="7200" dirty="0" smtClean="0"/>
              <a:t>		Disabled Adult Children</a:t>
            </a:r>
          </a:p>
          <a:p>
            <a:pPr>
              <a:buNone/>
            </a:pPr>
            <a:endParaRPr lang="en-US" sz="1800" dirty="0" smtClean="0"/>
          </a:p>
          <a:p>
            <a:pPr>
              <a:buNone/>
            </a:pPr>
            <a:endParaRPr lang="en-US" sz="1800" dirty="0"/>
          </a:p>
        </p:txBody>
      </p:sp>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Sources of Retirement Income</a:t>
            </a:r>
            <a:br>
              <a:rPr lang="en-US" sz="3200" dirty="0" smtClean="0"/>
            </a:br>
            <a:r>
              <a:rPr lang="en-US" sz="2400" dirty="0" smtClean="0"/>
              <a:t>Social Security</a:t>
            </a:r>
            <a:endParaRPr lang="en-US" sz="2400" dirty="0"/>
          </a:p>
        </p:txBody>
      </p:sp>
      <p:sp>
        <p:nvSpPr>
          <p:cNvPr id="3" name="Content Placeholder 2"/>
          <p:cNvSpPr>
            <a:spLocks noGrp="1"/>
          </p:cNvSpPr>
          <p:nvPr>
            <p:ph idx="1"/>
          </p:nvPr>
        </p:nvSpPr>
        <p:spPr/>
        <p:txBody>
          <a:bodyPr>
            <a:normAutofit/>
          </a:bodyPr>
          <a:lstStyle/>
          <a:p>
            <a:pPr>
              <a:buNone/>
            </a:pPr>
            <a:r>
              <a:rPr lang="en-US" sz="2000" dirty="0" smtClean="0"/>
              <a:t>Concerns and Issues:</a:t>
            </a:r>
          </a:p>
          <a:p>
            <a:pPr>
              <a:buNone/>
            </a:pPr>
            <a:endParaRPr lang="en-US" sz="2000" dirty="0" smtClean="0"/>
          </a:p>
          <a:p>
            <a:r>
              <a:rPr lang="en-US" sz="2000" dirty="0" smtClean="0"/>
              <a:t>Social Security Trust Fund is Critically Underfunded – Projected to be Depleted in 2033 – Medicare in 2024</a:t>
            </a:r>
          </a:p>
          <a:p>
            <a:endParaRPr lang="en-US" sz="2000" dirty="0" smtClean="0"/>
          </a:p>
          <a:p>
            <a:r>
              <a:rPr lang="en-US" sz="2000" dirty="0" smtClean="0"/>
              <a:t>Causes - Changing Demographics  - Increasing  Life Expectancies – Lower ‘Worker’ to ‘Retiree’ Ratio</a:t>
            </a:r>
          </a:p>
          <a:p>
            <a:endParaRPr lang="en-US" sz="2000" dirty="0" smtClean="0"/>
          </a:p>
          <a:p>
            <a:r>
              <a:rPr lang="en-US" sz="2000" dirty="0" smtClean="0"/>
              <a:t>Fixing the Problem – Raise Taxes – Lower Benefits</a:t>
            </a:r>
          </a:p>
          <a:p>
            <a:endParaRPr lang="en-US" sz="2000" dirty="0" smtClean="0"/>
          </a:p>
          <a:p>
            <a:r>
              <a:rPr lang="en-US" sz="2000" dirty="0" smtClean="0"/>
              <a:t>Bottom Line  - Significant Changes ‘Must’ Occur</a:t>
            </a:r>
          </a:p>
          <a:p>
            <a:pPr>
              <a:buNone/>
            </a:pPr>
            <a:endParaRPr lang="en-US" sz="1600" dirty="0" smtClean="0"/>
          </a:p>
          <a:p>
            <a:pPr>
              <a:buNone/>
            </a:pPr>
            <a:r>
              <a:rPr lang="en-US" sz="1600" dirty="0" smtClean="0"/>
              <a:t>		</a:t>
            </a:r>
            <a:endParaRPr lang="en-US" sz="1600" dirty="0"/>
          </a:p>
        </p:txBody>
      </p:sp>
    </p:spTree>
  </p:cSld>
  <p:clrMapOvr>
    <a:masterClrMapping/>
  </p:clrMapOvr>
  <p:transition spd="slow">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Sources of Retirement Income</a:t>
            </a:r>
            <a:br>
              <a:rPr lang="en-US" sz="3200" dirty="0" smtClean="0"/>
            </a:br>
            <a:r>
              <a:rPr lang="en-US" sz="2400" dirty="0" smtClean="0"/>
              <a:t>Personal Savings (USA)</a:t>
            </a:r>
            <a:endParaRPr lang="en-US" sz="2400" dirty="0"/>
          </a:p>
        </p:txBody>
      </p:sp>
      <p:sp>
        <p:nvSpPr>
          <p:cNvPr id="3" name="Text Placeholder 2"/>
          <p:cNvSpPr>
            <a:spLocks noGrp="1"/>
          </p:cNvSpPr>
          <p:nvPr>
            <p:ph type="body" idx="1"/>
          </p:nvPr>
        </p:nvSpPr>
        <p:spPr/>
        <p:txBody>
          <a:bodyPr>
            <a:normAutofit/>
          </a:bodyPr>
          <a:lstStyle/>
          <a:p>
            <a:pPr algn="ctr"/>
            <a:r>
              <a:rPr lang="en-US" sz="2000" u="sng" dirty="0" smtClean="0"/>
              <a:t>Average  Personal Savings Rate</a:t>
            </a:r>
            <a:endParaRPr lang="en-US" sz="2000" u="sng" dirty="0"/>
          </a:p>
        </p:txBody>
      </p:sp>
      <p:sp>
        <p:nvSpPr>
          <p:cNvPr id="4" name="Text Placeholder 3"/>
          <p:cNvSpPr>
            <a:spLocks noGrp="1"/>
          </p:cNvSpPr>
          <p:nvPr>
            <p:ph type="body" sz="half" idx="3"/>
          </p:nvPr>
        </p:nvSpPr>
        <p:spPr/>
        <p:txBody>
          <a:bodyPr>
            <a:noAutofit/>
          </a:bodyPr>
          <a:lstStyle/>
          <a:p>
            <a:pPr algn="ctr"/>
            <a:r>
              <a:rPr lang="en-US" sz="2000" u="sng" dirty="0" smtClean="0"/>
              <a:t>Household Savings Rate Comparison (2012)</a:t>
            </a:r>
            <a:endParaRPr lang="en-US" sz="2000" u="sng" dirty="0"/>
          </a:p>
        </p:txBody>
      </p:sp>
      <p:sp>
        <p:nvSpPr>
          <p:cNvPr id="5" name="Content Placeholder 4"/>
          <p:cNvSpPr>
            <a:spLocks noGrp="1"/>
          </p:cNvSpPr>
          <p:nvPr>
            <p:ph sz="quarter" idx="2"/>
          </p:nvPr>
        </p:nvSpPr>
        <p:spPr/>
        <p:txBody>
          <a:bodyPr/>
          <a:lstStyle/>
          <a:p>
            <a:r>
              <a:rPr lang="en-US" sz="2000" dirty="0" smtClean="0"/>
              <a:t>Past 10 Years = 3.61%</a:t>
            </a:r>
          </a:p>
          <a:p>
            <a:pPr>
              <a:buNone/>
            </a:pPr>
            <a:endParaRPr lang="en-US" sz="2000" dirty="0" smtClean="0"/>
          </a:p>
          <a:p>
            <a:r>
              <a:rPr lang="en-US" sz="2000" dirty="0" smtClean="0"/>
              <a:t>Range:</a:t>
            </a:r>
          </a:p>
          <a:p>
            <a:pPr lvl="1"/>
            <a:r>
              <a:rPr lang="en-US" dirty="0" smtClean="0"/>
              <a:t>Low = 1.86% (2005)</a:t>
            </a:r>
          </a:p>
          <a:p>
            <a:pPr lvl="1"/>
            <a:r>
              <a:rPr lang="en-US" dirty="0" smtClean="0"/>
              <a:t>High = 5.03% (2008)</a:t>
            </a:r>
            <a:endParaRPr lang="en-US" dirty="0"/>
          </a:p>
        </p:txBody>
      </p:sp>
      <p:graphicFrame>
        <p:nvGraphicFramePr>
          <p:cNvPr id="7" name="Content Placeholder 6"/>
          <p:cNvGraphicFramePr>
            <a:graphicFrameLocks noGrp="1"/>
          </p:cNvGraphicFramePr>
          <p:nvPr>
            <p:ph sz="quarter" idx="4"/>
            <p:extLst>
              <p:ext uri="{D42A27DB-BD31-4B8C-83A1-F6EECF244321}">
                <p14:modId xmlns:p14="http://schemas.microsoft.com/office/powerpoint/2010/main" xmlns="" val="2310786624"/>
              </p:ext>
            </p:extLst>
          </p:nvPr>
        </p:nvGraphicFramePr>
        <p:xfrm>
          <a:off x="4645025" y="2362200"/>
          <a:ext cx="4041775" cy="37639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xmlns="" val="13106618"/>
      </p:ext>
    </p:extLst>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Sources of Retirement Income</a:t>
            </a:r>
            <a:br>
              <a:rPr lang="en-US" sz="3200" dirty="0" smtClean="0"/>
            </a:br>
            <a:r>
              <a:rPr lang="en-US" sz="2400" dirty="0" smtClean="0"/>
              <a:t>Personal Savings (USA)</a:t>
            </a:r>
            <a:endParaRPr lang="en-US" sz="2400" dirty="0"/>
          </a:p>
        </p:txBody>
      </p:sp>
      <p:sp>
        <p:nvSpPr>
          <p:cNvPr id="3" name="Text Placeholder 2"/>
          <p:cNvSpPr>
            <a:spLocks noGrp="1"/>
          </p:cNvSpPr>
          <p:nvPr>
            <p:ph type="body" idx="1"/>
          </p:nvPr>
        </p:nvSpPr>
        <p:spPr/>
        <p:txBody>
          <a:bodyPr>
            <a:normAutofit/>
          </a:bodyPr>
          <a:lstStyle/>
          <a:p>
            <a:pPr algn="ctr"/>
            <a:r>
              <a:rPr lang="en-US" sz="2000" u="sng" dirty="0" smtClean="0"/>
              <a:t>Average Net Worth By Age Group</a:t>
            </a:r>
            <a:endParaRPr lang="en-US" sz="2000" u="sng" dirty="0"/>
          </a:p>
        </p:txBody>
      </p:sp>
      <p:sp>
        <p:nvSpPr>
          <p:cNvPr id="4" name="Text Placeholder 3"/>
          <p:cNvSpPr>
            <a:spLocks noGrp="1"/>
          </p:cNvSpPr>
          <p:nvPr>
            <p:ph type="body" sz="half" idx="3"/>
          </p:nvPr>
        </p:nvSpPr>
        <p:spPr/>
        <p:txBody>
          <a:bodyPr>
            <a:normAutofit lnSpcReduction="10000"/>
          </a:bodyPr>
          <a:lstStyle/>
          <a:p>
            <a:pPr algn="ctr"/>
            <a:r>
              <a:rPr lang="en-US" sz="2000" u="sng" dirty="0" smtClean="0"/>
              <a:t>Average household debt</a:t>
            </a:r>
          </a:p>
          <a:p>
            <a:pPr algn="ctr"/>
            <a:r>
              <a:rPr lang="en-US" sz="2000" u="sng" dirty="0" smtClean="0"/>
              <a:t>($96,173)</a:t>
            </a:r>
            <a:endParaRPr lang="en-US" sz="2000" u="sng" dirty="0"/>
          </a:p>
        </p:txBody>
      </p:sp>
      <p:graphicFrame>
        <p:nvGraphicFramePr>
          <p:cNvPr id="7" name="Content Placeholder 6"/>
          <p:cNvGraphicFramePr>
            <a:graphicFrameLocks noGrp="1"/>
          </p:cNvGraphicFramePr>
          <p:nvPr>
            <p:ph sz="quarter" idx="2"/>
            <p:extLst>
              <p:ext uri="{D42A27DB-BD31-4B8C-83A1-F6EECF244321}">
                <p14:modId xmlns:p14="http://schemas.microsoft.com/office/powerpoint/2010/main" xmlns="" val="148391529"/>
              </p:ext>
            </p:extLst>
          </p:nvPr>
        </p:nvGraphicFramePr>
        <p:xfrm>
          <a:off x="457200" y="2362200"/>
          <a:ext cx="4040188" cy="3763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7"/>
          <p:cNvGraphicFramePr>
            <a:graphicFrameLocks noGrp="1"/>
          </p:cNvGraphicFramePr>
          <p:nvPr>
            <p:ph sz="quarter" idx="4"/>
            <p:extLst>
              <p:ext uri="{D42A27DB-BD31-4B8C-83A1-F6EECF244321}">
                <p14:modId xmlns:p14="http://schemas.microsoft.com/office/powerpoint/2010/main" xmlns="" val="1450161020"/>
              </p:ext>
            </p:extLst>
          </p:nvPr>
        </p:nvGraphicFramePr>
        <p:xfrm>
          <a:off x="4645025" y="2362200"/>
          <a:ext cx="4041775" cy="3763963"/>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Sources of Retirement Income</a:t>
            </a:r>
            <a:br>
              <a:rPr lang="en-US" sz="3200" dirty="0" smtClean="0"/>
            </a:br>
            <a:r>
              <a:rPr lang="en-US" sz="2400" dirty="0" smtClean="0"/>
              <a:t>Personal Savings (USA)</a:t>
            </a:r>
            <a:endParaRPr lang="en-US" sz="2400" dirty="0"/>
          </a:p>
        </p:txBody>
      </p:sp>
      <p:sp>
        <p:nvSpPr>
          <p:cNvPr id="3" name="Text Placeholder 2"/>
          <p:cNvSpPr>
            <a:spLocks noGrp="1"/>
          </p:cNvSpPr>
          <p:nvPr>
            <p:ph type="body" idx="1"/>
          </p:nvPr>
        </p:nvSpPr>
        <p:spPr/>
        <p:txBody>
          <a:bodyPr>
            <a:normAutofit/>
          </a:bodyPr>
          <a:lstStyle/>
          <a:p>
            <a:pPr algn="ctr"/>
            <a:r>
              <a:rPr lang="en-US" sz="2000" u="sng" dirty="0" smtClean="0"/>
              <a:t>Average Net Worth By Age Group</a:t>
            </a:r>
            <a:endParaRPr lang="en-US" sz="2000" u="sng" dirty="0"/>
          </a:p>
        </p:txBody>
      </p:sp>
      <p:sp>
        <p:nvSpPr>
          <p:cNvPr id="4" name="Text Placeholder 3"/>
          <p:cNvSpPr>
            <a:spLocks noGrp="1"/>
          </p:cNvSpPr>
          <p:nvPr>
            <p:ph type="body" sz="half" idx="3"/>
          </p:nvPr>
        </p:nvSpPr>
        <p:spPr/>
        <p:txBody>
          <a:bodyPr>
            <a:normAutofit lnSpcReduction="10000"/>
          </a:bodyPr>
          <a:lstStyle/>
          <a:p>
            <a:pPr algn="ctr"/>
            <a:r>
              <a:rPr lang="en-US" sz="2000" u="sng" dirty="0" smtClean="0"/>
              <a:t>Average household debt</a:t>
            </a:r>
          </a:p>
          <a:p>
            <a:pPr algn="ctr"/>
            <a:r>
              <a:rPr lang="en-US" sz="2000" u="sng" dirty="0" smtClean="0"/>
              <a:t>Per Indebted</a:t>
            </a:r>
            <a:endParaRPr lang="en-US" sz="2000" u="sng" dirty="0"/>
          </a:p>
        </p:txBody>
      </p:sp>
      <p:graphicFrame>
        <p:nvGraphicFramePr>
          <p:cNvPr id="7" name="Content Placeholder 6"/>
          <p:cNvGraphicFramePr>
            <a:graphicFrameLocks noGrp="1"/>
          </p:cNvGraphicFramePr>
          <p:nvPr>
            <p:ph sz="quarter" idx="2"/>
            <p:extLst>
              <p:ext uri="{D42A27DB-BD31-4B8C-83A1-F6EECF244321}">
                <p14:modId xmlns:p14="http://schemas.microsoft.com/office/powerpoint/2010/main" xmlns="" val="2758040441"/>
              </p:ext>
            </p:extLst>
          </p:nvPr>
        </p:nvGraphicFramePr>
        <p:xfrm>
          <a:off x="457200" y="2362200"/>
          <a:ext cx="4040188" cy="37639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ontent Placeholder 7"/>
          <p:cNvGraphicFramePr>
            <a:graphicFrameLocks noGrp="1"/>
          </p:cNvGraphicFramePr>
          <p:nvPr>
            <p:ph sz="quarter" idx="4"/>
            <p:extLst>
              <p:ext uri="{D42A27DB-BD31-4B8C-83A1-F6EECF244321}">
                <p14:modId xmlns:p14="http://schemas.microsoft.com/office/powerpoint/2010/main" xmlns="" val="3698368208"/>
              </p:ext>
            </p:extLst>
          </p:nvPr>
        </p:nvGraphicFramePr>
        <p:xfrm>
          <a:off x="4645025" y="2362200"/>
          <a:ext cx="4041775" cy="37639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xmlns="" val="875090547"/>
      </p:ext>
    </p:extLst>
  </p:cSld>
  <p:clrMapOvr>
    <a:masterClrMapping/>
  </p:clrMapOvr>
  <p:transition spd="slow">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Developing Basic Retirement Goals</a:t>
            </a:r>
            <a:br>
              <a:rPr lang="en-US" sz="3200" dirty="0" smtClean="0"/>
            </a:br>
            <a:r>
              <a:rPr lang="en-US" sz="2400" dirty="0" smtClean="0"/>
              <a:t>Initial Retirement Plan Example</a:t>
            </a:r>
            <a:endParaRPr lang="en-US" sz="2400" dirty="0"/>
          </a:p>
        </p:txBody>
      </p:sp>
      <p:sp>
        <p:nvSpPr>
          <p:cNvPr id="3" name="Content Placeholder 2"/>
          <p:cNvSpPr>
            <a:spLocks noGrp="1"/>
          </p:cNvSpPr>
          <p:nvPr>
            <p:ph idx="1"/>
          </p:nvPr>
        </p:nvSpPr>
        <p:spPr/>
        <p:txBody>
          <a:bodyPr>
            <a:noAutofit/>
          </a:bodyPr>
          <a:lstStyle/>
          <a:p>
            <a:pPr algn="ctr">
              <a:buNone/>
            </a:pPr>
            <a:r>
              <a:rPr lang="en-US" sz="2400" dirty="0"/>
              <a:t>‘</a:t>
            </a:r>
            <a:r>
              <a:rPr lang="en-US" sz="2400" dirty="0" smtClean="0"/>
              <a:t>John’</a:t>
            </a:r>
          </a:p>
          <a:p>
            <a:pPr algn="ctr">
              <a:buNone/>
            </a:pPr>
            <a:r>
              <a:rPr lang="en-US" sz="1800" dirty="0" smtClean="0"/>
              <a:t>		             Single - Age 45		     </a:t>
            </a:r>
          </a:p>
          <a:p>
            <a:pPr algn="ctr">
              <a:buNone/>
            </a:pPr>
            <a:r>
              <a:rPr lang="en-US" sz="1800" dirty="0" smtClean="0"/>
              <a:t>Started With Current Employer - Age 35</a:t>
            </a:r>
          </a:p>
          <a:p>
            <a:pPr>
              <a:buNone/>
            </a:pPr>
            <a:endParaRPr lang="en-US" sz="1800" dirty="0" smtClean="0"/>
          </a:p>
          <a:p>
            <a:pPr>
              <a:buNone/>
            </a:pPr>
            <a:r>
              <a:rPr lang="en-US" sz="1800" dirty="0" smtClean="0"/>
              <a:t>Assumptions</a:t>
            </a:r>
            <a:r>
              <a:rPr lang="en-US" sz="1800" dirty="0"/>
              <a:t>:</a:t>
            </a:r>
          </a:p>
          <a:p>
            <a:pPr>
              <a:buNone/>
            </a:pPr>
            <a:endParaRPr lang="en-US" sz="1800" dirty="0" smtClean="0"/>
          </a:p>
          <a:p>
            <a:pPr>
              <a:buNone/>
            </a:pPr>
            <a:r>
              <a:rPr lang="en-US" sz="1800" dirty="0" smtClean="0"/>
              <a:t>Planned Retirement Date - Age 65 	      Current Annual Salary - $35,000 </a:t>
            </a:r>
          </a:p>
          <a:p>
            <a:pPr>
              <a:buNone/>
            </a:pPr>
            <a:endParaRPr lang="en-US" sz="1800" dirty="0" smtClean="0"/>
          </a:p>
          <a:p>
            <a:pPr>
              <a:buNone/>
            </a:pPr>
            <a:r>
              <a:rPr lang="en-US" sz="1800" dirty="0" smtClean="0"/>
              <a:t>Has Traditional Pension Plan</a:t>
            </a:r>
            <a:r>
              <a:rPr lang="en-US" sz="1800" dirty="0"/>
              <a:t>	 </a:t>
            </a:r>
            <a:r>
              <a:rPr lang="en-US" sz="1800" dirty="0" smtClean="0"/>
              <a:t>     Inflation – 3%     			      </a:t>
            </a:r>
          </a:p>
          <a:p>
            <a:pPr>
              <a:buNone/>
            </a:pPr>
            <a:r>
              <a:rPr lang="en-US" sz="1800" dirty="0" smtClean="0"/>
              <a:t>Replacement Ratio – 85% 	      Planned Retirement Years – 25 (Age 90)</a:t>
            </a:r>
          </a:p>
          <a:p>
            <a:pPr>
              <a:buNone/>
            </a:pPr>
            <a:endParaRPr lang="en-US" sz="1800" dirty="0"/>
          </a:p>
          <a:p>
            <a:pPr>
              <a:buNone/>
            </a:pPr>
            <a:r>
              <a:rPr lang="en-US" sz="1800" dirty="0" smtClean="0"/>
              <a:t>Savings $35,000 in Bank CD’s	      Avg. Rate of Return – 3%</a:t>
            </a:r>
          </a:p>
          <a:p>
            <a:pPr>
              <a:buNone/>
            </a:pPr>
            <a:endParaRPr lang="en-US" sz="1800" dirty="0"/>
          </a:p>
          <a:p>
            <a:pPr algn="ctr">
              <a:buNone/>
            </a:pPr>
            <a:r>
              <a:rPr lang="en-US" sz="1800" dirty="0" smtClean="0"/>
              <a:t>Not Currently Saving For Retirement</a:t>
            </a:r>
          </a:p>
          <a:p>
            <a:pPr>
              <a:buNone/>
            </a:pPr>
            <a:endParaRPr lang="en-US" sz="1800" dirty="0" smtClean="0"/>
          </a:p>
          <a:p>
            <a:pPr>
              <a:buNone/>
            </a:pPr>
            <a:r>
              <a:rPr lang="en-US" sz="1800" dirty="0" smtClean="0"/>
              <a:t>   </a:t>
            </a:r>
          </a:p>
          <a:p>
            <a:pPr>
              <a:buNone/>
            </a:pPr>
            <a:endParaRPr lang="en-US" sz="1800" dirty="0" smtClean="0"/>
          </a:p>
          <a:p>
            <a:pPr>
              <a:buNone/>
            </a:pPr>
            <a:endParaRPr lang="en-US" sz="1800" dirty="0" smtClean="0"/>
          </a:p>
          <a:p>
            <a:pPr>
              <a:buNone/>
            </a:pPr>
            <a:r>
              <a:rPr lang="en-US" sz="1800" dirty="0" smtClean="0"/>
              <a:t>	</a:t>
            </a:r>
          </a:p>
          <a:p>
            <a:pPr>
              <a:buNone/>
            </a:pPr>
            <a:endParaRPr lang="en-US" sz="1800" dirty="0" smtClean="0"/>
          </a:p>
          <a:p>
            <a:pPr>
              <a:buNone/>
            </a:pPr>
            <a:r>
              <a:rPr lang="en-US" sz="1800" dirty="0" smtClean="0"/>
              <a:t>		</a:t>
            </a:r>
          </a:p>
          <a:p>
            <a:pPr>
              <a:buNone/>
            </a:pPr>
            <a:r>
              <a:rPr lang="en-US" sz="1800" dirty="0" smtClean="0"/>
              <a:t> </a:t>
            </a:r>
          </a:p>
          <a:p>
            <a:pPr>
              <a:buNone/>
            </a:pPr>
            <a:r>
              <a:rPr lang="en-US" sz="1800" dirty="0" smtClean="0"/>
              <a:t>	</a:t>
            </a:r>
          </a:p>
          <a:p>
            <a:pPr>
              <a:buNone/>
            </a:pPr>
            <a:endParaRPr lang="en-US" sz="1800" dirty="0" smtClean="0"/>
          </a:p>
          <a:p>
            <a:pPr>
              <a:buNone/>
            </a:pPr>
            <a:endParaRPr lang="en-US" sz="1200" dirty="0" smtClean="0"/>
          </a:p>
          <a:p>
            <a:pPr>
              <a:buNone/>
            </a:pPr>
            <a:endParaRPr lang="en-US" sz="1200" dirty="0" smtClean="0"/>
          </a:p>
          <a:p>
            <a:pPr>
              <a:buNone/>
            </a:pPr>
            <a:r>
              <a:rPr lang="en-US" sz="1200" dirty="0" smtClean="0"/>
              <a:t>	</a:t>
            </a:r>
            <a:endParaRPr lang="en-US" sz="1200" dirty="0"/>
          </a:p>
        </p:txBody>
      </p:sp>
    </p:spTree>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Developing Basic Retirement Goals </a:t>
            </a:r>
            <a:r>
              <a:rPr lang="en-US" sz="2400" dirty="0" smtClean="0"/>
              <a:t>Initial Retirement Plan Example</a:t>
            </a:r>
            <a:endParaRPr lang="en-US" sz="2400" dirty="0"/>
          </a:p>
        </p:txBody>
      </p:sp>
      <p:sp>
        <p:nvSpPr>
          <p:cNvPr id="3" name="Content Placeholder 2"/>
          <p:cNvSpPr>
            <a:spLocks noGrp="1"/>
          </p:cNvSpPr>
          <p:nvPr>
            <p:ph idx="1"/>
          </p:nvPr>
        </p:nvSpPr>
        <p:spPr/>
        <p:txBody>
          <a:bodyPr>
            <a:normAutofit fontScale="47500" lnSpcReduction="20000"/>
          </a:bodyPr>
          <a:lstStyle/>
          <a:p>
            <a:pPr>
              <a:buNone/>
            </a:pPr>
            <a:r>
              <a:rPr lang="en-US" sz="3800" dirty="0" smtClean="0"/>
              <a:t>Projected Retirement Income Replacement Need: </a:t>
            </a:r>
          </a:p>
          <a:p>
            <a:pPr>
              <a:buNone/>
            </a:pPr>
            <a:endParaRPr lang="en-US" sz="3300" dirty="0" smtClean="0"/>
          </a:p>
          <a:p>
            <a:pPr>
              <a:buNone/>
            </a:pPr>
            <a:r>
              <a:rPr lang="en-US" sz="3300" dirty="0" smtClean="0"/>
              <a:t>$35,000 @ 3% inflation for 20 years X 85% =	 		$53,732 per year</a:t>
            </a:r>
          </a:p>
          <a:p>
            <a:pPr>
              <a:buNone/>
            </a:pPr>
            <a:endParaRPr lang="en-US" sz="3300" dirty="0" smtClean="0"/>
          </a:p>
          <a:p>
            <a:pPr>
              <a:buNone/>
            </a:pPr>
            <a:r>
              <a:rPr lang="en-US" sz="3300" dirty="0" smtClean="0"/>
              <a:t>Sources of Retirement Income:</a:t>
            </a:r>
          </a:p>
          <a:p>
            <a:pPr>
              <a:buNone/>
            </a:pPr>
            <a:r>
              <a:rPr lang="en-US" sz="3300" dirty="0" smtClean="0"/>
              <a:t>	Pension Plan – Estimated $2,200 per month, or 		$26,400 per year</a:t>
            </a:r>
          </a:p>
          <a:p>
            <a:pPr>
              <a:buNone/>
            </a:pPr>
            <a:r>
              <a:rPr lang="en-US" sz="3300" dirty="0" smtClean="0"/>
              <a:t>	Social Security – Estimated $1,140 per month, or 		</a:t>
            </a:r>
            <a:r>
              <a:rPr lang="en-US" sz="3300" u="sng" dirty="0" smtClean="0"/>
              <a:t>$13,680 per year</a:t>
            </a:r>
          </a:p>
          <a:p>
            <a:pPr>
              <a:buNone/>
            </a:pPr>
            <a:r>
              <a:rPr lang="en-US" sz="3300" dirty="0" smtClean="0"/>
              <a:t>								$40,080 per year </a:t>
            </a:r>
          </a:p>
          <a:p>
            <a:pPr>
              <a:buNone/>
            </a:pPr>
            <a:r>
              <a:rPr lang="en-US" sz="3300" dirty="0" smtClean="0"/>
              <a:t>							                 ($13,652) per year</a:t>
            </a:r>
          </a:p>
          <a:p>
            <a:pPr>
              <a:buNone/>
            </a:pPr>
            <a:endParaRPr lang="en-US" sz="3300" dirty="0" smtClean="0"/>
          </a:p>
          <a:p>
            <a:pPr>
              <a:buNone/>
            </a:pPr>
            <a:r>
              <a:rPr lang="en-US" sz="3300" dirty="0" smtClean="0"/>
              <a:t>	Personal Savings - $35,000 @ 3% for 20 Years = $63,725</a:t>
            </a:r>
          </a:p>
          <a:p>
            <a:pPr>
              <a:buNone/>
            </a:pPr>
            <a:r>
              <a:rPr lang="en-US" sz="3300" dirty="0" smtClean="0"/>
              <a:t>		Years to Deplete @ 13,652 per year with a 3% rate of return = 5.1 years</a:t>
            </a:r>
          </a:p>
          <a:p>
            <a:pPr>
              <a:buNone/>
            </a:pPr>
            <a:r>
              <a:rPr lang="en-US" sz="3300" dirty="0" smtClean="0"/>
              <a:t>		25 (years in retirement) – 5.1 years (funded) = 19.9 years (income deficient)</a:t>
            </a:r>
          </a:p>
          <a:p>
            <a:pPr>
              <a:buNone/>
            </a:pPr>
            <a:r>
              <a:rPr lang="en-US" sz="3300" dirty="0" smtClean="0"/>
              <a:t>		</a:t>
            </a:r>
          </a:p>
          <a:p>
            <a:pPr>
              <a:buNone/>
            </a:pPr>
            <a:r>
              <a:rPr lang="en-US" sz="3300" dirty="0" smtClean="0"/>
              <a:t>Retirement Income ‘Gap:’</a:t>
            </a:r>
          </a:p>
          <a:p>
            <a:pPr>
              <a:buNone/>
            </a:pPr>
            <a:r>
              <a:rPr lang="en-US" sz="3300" dirty="0" smtClean="0"/>
              <a:t>	</a:t>
            </a:r>
          </a:p>
          <a:p>
            <a:pPr>
              <a:buNone/>
            </a:pPr>
            <a:r>
              <a:rPr lang="en-US" sz="3300" dirty="0"/>
              <a:t>	</a:t>
            </a:r>
            <a:r>
              <a:rPr lang="en-US" sz="3400" dirty="0" smtClean="0"/>
              <a:t>$13,652 X 19.9 years =</a:t>
            </a:r>
            <a:endParaRPr lang="en-US" sz="4200" b="1" u="sng" dirty="0" smtClean="0">
              <a:solidFill>
                <a:srgbClr val="FFFF00"/>
              </a:solidFill>
            </a:endParaRPr>
          </a:p>
          <a:p>
            <a:pPr>
              <a:buNone/>
            </a:pP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Developing Basic Retirement Goals </a:t>
            </a:r>
            <a:r>
              <a:rPr lang="en-US" sz="2400" dirty="0" smtClean="0"/>
              <a:t>Initial Retirement Plan Example</a:t>
            </a:r>
            <a:endParaRPr lang="en-US" sz="2400" dirty="0"/>
          </a:p>
        </p:txBody>
      </p:sp>
      <p:sp>
        <p:nvSpPr>
          <p:cNvPr id="3" name="Content Placeholder 2"/>
          <p:cNvSpPr>
            <a:spLocks noGrp="1"/>
          </p:cNvSpPr>
          <p:nvPr>
            <p:ph idx="1"/>
          </p:nvPr>
        </p:nvSpPr>
        <p:spPr/>
        <p:txBody>
          <a:bodyPr>
            <a:normAutofit fontScale="47500" lnSpcReduction="20000"/>
          </a:bodyPr>
          <a:lstStyle/>
          <a:p>
            <a:pPr>
              <a:buNone/>
            </a:pPr>
            <a:r>
              <a:rPr lang="en-US" sz="3800" dirty="0" smtClean="0"/>
              <a:t>Projected Retirement Income Replacement Need: </a:t>
            </a:r>
          </a:p>
          <a:p>
            <a:pPr>
              <a:buNone/>
            </a:pPr>
            <a:endParaRPr lang="en-US" sz="3300" dirty="0" smtClean="0"/>
          </a:p>
          <a:p>
            <a:pPr>
              <a:buNone/>
            </a:pPr>
            <a:r>
              <a:rPr lang="en-US" sz="3300" dirty="0" smtClean="0"/>
              <a:t>$35,000 @ 3% inflation for 20 years X 85% =	 		$53,732 per year</a:t>
            </a:r>
          </a:p>
          <a:p>
            <a:pPr>
              <a:buNone/>
            </a:pPr>
            <a:endParaRPr lang="en-US" sz="3300" dirty="0" smtClean="0"/>
          </a:p>
          <a:p>
            <a:pPr>
              <a:buNone/>
            </a:pPr>
            <a:r>
              <a:rPr lang="en-US" sz="3300" dirty="0" smtClean="0"/>
              <a:t>Sources of Retirement Income:</a:t>
            </a:r>
          </a:p>
          <a:p>
            <a:pPr>
              <a:buNone/>
            </a:pPr>
            <a:r>
              <a:rPr lang="en-US" sz="3300" dirty="0" smtClean="0"/>
              <a:t>	Pension Plan – Estimated $2,200 per month, or 		$26,400 per year</a:t>
            </a:r>
          </a:p>
          <a:p>
            <a:pPr>
              <a:buNone/>
            </a:pPr>
            <a:r>
              <a:rPr lang="en-US" sz="3300" dirty="0" smtClean="0"/>
              <a:t>	Social Security – Estimated $1,140 per month, or 		</a:t>
            </a:r>
            <a:r>
              <a:rPr lang="en-US" sz="3300" u="sng" dirty="0" smtClean="0"/>
              <a:t>$13,680 per year</a:t>
            </a:r>
          </a:p>
          <a:p>
            <a:pPr>
              <a:buNone/>
            </a:pPr>
            <a:r>
              <a:rPr lang="en-US" sz="3300" dirty="0" smtClean="0"/>
              <a:t>								$40,080 per year </a:t>
            </a:r>
          </a:p>
          <a:p>
            <a:pPr>
              <a:buNone/>
            </a:pPr>
            <a:r>
              <a:rPr lang="en-US" sz="3300" dirty="0" smtClean="0"/>
              <a:t>							                 ($13,652) per year</a:t>
            </a:r>
          </a:p>
          <a:p>
            <a:pPr>
              <a:buNone/>
            </a:pPr>
            <a:endParaRPr lang="en-US" sz="3300" dirty="0" smtClean="0"/>
          </a:p>
          <a:p>
            <a:pPr>
              <a:buNone/>
            </a:pPr>
            <a:r>
              <a:rPr lang="en-US" sz="3300" dirty="0" smtClean="0"/>
              <a:t>	Personal Savings - $35,000 @ 3% for 20 Years = $63,725</a:t>
            </a:r>
          </a:p>
          <a:p>
            <a:pPr>
              <a:buNone/>
            </a:pPr>
            <a:r>
              <a:rPr lang="en-US" sz="3300" dirty="0" smtClean="0"/>
              <a:t>		Years to Deplete @ 13,652 per year with a 3% rate of return = 5.1 years</a:t>
            </a:r>
          </a:p>
          <a:p>
            <a:pPr>
              <a:buNone/>
            </a:pPr>
            <a:r>
              <a:rPr lang="en-US" sz="3300" dirty="0" smtClean="0"/>
              <a:t>		25 (years in retirement) – 5.1 years (funded) = 19.9 years (income deficient)</a:t>
            </a:r>
          </a:p>
          <a:p>
            <a:pPr>
              <a:buNone/>
            </a:pPr>
            <a:r>
              <a:rPr lang="en-US" sz="3300" dirty="0" smtClean="0"/>
              <a:t>		</a:t>
            </a:r>
          </a:p>
          <a:p>
            <a:pPr>
              <a:buNone/>
            </a:pPr>
            <a:r>
              <a:rPr lang="en-US" sz="3300" dirty="0" smtClean="0"/>
              <a:t>Retirement Income ‘Gap:’</a:t>
            </a:r>
          </a:p>
          <a:p>
            <a:pPr>
              <a:buNone/>
            </a:pPr>
            <a:r>
              <a:rPr lang="en-US" sz="3300" dirty="0" smtClean="0"/>
              <a:t>	</a:t>
            </a:r>
          </a:p>
          <a:p>
            <a:pPr>
              <a:buNone/>
            </a:pPr>
            <a:r>
              <a:rPr lang="en-US" sz="3300" dirty="0"/>
              <a:t>	</a:t>
            </a:r>
            <a:r>
              <a:rPr lang="en-US" sz="3400" dirty="0" smtClean="0"/>
              <a:t>$13,652 X 19.9 years = </a:t>
            </a:r>
            <a:r>
              <a:rPr lang="en-US" sz="5100" b="1" u="sng" dirty="0" smtClean="0">
                <a:solidFill>
                  <a:srgbClr val="FFFF00"/>
                </a:solidFill>
              </a:rPr>
              <a:t>$ 271,675</a:t>
            </a:r>
          </a:p>
          <a:p>
            <a:pPr>
              <a:buNone/>
            </a:pPr>
            <a:endParaRPr lang="en-US" dirty="0"/>
          </a:p>
        </p:txBody>
      </p:sp>
    </p:spTree>
    <p:extLst>
      <p:ext uri="{BB962C8B-B14F-4D97-AF65-F5344CB8AC3E}">
        <p14:creationId xmlns:p14="http://schemas.microsoft.com/office/powerpoint/2010/main" xmlns="" val="3064818551"/>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Closing Income ‘Gaps’</a:t>
            </a:r>
            <a:br>
              <a:rPr lang="en-US" sz="3200" dirty="0" smtClean="0"/>
            </a:br>
            <a:r>
              <a:rPr lang="en-US" sz="2400" dirty="0" smtClean="0"/>
              <a:t>Options</a:t>
            </a:r>
            <a:endParaRPr lang="en-US" sz="2400" dirty="0"/>
          </a:p>
        </p:txBody>
      </p:sp>
      <p:sp>
        <p:nvSpPr>
          <p:cNvPr id="3" name="Content Placeholder 2"/>
          <p:cNvSpPr>
            <a:spLocks noGrp="1"/>
          </p:cNvSpPr>
          <p:nvPr>
            <p:ph idx="1"/>
          </p:nvPr>
        </p:nvSpPr>
        <p:spPr/>
        <p:txBody>
          <a:bodyPr/>
          <a:lstStyle/>
          <a:p>
            <a:r>
              <a:rPr lang="en-US" sz="2400" dirty="0" smtClean="0"/>
              <a:t>Save More</a:t>
            </a:r>
          </a:p>
          <a:p>
            <a:pPr>
              <a:buNone/>
            </a:pPr>
            <a:endParaRPr lang="en-US" sz="2400" dirty="0" smtClean="0"/>
          </a:p>
          <a:p>
            <a:r>
              <a:rPr lang="en-US" sz="2400" dirty="0" smtClean="0"/>
              <a:t>Increase Rate of Return on Savings</a:t>
            </a:r>
          </a:p>
          <a:p>
            <a:endParaRPr lang="en-US" sz="2400" dirty="0" smtClean="0"/>
          </a:p>
          <a:p>
            <a:r>
              <a:rPr lang="en-US" sz="2400" dirty="0" smtClean="0"/>
              <a:t>Adjust Retirement Date</a:t>
            </a:r>
          </a:p>
          <a:p>
            <a:endParaRPr lang="en-US" sz="2400" dirty="0" smtClean="0"/>
          </a:p>
          <a:p>
            <a:r>
              <a:rPr lang="en-US" sz="2400" dirty="0" smtClean="0"/>
              <a:t>Consider Working In Retirement</a:t>
            </a:r>
            <a:endParaRPr lang="en-US" sz="2400" dirty="0"/>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Closing Income ‘Gaps’</a:t>
            </a:r>
            <a:endParaRPr lang="en-US" sz="3200" dirty="0"/>
          </a:p>
        </p:txBody>
      </p:sp>
      <p:sp>
        <p:nvSpPr>
          <p:cNvPr id="3" name="Content Placeholder 2"/>
          <p:cNvSpPr>
            <a:spLocks noGrp="1"/>
          </p:cNvSpPr>
          <p:nvPr>
            <p:ph idx="1"/>
          </p:nvPr>
        </p:nvSpPr>
        <p:spPr/>
        <p:txBody>
          <a:bodyPr>
            <a:normAutofit/>
          </a:bodyPr>
          <a:lstStyle/>
          <a:p>
            <a:pPr>
              <a:buNone/>
            </a:pPr>
            <a:r>
              <a:rPr lang="en-US" sz="1800" dirty="0" smtClean="0"/>
              <a:t>What about our ‘example’ situation?</a:t>
            </a:r>
          </a:p>
          <a:p>
            <a:pPr>
              <a:buNone/>
            </a:pPr>
            <a:endParaRPr lang="en-US" sz="1800" dirty="0"/>
          </a:p>
          <a:p>
            <a:pPr>
              <a:buNone/>
            </a:pPr>
            <a:r>
              <a:rPr lang="en-US" sz="1800" dirty="0" smtClean="0"/>
              <a:t>	</a:t>
            </a:r>
            <a:r>
              <a:rPr lang="en-US" sz="1800" b="1" dirty="0" smtClean="0"/>
              <a:t>‘Gap’ = $271,675  </a:t>
            </a:r>
          </a:p>
          <a:p>
            <a:pPr>
              <a:buNone/>
            </a:pPr>
            <a:endParaRPr lang="en-US" sz="1800" dirty="0"/>
          </a:p>
          <a:p>
            <a:pPr>
              <a:buNone/>
            </a:pPr>
            <a:r>
              <a:rPr lang="en-US" sz="1800" b="1" dirty="0" smtClean="0"/>
              <a:t>	</a:t>
            </a:r>
            <a:r>
              <a:rPr lang="en-US" sz="2000" b="1" dirty="0" smtClean="0"/>
              <a:t>Save More – </a:t>
            </a:r>
          </a:p>
          <a:p>
            <a:pPr>
              <a:buNone/>
            </a:pPr>
            <a:r>
              <a:rPr lang="en-US" sz="1800" dirty="0" smtClean="0"/>
              <a:t>		$381.59 (26 times per year) ($9,921.34 per year) @ 3% for 20  years = 	$271,676</a:t>
            </a:r>
          </a:p>
          <a:p>
            <a:pPr>
              <a:buNone/>
            </a:pPr>
            <a:endParaRPr lang="en-US" sz="1800" dirty="0" smtClean="0"/>
          </a:p>
          <a:p>
            <a:pPr>
              <a:buNone/>
            </a:pPr>
            <a:r>
              <a:rPr lang="en-US" sz="2600" dirty="0" smtClean="0"/>
              <a:t>	</a:t>
            </a:r>
            <a:r>
              <a:rPr lang="en-US" dirty="0" smtClean="0"/>
              <a:t>	</a:t>
            </a:r>
          </a:p>
        </p:txBody>
      </p:sp>
    </p:spTree>
  </p:cSld>
  <p:clrMapOvr>
    <a:masterClrMapping/>
  </p:clrMapOvr>
  <p:transition spd="slow">
    <p:pull/>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Closing Income ‘Gaps’</a:t>
            </a:r>
            <a:endParaRPr lang="en-US" sz="3200" dirty="0"/>
          </a:p>
        </p:txBody>
      </p:sp>
      <p:sp>
        <p:nvSpPr>
          <p:cNvPr id="3" name="Content Placeholder 2"/>
          <p:cNvSpPr>
            <a:spLocks noGrp="1"/>
          </p:cNvSpPr>
          <p:nvPr>
            <p:ph idx="1"/>
          </p:nvPr>
        </p:nvSpPr>
        <p:spPr/>
        <p:txBody>
          <a:bodyPr>
            <a:normAutofit fontScale="70000" lnSpcReduction="20000"/>
          </a:bodyPr>
          <a:lstStyle/>
          <a:p>
            <a:pPr>
              <a:buNone/>
            </a:pPr>
            <a:r>
              <a:rPr lang="en-US" sz="2600" dirty="0" smtClean="0"/>
              <a:t>What about our ‘example’ situation?</a:t>
            </a:r>
          </a:p>
          <a:p>
            <a:pPr>
              <a:buNone/>
            </a:pPr>
            <a:endParaRPr lang="en-US" sz="2600" dirty="0" smtClean="0"/>
          </a:p>
          <a:p>
            <a:pPr>
              <a:buNone/>
            </a:pPr>
            <a:r>
              <a:rPr lang="en-US" sz="2600" dirty="0" smtClean="0"/>
              <a:t>	</a:t>
            </a:r>
            <a:r>
              <a:rPr lang="en-US" sz="2600" b="1" dirty="0" smtClean="0"/>
              <a:t>‘Gap’ = $271,675  </a:t>
            </a:r>
          </a:p>
          <a:p>
            <a:pPr>
              <a:buNone/>
            </a:pPr>
            <a:endParaRPr lang="en-US" sz="2600" dirty="0" smtClean="0"/>
          </a:p>
          <a:p>
            <a:pPr>
              <a:buNone/>
            </a:pPr>
            <a:r>
              <a:rPr lang="en-US" sz="2600" dirty="0" smtClean="0"/>
              <a:t>	</a:t>
            </a:r>
            <a:r>
              <a:rPr lang="en-US" sz="2900" b="1" dirty="0" smtClean="0"/>
              <a:t>Save More – </a:t>
            </a:r>
          </a:p>
          <a:p>
            <a:pPr>
              <a:buNone/>
            </a:pPr>
            <a:r>
              <a:rPr lang="en-US" sz="2600" dirty="0" smtClean="0"/>
              <a:t>		$381.59 (26 times per year) ($9,921.34 per year) @ 3% for 20  years = 	$271,676</a:t>
            </a:r>
          </a:p>
          <a:p>
            <a:pPr>
              <a:buNone/>
            </a:pPr>
            <a:endParaRPr lang="en-US" sz="2600" dirty="0" smtClean="0"/>
          </a:p>
          <a:p>
            <a:pPr>
              <a:buNone/>
            </a:pPr>
            <a:r>
              <a:rPr lang="en-US" sz="2600" dirty="0" smtClean="0"/>
              <a:t>	</a:t>
            </a:r>
            <a:r>
              <a:rPr lang="en-US" sz="2900" b="1" dirty="0" smtClean="0"/>
              <a:t>Increase Rate of Return – </a:t>
            </a:r>
          </a:p>
          <a:p>
            <a:pPr>
              <a:buNone/>
            </a:pPr>
            <a:r>
              <a:rPr lang="en-US" sz="2600" b="1" dirty="0" smtClean="0"/>
              <a:t>		</a:t>
            </a:r>
            <a:r>
              <a:rPr lang="en-US" sz="2600" dirty="0" smtClean="0"/>
              <a:t>Total Savings Required = $341,300 ($13,652  X 25 years)</a:t>
            </a:r>
          </a:p>
          <a:p>
            <a:pPr>
              <a:buNone/>
            </a:pPr>
            <a:endParaRPr lang="en-US" sz="2600" dirty="0" smtClean="0"/>
          </a:p>
          <a:p>
            <a:pPr>
              <a:buNone/>
            </a:pPr>
            <a:r>
              <a:rPr lang="en-US" sz="2600" dirty="0" smtClean="0"/>
              <a:t>		Rate of Return = 6% on all savings (including existing $35,000 )</a:t>
            </a:r>
          </a:p>
          <a:p>
            <a:pPr>
              <a:buNone/>
            </a:pPr>
            <a:r>
              <a:rPr lang="en-US" sz="2600" dirty="0" smtClean="0"/>
              <a:t>		</a:t>
            </a:r>
          </a:p>
          <a:p>
            <a:pPr>
              <a:buNone/>
            </a:pPr>
            <a:r>
              <a:rPr lang="en-US" sz="2600" dirty="0" smtClean="0"/>
              <a:t>		$35,000 + $224.50 (26 times per year) ($5,837 per year) @ 6% for 20 	years = $341,306</a:t>
            </a:r>
          </a:p>
          <a:p>
            <a:pPr>
              <a:buNone/>
            </a:pPr>
            <a:r>
              <a:rPr lang="en-US" dirty="0" smtClean="0"/>
              <a:t>	</a:t>
            </a:r>
          </a:p>
        </p:txBody>
      </p:sp>
    </p:spTree>
    <p:extLst>
      <p:ext uri="{BB962C8B-B14F-4D97-AF65-F5344CB8AC3E}">
        <p14:creationId xmlns:p14="http://schemas.microsoft.com/office/powerpoint/2010/main" xmlns="" val="820108228"/>
      </p:ext>
    </p:extLst>
  </p:cSld>
  <p:clrMapOvr>
    <a:masterClrMapping/>
  </p:clrMapOvr>
  <p:transition spd="slow">
    <p:wip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3600" dirty="0" smtClean="0"/>
              <a:t>Closing Income ‘Gaps’</a:t>
            </a:r>
            <a:br>
              <a:rPr lang="en-US" sz="3600" dirty="0" smtClean="0"/>
            </a:br>
            <a:r>
              <a:rPr lang="en-US" sz="2700" dirty="0" smtClean="0"/>
              <a:t>Leveraging Your Retirement Savings Dollars</a:t>
            </a:r>
            <a:endParaRPr lang="en-US" sz="2700" dirty="0"/>
          </a:p>
        </p:txBody>
      </p:sp>
      <p:sp>
        <p:nvSpPr>
          <p:cNvPr id="3" name="Content Placeholder 2"/>
          <p:cNvSpPr>
            <a:spLocks noGrp="1"/>
          </p:cNvSpPr>
          <p:nvPr>
            <p:ph idx="1"/>
          </p:nvPr>
        </p:nvSpPr>
        <p:spPr/>
        <p:txBody>
          <a:bodyPr>
            <a:normAutofit fontScale="25000" lnSpcReduction="20000"/>
          </a:bodyPr>
          <a:lstStyle/>
          <a:p>
            <a:pPr>
              <a:buNone/>
            </a:pPr>
            <a:r>
              <a:rPr lang="en-US" sz="8000" dirty="0" smtClean="0"/>
              <a:t>Payroll deducted retirement savings programs – 401k, 403b and 457b</a:t>
            </a:r>
          </a:p>
          <a:p>
            <a:endParaRPr lang="en-US" sz="7200" dirty="0" smtClean="0"/>
          </a:p>
          <a:p>
            <a:r>
              <a:rPr lang="en-US" sz="7200" dirty="0" smtClean="0"/>
              <a:t>Tax-advantaged savings - Contributions are made with pre-tax dollars </a:t>
            </a:r>
          </a:p>
          <a:p>
            <a:pPr>
              <a:buNone/>
            </a:pPr>
            <a:r>
              <a:rPr lang="en-US" sz="7200" dirty="0" smtClean="0"/>
              <a:t>	($1 of contribution reduces paycheck by less than $1)</a:t>
            </a:r>
          </a:p>
          <a:p>
            <a:endParaRPr lang="en-US" sz="7200" dirty="0" smtClean="0"/>
          </a:p>
          <a:p>
            <a:r>
              <a:rPr lang="en-US" sz="7200" dirty="0" smtClean="0"/>
              <a:t>Tax-deferred growth – Gains or earnings ‘deferred’</a:t>
            </a:r>
          </a:p>
          <a:p>
            <a:endParaRPr lang="en-US" sz="7200" dirty="0" smtClean="0"/>
          </a:p>
          <a:p>
            <a:r>
              <a:rPr lang="en-US" sz="7200" dirty="0" smtClean="0"/>
              <a:t>Contribution limits – $17,500, plus  additional $5,500 if over age 50</a:t>
            </a:r>
          </a:p>
          <a:p>
            <a:endParaRPr lang="en-US" sz="7200" dirty="0"/>
          </a:p>
          <a:p>
            <a:r>
              <a:rPr lang="en-US" sz="7200" dirty="0" smtClean="0"/>
              <a:t>Some employers may make contributions or offer ‘matches’</a:t>
            </a:r>
          </a:p>
          <a:p>
            <a:endParaRPr lang="en-US" sz="7200" dirty="0" smtClean="0"/>
          </a:p>
          <a:p>
            <a:r>
              <a:rPr lang="en-US" sz="7200" dirty="0" smtClean="0"/>
              <a:t>Investment options –  Fixed income and mutual funds</a:t>
            </a:r>
          </a:p>
          <a:p>
            <a:endParaRPr lang="en-US" sz="7200" dirty="0" smtClean="0"/>
          </a:p>
          <a:p>
            <a:r>
              <a:rPr lang="en-US" sz="7200" dirty="0" smtClean="0"/>
              <a:t>Distributions –  401k/403b – Age 59 ½  or, 55  &amp; ‘separation from service’</a:t>
            </a:r>
          </a:p>
          <a:p>
            <a:pPr>
              <a:buNone/>
            </a:pPr>
            <a:r>
              <a:rPr lang="en-US" sz="7200" dirty="0" smtClean="0"/>
              <a:t>                                    457b – ‘separation from service’</a:t>
            </a:r>
          </a:p>
          <a:p>
            <a:endParaRPr lang="en-US" sz="7200" dirty="0" smtClean="0"/>
          </a:p>
          <a:p>
            <a:r>
              <a:rPr lang="en-US" sz="7200" dirty="0" smtClean="0"/>
              <a:t>In-Service Withdrawals –  401k/403b – Specified purposes, check w/</a:t>
            </a:r>
            <a:r>
              <a:rPr lang="en-US" sz="7200" dirty="0"/>
              <a:t>p</a:t>
            </a:r>
            <a:r>
              <a:rPr lang="en-US" sz="7200" dirty="0" smtClean="0"/>
              <a:t>lan</a:t>
            </a:r>
          </a:p>
          <a:p>
            <a:pPr>
              <a:buNone/>
            </a:pPr>
            <a:r>
              <a:rPr lang="en-US" sz="7200" dirty="0" smtClean="0"/>
              <a:t>                                                      457b - Only for ‘extreme financial hardship’ </a:t>
            </a:r>
          </a:p>
          <a:p>
            <a:pPr>
              <a:buNone/>
            </a:pPr>
            <a:r>
              <a:rPr lang="en-US" sz="6400" dirty="0" smtClean="0"/>
              <a:t>	</a:t>
            </a:r>
          </a:p>
          <a:p>
            <a:pPr>
              <a:buNone/>
            </a:pPr>
            <a:r>
              <a:rPr lang="en-US" sz="3800" dirty="0" smtClean="0"/>
              <a:t>	</a:t>
            </a:r>
          </a:p>
        </p:txBody>
      </p:sp>
    </p:spTree>
    <p:extLst>
      <p:ext uri="{BB962C8B-B14F-4D97-AF65-F5344CB8AC3E}">
        <p14:creationId xmlns:p14="http://schemas.microsoft.com/office/powerpoint/2010/main" xmlns="" val="1939224310"/>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Closing Income ‘Gaps’</a:t>
            </a:r>
            <a:br>
              <a:rPr lang="en-US" sz="3600" dirty="0" smtClean="0"/>
            </a:br>
            <a:r>
              <a:rPr lang="en-US" sz="2700" dirty="0" smtClean="0"/>
              <a:t>Leveraging Your Retirement Savings Dollars</a:t>
            </a:r>
            <a:endParaRPr lang="en-US" sz="2700" dirty="0"/>
          </a:p>
        </p:txBody>
      </p:sp>
      <p:sp>
        <p:nvSpPr>
          <p:cNvPr id="3" name="Content Placeholder 2"/>
          <p:cNvSpPr>
            <a:spLocks noGrp="1"/>
          </p:cNvSpPr>
          <p:nvPr>
            <p:ph idx="1"/>
          </p:nvPr>
        </p:nvSpPr>
        <p:spPr/>
        <p:txBody>
          <a:bodyPr>
            <a:normAutofit/>
          </a:bodyPr>
          <a:lstStyle/>
          <a:p>
            <a:pPr>
              <a:buNone/>
            </a:pPr>
            <a:r>
              <a:rPr lang="en-US" sz="2000" dirty="0" smtClean="0"/>
              <a:t>What about our ‘example’ situation ?</a:t>
            </a:r>
          </a:p>
          <a:p>
            <a:pPr>
              <a:buNone/>
            </a:pPr>
            <a:endParaRPr lang="en-US" sz="2000" dirty="0" smtClean="0"/>
          </a:p>
          <a:p>
            <a:pPr>
              <a:buNone/>
            </a:pPr>
            <a:r>
              <a:rPr lang="en-US" sz="2000" dirty="0" smtClean="0"/>
              <a:t>	Previous ‘after-tax’ contribution scenario  -</a:t>
            </a:r>
          </a:p>
          <a:p>
            <a:pPr>
              <a:buNone/>
            </a:pPr>
            <a:r>
              <a:rPr lang="en-US" sz="2000" dirty="0" smtClean="0"/>
              <a:t>		Rate of Return = 6% on all savings (including existing $35,000)</a:t>
            </a:r>
          </a:p>
          <a:p>
            <a:pPr>
              <a:buNone/>
            </a:pPr>
            <a:endParaRPr lang="en-US" sz="2000" dirty="0" smtClean="0"/>
          </a:p>
          <a:p>
            <a:pPr>
              <a:buNone/>
            </a:pPr>
            <a:r>
              <a:rPr lang="en-US" sz="2000" dirty="0" smtClean="0"/>
              <a:t>		$35,000 + $224.50 (26 times per year) ($5,837 per year) @ 6%       	for 20 years = $341,306</a:t>
            </a:r>
          </a:p>
          <a:p>
            <a:pPr>
              <a:buNone/>
            </a:pPr>
            <a:r>
              <a:rPr lang="en-US" sz="2000" dirty="0" smtClean="0"/>
              <a:t>		</a:t>
            </a:r>
          </a:p>
          <a:p>
            <a:pPr>
              <a:buNone/>
            </a:pPr>
            <a:endParaRPr lang="en-US" sz="1800" dirty="0" smtClean="0"/>
          </a:p>
          <a:p>
            <a:pPr>
              <a:buNone/>
            </a:pPr>
            <a:endParaRPr lang="en-US" sz="1800" dirty="0" smtClean="0"/>
          </a:p>
          <a:p>
            <a:pPr>
              <a:buNone/>
            </a:pPr>
            <a:endParaRPr lang="en-US" sz="1800" dirty="0" smtClean="0"/>
          </a:p>
        </p:txBody>
      </p:sp>
    </p:spTree>
    <p:extLst>
      <p:ext uri="{BB962C8B-B14F-4D97-AF65-F5344CB8AC3E}">
        <p14:creationId xmlns:p14="http://schemas.microsoft.com/office/powerpoint/2010/main" xmlns="" val="1095123138"/>
      </p:ext>
    </p:extLst>
  </p:cSld>
  <p:clrMapOvr>
    <a:masterClrMapping/>
  </p:clrMapOvr>
  <p:transition spd="slow">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Closing Income ‘Gaps’</a:t>
            </a:r>
            <a:br>
              <a:rPr lang="en-US" sz="3600" dirty="0" smtClean="0"/>
            </a:br>
            <a:r>
              <a:rPr lang="en-US" sz="2700" dirty="0" smtClean="0"/>
              <a:t>Leveraging Your Retirement Savings Dollars</a:t>
            </a:r>
            <a:endParaRPr lang="en-US" sz="2700" dirty="0"/>
          </a:p>
        </p:txBody>
      </p:sp>
      <p:sp>
        <p:nvSpPr>
          <p:cNvPr id="3" name="Content Placeholder 2"/>
          <p:cNvSpPr>
            <a:spLocks noGrp="1"/>
          </p:cNvSpPr>
          <p:nvPr>
            <p:ph idx="1"/>
          </p:nvPr>
        </p:nvSpPr>
        <p:spPr/>
        <p:txBody>
          <a:bodyPr>
            <a:normAutofit/>
          </a:bodyPr>
          <a:lstStyle/>
          <a:p>
            <a:pPr>
              <a:buNone/>
            </a:pPr>
            <a:r>
              <a:rPr lang="en-US" sz="2000" dirty="0" smtClean="0"/>
              <a:t>What about our ‘example’ situation ?</a:t>
            </a:r>
          </a:p>
          <a:p>
            <a:pPr>
              <a:buNone/>
            </a:pPr>
            <a:endParaRPr lang="en-US" sz="2000" dirty="0" smtClean="0"/>
          </a:p>
          <a:p>
            <a:pPr>
              <a:buNone/>
            </a:pPr>
            <a:r>
              <a:rPr lang="en-US" sz="2000" dirty="0" smtClean="0"/>
              <a:t>	Previous ‘after-tax’ contribution scenario  -</a:t>
            </a:r>
          </a:p>
          <a:p>
            <a:pPr>
              <a:buNone/>
            </a:pPr>
            <a:r>
              <a:rPr lang="en-US" sz="2000" dirty="0" smtClean="0"/>
              <a:t>		Rate of Return = 6% on all savings (including existing $35,000)</a:t>
            </a:r>
          </a:p>
          <a:p>
            <a:pPr>
              <a:buNone/>
            </a:pPr>
            <a:endParaRPr lang="en-US" sz="2000" dirty="0" smtClean="0"/>
          </a:p>
          <a:p>
            <a:pPr>
              <a:buNone/>
            </a:pPr>
            <a:r>
              <a:rPr lang="en-US" sz="2000" dirty="0" smtClean="0"/>
              <a:t>		$35,000 + $224.50 (26 times per year) ($5,837 per year) @ 6%       	for 20 years = $341,306</a:t>
            </a:r>
          </a:p>
          <a:p>
            <a:pPr>
              <a:buNone/>
            </a:pPr>
            <a:r>
              <a:rPr lang="en-US" sz="2000" dirty="0" smtClean="0"/>
              <a:t>		</a:t>
            </a:r>
          </a:p>
          <a:p>
            <a:pPr>
              <a:buNone/>
            </a:pPr>
            <a:r>
              <a:rPr lang="en-US" sz="2000" dirty="0" smtClean="0"/>
              <a:t>	Using ‘pre-tax’ contributions of $224.50 = net paycheck  reduction of $175.11 ($4,552.86 per  year)</a:t>
            </a:r>
          </a:p>
          <a:p>
            <a:pPr>
              <a:buNone/>
            </a:pPr>
            <a:endParaRPr lang="en-US" sz="1800" dirty="0" smtClean="0"/>
          </a:p>
          <a:p>
            <a:pPr>
              <a:buNone/>
            </a:pPr>
            <a:endParaRPr lang="en-US" sz="1800" dirty="0" smtClean="0"/>
          </a:p>
          <a:p>
            <a:pPr>
              <a:buNone/>
            </a:pPr>
            <a:endParaRPr lang="en-US" sz="1800" dirty="0" smtClean="0"/>
          </a:p>
        </p:txBody>
      </p:sp>
    </p:spTree>
  </p:cSld>
  <p:clrMapOvr>
    <a:masterClrMapping/>
  </p:clrMapOvr>
  <p:transition spd="slow">
    <p:wip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The Cost of ‘Procrastination’</a:t>
            </a:r>
            <a:endParaRPr lang="en-US" sz="3200" dirty="0"/>
          </a:p>
        </p:txBody>
      </p:sp>
      <p:graphicFrame>
        <p:nvGraphicFramePr>
          <p:cNvPr id="4" name="Content Placeholder 3"/>
          <p:cNvGraphicFramePr>
            <a:graphicFrameLocks noGrp="1"/>
          </p:cNvGraphicFramePr>
          <p:nvPr>
            <p:ph idx="1"/>
          </p:nvPr>
        </p:nvGraphicFramePr>
        <p:xfrm>
          <a:off x="457200" y="1600200"/>
          <a:ext cx="8229600" cy="47085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dirty="0" smtClean="0"/>
              <a:t>What If I Don’t Have A Pension Plan Or Don’t Have Much Time Until Retirement?</a:t>
            </a:r>
            <a:endParaRPr lang="en-US" sz="3200" dirty="0"/>
          </a:p>
        </p:txBody>
      </p:sp>
      <p:sp>
        <p:nvSpPr>
          <p:cNvPr id="3" name="Content Placeholder 2"/>
          <p:cNvSpPr>
            <a:spLocks noGrp="1"/>
          </p:cNvSpPr>
          <p:nvPr>
            <p:ph idx="1"/>
          </p:nvPr>
        </p:nvSpPr>
        <p:spPr/>
        <p:txBody>
          <a:bodyPr>
            <a:normAutofit fontScale="32500" lnSpcReduction="20000"/>
          </a:bodyPr>
          <a:lstStyle/>
          <a:p>
            <a:pPr marL="137160" indent="0">
              <a:buNone/>
            </a:pPr>
            <a:endParaRPr lang="en-US" sz="5900" dirty="0"/>
          </a:p>
          <a:p>
            <a:pPr marL="137160" indent="0">
              <a:buNone/>
            </a:pPr>
            <a:r>
              <a:rPr lang="en-US" sz="5900" dirty="0" smtClean="0"/>
              <a:t>What’s Your Choices?</a:t>
            </a:r>
          </a:p>
          <a:p>
            <a:pPr marL="585216" lvl="1" indent="0">
              <a:buNone/>
            </a:pPr>
            <a:r>
              <a:rPr lang="en-US" sz="5100" dirty="0" smtClean="0"/>
              <a:t>Accept retirement ‘as is’ – Develop a plan to adjust</a:t>
            </a:r>
          </a:p>
          <a:p>
            <a:pPr marL="585216" lvl="1" indent="0">
              <a:buNone/>
            </a:pPr>
            <a:r>
              <a:rPr lang="en-US" sz="5100" dirty="0" smtClean="0"/>
              <a:t>Be ‘flexible’ on your retirement date</a:t>
            </a:r>
          </a:p>
          <a:p>
            <a:pPr marL="585216" lvl="1" indent="0">
              <a:buNone/>
            </a:pPr>
            <a:r>
              <a:rPr lang="en-US" sz="5100" dirty="0" smtClean="0"/>
              <a:t>Consider a ‘post-retirement’ career</a:t>
            </a:r>
          </a:p>
          <a:p>
            <a:pPr marL="585216" lvl="1" indent="0">
              <a:buNone/>
            </a:pPr>
            <a:r>
              <a:rPr lang="en-US" sz="5100" dirty="0" smtClean="0"/>
              <a:t>Start doing something's to ‘cushion’ the financial impact of less money in    	retirement</a:t>
            </a:r>
            <a:endParaRPr lang="en-US" sz="5100" dirty="0"/>
          </a:p>
          <a:p>
            <a:pPr marL="0" indent="0">
              <a:buNone/>
            </a:pPr>
            <a:endParaRPr lang="en-US" sz="3100" dirty="0" smtClean="0"/>
          </a:p>
          <a:p>
            <a:pPr marL="0" indent="0">
              <a:buNone/>
            </a:pPr>
            <a:r>
              <a:rPr lang="en-US" sz="3100" dirty="0" smtClean="0"/>
              <a:t>  </a:t>
            </a:r>
            <a:r>
              <a:rPr lang="en-US" sz="5900" dirty="0" smtClean="0"/>
              <a:t>What Can I Do?</a:t>
            </a:r>
          </a:p>
          <a:p>
            <a:pPr marL="628650" indent="0">
              <a:buNone/>
            </a:pPr>
            <a:r>
              <a:rPr lang="en-US" sz="5100" dirty="0" smtClean="0"/>
              <a:t>Start reducing debt</a:t>
            </a:r>
          </a:p>
          <a:p>
            <a:pPr marL="628650" indent="0">
              <a:buNone/>
            </a:pPr>
            <a:r>
              <a:rPr lang="en-US" sz="5100" dirty="0" smtClean="0"/>
              <a:t>Start thinking about unnecessary expenses </a:t>
            </a:r>
          </a:p>
          <a:p>
            <a:pPr marL="0" indent="0" defTabSz="631825">
              <a:buNone/>
            </a:pPr>
            <a:r>
              <a:rPr lang="en-US" sz="5100" dirty="0"/>
              <a:t> </a:t>
            </a:r>
            <a:r>
              <a:rPr lang="en-US" sz="5100" dirty="0" smtClean="0"/>
              <a:t> 	Start saving or save more</a:t>
            </a:r>
          </a:p>
          <a:p>
            <a:pPr marL="0" indent="0" defTabSz="631825">
              <a:buNone/>
            </a:pPr>
            <a:r>
              <a:rPr lang="en-US" sz="5100" dirty="0"/>
              <a:t>	</a:t>
            </a:r>
            <a:r>
              <a:rPr lang="en-US" sz="5100" dirty="0" smtClean="0"/>
              <a:t>Utilize ‘tax-advantaged’ programs</a:t>
            </a:r>
          </a:p>
          <a:p>
            <a:pPr marL="0" indent="0" defTabSz="631825">
              <a:buNone/>
            </a:pPr>
            <a:r>
              <a:rPr lang="en-US" sz="5100" dirty="0"/>
              <a:t>	</a:t>
            </a:r>
            <a:r>
              <a:rPr lang="en-US" sz="5100" dirty="0" smtClean="0"/>
              <a:t>Focus on ‘take-home </a:t>
            </a:r>
            <a:r>
              <a:rPr lang="en-US" sz="5100" dirty="0"/>
              <a:t>p</a:t>
            </a:r>
            <a:r>
              <a:rPr lang="en-US" sz="5100" dirty="0" smtClean="0"/>
              <a:t>ay’ reductions</a:t>
            </a:r>
          </a:p>
          <a:p>
            <a:pPr marL="0" indent="0" defTabSz="631825">
              <a:buNone/>
            </a:pPr>
            <a:r>
              <a:rPr lang="en-US" sz="5100" dirty="0"/>
              <a:t>	</a:t>
            </a:r>
            <a:r>
              <a:rPr lang="en-US" sz="5100" dirty="0" smtClean="0"/>
              <a:t>‘Pay yourself </a:t>
            </a:r>
            <a:r>
              <a:rPr lang="en-US" sz="5100" dirty="0"/>
              <a:t>f</a:t>
            </a:r>
            <a:r>
              <a:rPr lang="en-US" sz="5100" dirty="0" smtClean="0"/>
              <a:t>irst’ -  Increase savings </a:t>
            </a:r>
            <a:r>
              <a:rPr lang="en-US" sz="5100" dirty="0"/>
              <a:t>a</a:t>
            </a:r>
            <a:r>
              <a:rPr lang="en-US" sz="5100" dirty="0" smtClean="0"/>
              <a:t>mount each year or with each 	     	     salary </a:t>
            </a:r>
            <a:r>
              <a:rPr lang="en-US" sz="5100" dirty="0"/>
              <a:t>i</a:t>
            </a:r>
            <a:r>
              <a:rPr lang="en-US" sz="5100" dirty="0" smtClean="0"/>
              <a:t>ncrease </a:t>
            </a:r>
            <a:r>
              <a:rPr lang="en-US" sz="5100" dirty="0"/>
              <a:t>y</a:t>
            </a:r>
            <a:r>
              <a:rPr lang="en-US" sz="5100" dirty="0" smtClean="0"/>
              <a:t>ou </a:t>
            </a:r>
            <a:r>
              <a:rPr lang="en-US" sz="5100" dirty="0"/>
              <a:t>g</a:t>
            </a:r>
            <a:r>
              <a:rPr lang="en-US" sz="5100" dirty="0" smtClean="0"/>
              <a:t>et</a:t>
            </a:r>
          </a:p>
          <a:p>
            <a:pPr marL="0" indent="0">
              <a:buNone/>
            </a:pPr>
            <a:r>
              <a:rPr lang="en-US" dirty="0"/>
              <a:t>	</a:t>
            </a:r>
            <a:endParaRPr lang="en-US" dirty="0" smtClean="0"/>
          </a:p>
        </p:txBody>
      </p:sp>
    </p:spTree>
    <p:extLst>
      <p:ext uri="{BB962C8B-B14F-4D97-AF65-F5344CB8AC3E}">
        <p14:creationId xmlns:p14="http://schemas.microsoft.com/office/powerpoint/2010/main" xmlns="" val="65218527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a:p>
          <a:p>
            <a:pPr marL="137160" indent="0" algn="ctr">
              <a:buNone/>
            </a:pPr>
            <a:r>
              <a:rPr lang="en-US" sz="8000" i="1" dirty="0" smtClean="0"/>
              <a:t>Questions?</a:t>
            </a:r>
            <a:endParaRPr lang="en-US" sz="8000" i="1" dirty="0"/>
          </a:p>
        </p:txBody>
      </p:sp>
    </p:spTree>
    <p:extLst>
      <p:ext uri="{BB962C8B-B14F-4D97-AF65-F5344CB8AC3E}">
        <p14:creationId xmlns:p14="http://schemas.microsoft.com/office/powerpoint/2010/main" xmlns="" val="16235362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Basic Investing</a:t>
            </a:r>
            <a:r>
              <a:rPr lang="en-US" sz="3600" dirty="0" smtClean="0"/>
              <a:t/>
            </a:r>
            <a:br>
              <a:rPr lang="en-US" sz="3600" dirty="0" smtClean="0"/>
            </a:br>
            <a:r>
              <a:rPr lang="en-US" sz="2400" dirty="0" smtClean="0"/>
              <a:t>What’s My Investing ‘Profile’? </a:t>
            </a:r>
            <a:endParaRPr lang="en-US" sz="2400" dirty="0"/>
          </a:p>
        </p:txBody>
      </p:sp>
      <p:sp>
        <p:nvSpPr>
          <p:cNvPr id="3" name="Content Placeholder 2"/>
          <p:cNvSpPr>
            <a:spLocks noGrp="1"/>
          </p:cNvSpPr>
          <p:nvPr>
            <p:ph idx="1"/>
          </p:nvPr>
        </p:nvSpPr>
        <p:spPr/>
        <p:txBody>
          <a:bodyPr>
            <a:normAutofit/>
          </a:bodyPr>
          <a:lstStyle/>
          <a:p>
            <a:pPr>
              <a:buNone/>
            </a:pPr>
            <a:r>
              <a:rPr lang="en-US" sz="2000" dirty="0" smtClean="0"/>
              <a:t>Some Questions to Consider:</a:t>
            </a:r>
          </a:p>
          <a:p>
            <a:pPr>
              <a:buNone/>
            </a:pPr>
            <a:endParaRPr lang="en-US" sz="2000" dirty="0" smtClean="0"/>
          </a:p>
          <a:p>
            <a:r>
              <a:rPr lang="en-US" sz="2000" dirty="0" smtClean="0"/>
              <a:t>How do I feel about taking ‘risk’ with my money?</a:t>
            </a:r>
          </a:p>
          <a:p>
            <a:endParaRPr lang="en-US" sz="2000" dirty="0" smtClean="0"/>
          </a:p>
          <a:p>
            <a:r>
              <a:rPr lang="en-US" sz="2000" dirty="0" smtClean="0"/>
              <a:t>Do I understand the ‘risk / reward’ relationship?</a:t>
            </a:r>
          </a:p>
          <a:p>
            <a:endParaRPr lang="en-US" sz="2000" dirty="0" smtClean="0"/>
          </a:p>
          <a:p>
            <a:r>
              <a:rPr lang="en-US" sz="2000" dirty="0" smtClean="0"/>
              <a:t>How well do I tolerate fluctuations in the value of my assets?</a:t>
            </a:r>
          </a:p>
          <a:p>
            <a:endParaRPr lang="en-US" sz="2000" dirty="0" smtClean="0"/>
          </a:p>
          <a:p>
            <a:r>
              <a:rPr lang="en-US" sz="2000" dirty="0" smtClean="0"/>
              <a:t>What’s my time horizon?</a:t>
            </a:r>
          </a:p>
          <a:p>
            <a:pPr>
              <a:buNone/>
            </a:pPr>
            <a:endParaRPr lang="en-US" sz="2000" dirty="0" smtClean="0"/>
          </a:p>
          <a:p>
            <a:r>
              <a:rPr lang="en-US" sz="2000" dirty="0" smtClean="0"/>
              <a:t>What’s my investing experience?</a:t>
            </a:r>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p:txBody>
      </p:sp>
    </p:spTree>
    <p:extLst>
      <p:ext uri="{BB962C8B-B14F-4D97-AF65-F5344CB8AC3E}">
        <p14:creationId xmlns:p14="http://schemas.microsoft.com/office/powerpoint/2010/main" xmlns="" val="1152468782"/>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Basic Investing</a:t>
            </a:r>
            <a:br>
              <a:rPr lang="en-US" sz="3200" dirty="0" smtClean="0"/>
            </a:br>
            <a:r>
              <a:rPr lang="en-US" sz="2400" dirty="0" smtClean="0"/>
              <a:t>Sometimes the ‘Need’ Dictates the ‘Risk’ </a:t>
            </a:r>
            <a:endParaRPr lang="en-US" sz="2400" dirty="0"/>
          </a:p>
        </p:txBody>
      </p:sp>
      <p:sp>
        <p:nvSpPr>
          <p:cNvPr id="3" name="Content Placeholder 2"/>
          <p:cNvSpPr>
            <a:spLocks noGrp="1"/>
          </p:cNvSpPr>
          <p:nvPr>
            <p:ph idx="1"/>
          </p:nvPr>
        </p:nvSpPr>
        <p:spPr/>
        <p:txBody>
          <a:bodyPr>
            <a:normAutofit/>
          </a:bodyPr>
          <a:lstStyle/>
          <a:p>
            <a:pPr>
              <a:buNone/>
            </a:pPr>
            <a:endParaRPr lang="en-US" sz="2000" dirty="0" smtClean="0"/>
          </a:p>
          <a:p>
            <a:pPr>
              <a:buNone/>
            </a:pPr>
            <a:endParaRPr lang="en-US" sz="2000" dirty="0" smtClean="0"/>
          </a:p>
          <a:p>
            <a:r>
              <a:rPr lang="en-US" sz="2000" dirty="0"/>
              <a:t>C</a:t>
            </a:r>
            <a:r>
              <a:rPr lang="en-US" sz="2000" dirty="0" smtClean="0"/>
              <a:t>onservative investments/contributions ≠ objective</a:t>
            </a:r>
          </a:p>
          <a:p>
            <a:endParaRPr lang="en-US" sz="2000" dirty="0"/>
          </a:p>
          <a:p>
            <a:r>
              <a:rPr lang="en-US" sz="2000" dirty="0" smtClean="0"/>
              <a:t>‘Forced’ to look at higher risk/higher reward options</a:t>
            </a:r>
          </a:p>
          <a:p>
            <a:endParaRPr lang="en-US" sz="2000" dirty="0"/>
          </a:p>
          <a:p>
            <a:r>
              <a:rPr lang="en-US" sz="2000" dirty="0" smtClean="0"/>
              <a:t>‘Last Resort’:</a:t>
            </a:r>
          </a:p>
          <a:p>
            <a:pPr lvl="1"/>
            <a:r>
              <a:rPr lang="en-US" sz="2000" dirty="0" smtClean="0"/>
              <a:t>Adjust Retirement Date</a:t>
            </a:r>
          </a:p>
          <a:p>
            <a:pPr lvl="1"/>
            <a:r>
              <a:rPr lang="en-US" sz="2000" dirty="0" smtClean="0"/>
              <a:t>Work In Retirement</a:t>
            </a:r>
          </a:p>
          <a:p>
            <a:pPr lvl="1"/>
            <a:endParaRPr lang="en-US" sz="2000" dirty="0" smtClean="0"/>
          </a:p>
          <a:p>
            <a:pPr marL="905256" lvl="2" indent="0">
              <a:buNone/>
            </a:pPr>
            <a:endParaRPr lang="en-US" sz="1800" dirty="0"/>
          </a:p>
          <a:p>
            <a:pPr lvl="1"/>
            <a:endParaRPr lang="en-US" sz="2000" dirty="0" smtClean="0"/>
          </a:p>
          <a:p>
            <a:endParaRPr lang="en-US" sz="2400" dirty="0"/>
          </a:p>
          <a:p>
            <a:endParaRPr lang="en-US" sz="2400" dirty="0"/>
          </a:p>
          <a:p>
            <a:pPr>
              <a:buNone/>
            </a:pPr>
            <a:endParaRPr lang="en-US" sz="2000" dirty="0" smtClean="0"/>
          </a:p>
          <a:p>
            <a:pPr>
              <a:buNone/>
            </a:pPr>
            <a:endParaRPr lang="en-US" sz="2000" dirty="0" smtClean="0"/>
          </a:p>
          <a:p>
            <a:pPr>
              <a:buNone/>
            </a:pPr>
            <a:endParaRPr lang="en-US" sz="2000" dirty="0" smtClean="0"/>
          </a:p>
          <a:p>
            <a:pPr>
              <a:buNone/>
            </a:pPr>
            <a:endParaRPr lang="en-US" sz="2000" dirty="0" smtClean="0"/>
          </a:p>
        </p:txBody>
      </p:sp>
    </p:spTree>
    <p:extLst>
      <p:ext uri="{BB962C8B-B14F-4D97-AF65-F5344CB8AC3E}">
        <p14:creationId xmlns:p14="http://schemas.microsoft.com/office/powerpoint/2010/main" xmlns="" val="1316337053"/>
      </p:ext>
    </p:extLst>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Basic Investing</a:t>
            </a:r>
            <a:br>
              <a:rPr lang="en-US" sz="3200" dirty="0" smtClean="0"/>
            </a:br>
            <a:r>
              <a:rPr lang="en-US" sz="2400" dirty="0" smtClean="0"/>
              <a:t>Some Principles To Consider</a:t>
            </a:r>
            <a:endParaRPr lang="en-US" sz="2400" dirty="0"/>
          </a:p>
        </p:txBody>
      </p:sp>
      <p:sp>
        <p:nvSpPr>
          <p:cNvPr id="3" name="Content Placeholder 2"/>
          <p:cNvSpPr>
            <a:spLocks noGrp="1"/>
          </p:cNvSpPr>
          <p:nvPr>
            <p:ph idx="1"/>
          </p:nvPr>
        </p:nvSpPr>
        <p:spPr/>
        <p:txBody>
          <a:bodyPr>
            <a:noAutofit/>
          </a:bodyPr>
          <a:lstStyle/>
          <a:p>
            <a:r>
              <a:rPr lang="en-US" sz="2000" dirty="0" smtClean="0"/>
              <a:t>All Investments Carry Some Level of Risk</a:t>
            </a:r>
          </a:p>
          <a:p>
            <a:pPr>
              <a:buNone/>
            </a:pPr>
            <a:endParaRPr lang="en-US" sz="2000" dirty="0" smtClean="0"/>
          </a:p>
          <a:p>
            <a:r>
              <a:rPr lang="en-US" sz="2000" dirty="0" smtClean="0"/>
              <a:t>Investments With Potentially Higher Returns Are Generally Accompanied By Higher Risk Factors</a:t>
            </a:r>
          </a:p>
          <a:p>
            <a:pPr>
              <a:buNone/>
            </a:pPr>
            <a:endParaRPr lang="en-US" sz="2000" dirty="0" smtClean="0"/>
          </a:p>
          <a:p>
            <a:r>
              <a:rPr lang="en-US" sz="2000" dirty="0" smtClean="0"/>
              <a:t>Diversification – Investing In A Variety Of Assets To Minimize Risk</a:t>
            </a:r>
          </a:p>
          <a:p>
            <a:endParaRPr lang="en-US" sz="2000" dirty="0" smtClean="0"/>
          </a:p>
          <a:p>
            <a:r>
              <a:rPr lang="en-US" sz="2000" dirty="0" smtClean="0"/>
              <a:t>Asset Allocation - Balancing Risk Versus Reward By Adjusting The Percentage Of Each Asset In An Investment Portfolio According To Goals, Risk Tolerance, And Time Horizon</a:t>
            </a:r>
          </a:p>
          <a:p>
            <a:endParaRPr lang="en-US" sz="2000" dirty="0" smtClean="0"/>
          </a:p>
          <a:p>
            <a:r>
              <a:rPr lang="en-US" sz="2000" dirty="0" smtClean="0"/>
              <a:t>Successful Investing Requires Periodic Monitoring And Adjustments</a:t>
            </a:r>
            <a:endParaRPr lang="en-US" sz="2000" dirty="0"/>
          </a:p>
        </p:txBody>
      </p:sp>
    </p:spTree>
  </p:cSld>
  <p:clrMapOvr>
    <a:masterClrMapping/>
  </p:clrMapOvr>
  <p:transition spd="slow">
    <p:wip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Basic Investing</a:t>
            </a:r>
            <a:r>
              <a:rPr lang="en-US" sz="3600" dirty="0" smtClean="0"/>
              <a:t/>
            </a:r>
            <a:br>
              <a:rPr lang="en-US" sz="3600" dirty="0" smtClean="0"/>
            </a:br>
            <a:r>
              <a:rPr lang="en-US" sz="2700" dirty="0" smtClean="0"/>
              <a:t>Investment Choices </a:t>
            </a:r>
            <a:endParaRPr lang="en-US" sz="2700" dirty="0"/>
          </a:p>
        </p:txBody>
      </p:sp>
      <p:sp>
        <p:nvSpPr>
          <p:cNvPr id="3" name="Content Placeholder 2"/>
          <p:cNvSpPr>
            <a:spLocks noGrp="1"/>
          </p:cNvSpPr>
          <p:nvPr>
            <p:ph idx="1"/>
          </p:nvPr>
        </p:nvSpPr>
        <p:spPr/>
        <p:txBody>
          <a:bodyPr>
            <a:normAutofit/>
          </a:bodyPr>
          <a:lstStyle/>
          <a:p>
            <a:r>
              <a:rPr lang="en-US" sz="2000" dirty="0" smtClean="0"/>
              <a:t>Certificates of Deposit</a:t>
            </a:r>
          </a:p>
          <a:p>
            <a:endParaRPr lang="en-US" sz="2000" dirty="0" smtClean="0"/>
          </a:p>
          <a:p>
            <a:r>
              <a:rPr lang="en-US" sz="2000" dirty="0" smtClean="0"/>
              <a:t>Money Market Funds</a:t>
            </a:r>
          </a:p>
          <a:p>
            <a:endParaRPr lang="en-US" sz="2000" dirty="0" smtClean="0"/>
          </a:p>
          <a:p>
            <a:r>
              <a:rPr lang="en-US" sz="2000" dirty="0" smtClean="0"/>
              <a:t>Bonds – Government , Corporate</a:t>
            </a:r>
          </a:p>
          <a:p>
            <a:endParaRPr lang="en-US" sz="2000" dirty="0" smtClean="0"/>
          </a:p>
          <a:p>
            <a:r>
              <a:rPr lang="en-US" sz="2000" dirty="0" smtClean="0"/>
              <a:t>Stocks – Preferred, Common</a:t>
            </a:r>
          </a:p>
          <a:p>
            <a:endParaRPr lang="en-US" sz="2000" dirty="0" smtClean="0"/>
          </a:p>
          <a:p>
            <a:r>
              <a:rPr lang="en-US" sz="2000" dirty="0" smtClean="0"/>
              <a:t>Mutual Funds – Bond, Stock, Index, ‘Hybrid’</a:t>
            </a:r>
          </a:p>
          <a:p>
            <a:endParaRPr lang="en-US" sz="2000" dirty="0" smtClean="0"/>
          </a:p>
          <a:p>
            <a:r>
              <a:rPr lang="en-US" sz="2000" dirty="0" smtClean="0"/>
              <a:t>Options</a:t>
            </a:r>
          </a:p>
          <a:p>
            <a:pPr>
              <a:buNone/>
            </a:pPr>
            <a:endParaRPr lang="en-US" sz="2000" dirty="0" smtClean="0"/>
          </a:p>
          <a:p>
            <a:pPr>
              <a:buNone/>
            </a:pPr>
            <a:endParaRPr lang="en-US" sz="2000"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Basic Investing</a:t>
            </a:r>
            <a:r>
              <a:rPr lang="en-US" sz="3600" dirty="0" smtClean="0"/>
              <a:t/>
            </a:r>
            <a:br>
              <a:rPr lang="en-US" sz="3600" dirty="0" smtClean="0"/>
            </a:br>
            <a:r>
              <a:rPr lang="en-US" sz="2700" dirty="0" smtClean="0"/>
              <a:t>Historical Rates of Return</a:t>
            </a:r>
            <a:endParaRPr lang="en-US" sz="2700" dirty="0"/>
          </a:p>
        </p:txBody>
      </p:sp>
      <p:sp>
        <p:nvSpPr>
          <p:cNvPr id="3" name="Content Placeholder 2"/>
          <p:cNvSpPr>
            <a:spLocks noGrp="1"/>
          </p:cNvSpPr>
          <p:nvPr>
            <p:ph idx="1"/>
          </p:nvPr>
        </p:nvSpPr>
        <p:spPr/>
        <p:txBody>
          <a:bodyPr>
            <a:noAutofit/>
          </a:bodyPr>
          <a:lstStyle/>
          <a:p>
            <a:pPr>
              <a:buNone/>
            </a:pPr>
            <a:r>
              <a:rPr lang="en-US" sz="1800" dirty="0" smtClean="0"/>
              <a:t>Average Rate of Return - 1926 thru 2010</a:t>
            </a:r>
          </a:p>
          <a:p>
            <a:pPr>
              <a:buNone/>
            </a:pPr>
            <a:endParaRPr lang="en-US" sz="1800" dirty="0" smtClean="0"/>
          </a:p>
          <a:p>
            <a:r>
              <a:rPr lang="en-US" sz="1800" dirty="0" smtClean="0"/>
              <a:t>U.S. Small Company Stocks :  +12.1%</a:t>
            </a:r>
          </a:p>
          <a:p>
            <a:endParaRPr lang="en-US" sz="1800" dirty="0" smtClean="0"/>
          </a:p>
          <a:p>
            <a:r>
              <a:rPr lang="en-US" sz="1800" dirty="0" smtClean="0"/>
              <a:t>International Stocks:  +10.1%</a:t>
            </a:r>
          </a:p>
          <a:p>
            <a:endParaRPr lang="en-US" sz="1800" dirty="0" smtClean="0"/>
          </a:p>
          <a:p>
            <a:r>
              <a:rPr lang="en-US" sz="1800" dirty="0" smtClean="0"/>
              <a:t>U.S. Large Company Stocks:  +9.9%</a:t>
            </a:r>
          </a:p>
          <a:p>
            <a:endParaRPr lang="en-US" sz="1800" dirty="0" smtClean="0"/>
          </a:p>
          <a:p>
            <a:r>
              <a:rPr lang="en-US" sz="1800" dirty="0" smtClean="0"/>
              <a:t>Balanced Stock/Bond Portfolio:   +8.3%</a:t>
            </a:r>
          </a:p>
          <a:p>
            <a:endParaRPr lang="en-US" sz="1800" dirty="0" smtClean="0"/>
          </a:p>
          <a:p>
            <a:r>
              <a:rPr lang="en-US" sz="1800" dirty="0" smtClean="0"/>
              <a:t>Bonds:  +5.5%</a:t>
            </a:r>
          </a:p>
          <a:p>
            <a:endParaRPr lang="en-US" sz="1800" dirty="0" smtClean="0"/>
          </a:p>
          <a:p>
            <a:r>
              <a:rPr lang="en-US" sz="1800" dirty="0" smtClean="0"/>
              <a:t>Money Market:  +3.6%</a:t>
            </a:r>
          </a:p>
          <a:p>
            <a:pPr>
              <a:buNone/>
            </a:pPr>
            <a:endParaRPr lang="en-US" sz="1800" dirty="0" smtClean="0"/>
          </a:p>
          <a:p>
            <a:pPr>
              <a:buNone/>
            </a:pPr>
            <a:r>
              <a:rPr lang="en-US" sz="1800" dirty="0" smtClean="0"/>
              <a:t>Inflation :  3%</a:t>
            </a:r>
            <a:endParaRPr lang="en-US" sz="1800" dirty="0"/>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
            </a:r>
            <a:br>
              <a:rPr lang="en-US" sz="3600" dirty="0" smtClean="0"/>
            </a:br>
            <a:r>
              <a:rPr lang="en-US" sz="3600" dirty="0" smtClean="0"/>
              <a:t>Basic Investing</a:t>
            </a:r>
            <a:br>
              <a:rPr lang="en-US" sz="3600" dirty="0" smtClean="0"/>
            </a:br>
            <a:r>
              <a:rPr lang="en-US" sz="2700" dirty="0" smtClean="0"/>
              <a:t>Implementing My Plan</a:t>
            </a:r>
            <a:r>
              <a:rPr lang="en-US" sz="3600" dirty="0" smtClean="0"/>
              <a:t/>
            </a:r>
            <a:br>
              <a:rPr lang="en-US" sz="3600" dirty="0" smtClean="0"/>
            </a:br>
            <a:r>
              <a:rPr lang="en-US" sz="3600" dirty="0" smtClean="0"/>
              <a:t> </a:t>
            </a:r>
            <a:endParaRPr lang="en-US" sz="3600" dirty="0"/>
          </a:p>
        </p:txBody>
      </p:sp>
      <p:sp>
        <p:nvSpPr>
          <p:cNvPr id="3" name="Content Placeholder 2"/>
          <p:cNvSpPr>
            <a:spLocks noGrp="1"/>
          </p:cNvSpPr>
          <p:nvPr>
            <p:ph idx="1"/>
          </p:nvPr>
        </p:nvSpPr>
        <p:spPr/>
        <p:txBody>
          <a:bodyPr>
            <a:normAutofit fontScale="62500" lnSpcReduction="20000"/>
          </a:bodyPr>
          <a:lstStyle/>
          <a:p>
            <a:pPr>
              <a:buNone/>
            </a:pPr>
            <a:r>
              <a:rPr lang="en-US" sz="2900" dirty="0" smtClean="0"/>
              <a:t>Who Should I Work With and What Should I Know?</a:t>
            </a:r>
          </a:p>
          <a:p>
            <a:pPr>
              <a:buNone/>
            </a:pPr>
            <a:endParaRPr lang="en-US" sz="2900" dirty="0" smtClean="0"/>
          </a:p>
          <a:p>
            <a:pPr>
              <a:buNone/>
            </a:pPr>
            <a:endParaRPr lang="en-US" sz="2900" dirty="0" smtClean="0"/>
          </a:p>
          <a:p>
            <a:r>
              <a:rPr lang="en-US" sz="2900" dirty="0" smtClean="0"/>
              <a:t>Work Only With Licensed / Registered Companies and Representatives</a:t>
            </a:r>
          </a:p>
          <a:p>
            <a:endParaRPr lang="en-US" sz="2900" dirty="0" smtClean="0"/>
          </a:p>
          <a:p>
            <a:r>
              <a:rPr lang="en-US" sz="2900" dirty="0" smtClean="0"/>
              <a:t>Be Informed About Your Investments – Stay In Charge of Your Money</a:t>
            </a:r>
          </a:p>
          <a:p>
            <a:endParaRPr lang="en-US" sz="2900" dirty="0" smtClean="0"/>
          </a:p>
          <a:p>
            <a:r>
              <a:rPr lang="en-US" sz="2900" dirty="0" smtClean="0"/>
              <a:t>Understand The ‘Fine Print’ – Terms, Fees, Ability and Cost to Access Money</a:t>
            </a:r>
          </a:p>
          <a:p>
            <a:endParaRPr lang="en-US" sz="2900" dirty="0" smtClean="0"/>
          </a:p>
          <a:p>
            <a:r>
              <a:rPr lang="en-US" sz="2900" dirty="0" smtClean="0"/>
              <a:t>Never Sign Anything Until You Are Completely Sure</a:t>
            </a:r>
          </a:p>
          <a:p>
            <a:endParaRPr lang="en-US" sz="2900" dirty="0" smtClean="0"/>
          </a:p>
          <a:p>
            <a:r>
              <a:rPr lang="en-US" sz="2900" dirty="0" smtClean="0"/>
              <a:t>Demand Periodic Statements and Representative Reviews</a:t>
            </a:r>
          </a:p>
          <a:p>
            <a:endParaRPr lang="en-US" sz="2900" dirty="0" smtClean="0"/>
          </a:p>
          <a:p>
            <a:r>
              <a:rPr lang="en-US" sz="2900" dirty="0" smtClean="0"/>
              <a:t>Be On Guard For ‘Too Good To Be True’ Deals		</a:t>
            </a:r>
          </a:p>
          <a:p>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Retirement Planning</a:t>
            </a:r>
            <a:br>
              <a:rPr lang="en-US" sz="3200" dirty="0" smtClean="0"/>
            </a:br>
            <a:r>
              <a:rPr lang="en-US" sz="2400" dirty="0" smtClean="0"/>
              <a:t>Resources</a:t>
            </a:r>
            <a:endParaRPr lang="en-US" sz="2400" dirty="0"/>
          </a:p>
        </p:txBody>
      </p:sp>
      <p:sp>
        <p:nvSpPr>
          <p:cNvPr id="3" name="Content Placeholder 2"/>
          <p:cNvSpPr>
            <a:spLocks noGrp="1"/>
          </p:cNvSpPr>
          <p:nvPr>
            <p:ph idx="1"/>
          </p:nvPr>
        </p:nvSpPr>
        <p:spPr/>
        <p:txBody>
          <a:bodyPr>
            <a:normAutofit fontScale="25000" lnSpcReduction="20000"/>
          </a:bodyPr>
          <a:lstStyle/>
          <a:p>
            <a:pPr>
              <a:buNone/>
            </a:pPr>
            <a:r>
              <a:rPr lang="en-US" sz="7200" dirty="0" smtClean="0"/>
              <a:t>Retirement Planning:</a:t>
            </a:r>
          </a:p>
          <a:p>
            <a:pPr>
              <a:buNone/>
            </a:pPr>
            <a:r>
              <a:rPr lang="en-US" sz="7200" dirty="0" smtClean="0"/>
              <a:t>	U.S. Department of Labor –</a:t>
            </a:r>
          </a:p>
          <a:p>
            <a:pPr>
              <a:buNone/>
            </a:pPr>
            <a:r>
              <a:rPr lang="en-US" sz="7200" dirty="0" smtClean="0"/>
              <a:t> 		 ‘Taking The Mystery Out Of Retirement Planning’ -		</a:t>
            </a:r>
          </a:p>
          <a:p>
            <a:pPr>
              <a:buNone/>
            </a:pPr>
            <a:r>
              <a:rPr lang="en-US" sz="7200" dirty="0" smtClean="0"/>
              <a:t>		www.dol.gov/ebsa/Publications/nearretirement.html </a:t>
            </a:r>
          </a:p>
          <a:p>
            <a:pPr>
              <a:buNone/>
            </a:pPr>
            <a:r>
              <a:rPr lang="en-US" sz="7200" dirty="0" smtClean="0"/>
              <a:t>		</a:t>
            </a:r>
          </a:p>
          <a:p>
            <a:pPr>
              <a:buNone/>
            </a:pPr>
            <a:r>
              <a:rPr lang="en-US" sz="7200" dirty="0" smtClean="0"/>
              <a:t>Sources of Retirement Income:</a:t>
            </a:r>
          </a:p>
          <a:p>
            <a:pPr>
              <a:buNone/>
            </a:pPr>
            <a:r>
              <a:rPr lang="en-US" sz="7200" dirty="0" smtClean="0"/>
              <a:t>	U.S. Social Security Administration  -</a:t>
            </a:r>
          </a:p>
          <a:p>
            <a:pPr>
              <a:buNone/>
            </a:pPr>
            <a:r>
              <a:rPr lang="en-US" sz="7200" dirty="0" smtClean="0"/>
              <a:t>		 Benefit Calculator  - www.ssa.gov/planners/calculators.htm </a:t>
            </a:r>
          </a:p>
          <a:p>
            <a:pPr>
              <a:buNone/>
            </a:pPr>
            <a:r>
              <a:rPr lang="en-US" sz="7200" dirty="0"/>
              <a:t>	</a:t>
            </a:r>
            <a:r>
              <a:rPr lang="en-US" sz="7200" dirty="0" smtClean="0"/>
              <a:t>Traditional ‘Pension Plan’ – See Your Employer	</a:t>
            </a:r>
          </a:p>
          <a:p>
            <a:pPr>
              <a:buNone/>
            </a:pPr>
            <a:endParaRPr lang="en-US" sz="7200" dirty="0" smtClean="0"/>
          </a:p>
          <a:p>
            <a:pPr>
              <a:buNone/>
            </a:pPr>
            <a:r>
              <a:rPr lang="en-US" sz="7200" dirty="0" smtClean="0"/>
              <a:t>Leveraging Retirement Savings Dollars:</a:t>
            </a:r>
          </a:p>
          <a:p>
            <a:pPr>
              <a:buNone/>
            </a:pPr>
            <a:r>
              <a:rPr lang="en-US" sz="7200" dirty="0" smtClean="0"/>
              <a:t>	‘Tax-Advantaged Savings Programs – See Your Employer</a:t>
            </a:r>
          </a:p>
          <a:p>
            <a:pPr>
              <a:buNone/>
            </a:pPr>
            <a:endParaRPr lang="en-US" sz="7200" dirty="0" smtClean="0"/>
          </a:p>
          <a:p>
            <a:pPr>
              <a:buNone/>
            </a:pPr>
            <a:r>
              <a:rPr lang="en-US" sz="7200" dirty="0" smtClean="0"/>
              <a:t>Implementing  My Plan:</a:t>
            </a:r>
          </a:p>
          <a:p>
            <a:pPr>
              <a:buNone/>
            </a:pPr>
            <a:r>
              <a:rPr lang="en-US" sz="7200" dirty="0" smtClean="0"/>
              <a:t>	Financial Industry National Regulatory Association (FINRA) – </a:t>
            </a:r>
          </a:p>
          <a:p>
            <a:pPr>
              <a:buNone/>
            </a:pPr>
            <a:r>
              <a:rPr lang="en-US" sz="7200" dirty="0" smtClean="0"/>
              <a:t>		 Broker Check – </a:t>
            </a:r>
          </a:p>
          <a:p>
            <a:pPr>
              <a:buNone/>
            </a:pPr>
            <a:r>
              <a:rPr lang="en-US" sz="7200" dirty="0" smtClean="0"/>
              <a:t>		www.finra.org/Investors/ToolsCalculators/Broker Check </a:t>
            </a:r>
          </a:p>
          <a:p>
            <a:pPr>
              <a:buNone/>
            </a:pPr>
            <a:endParaRPr lang="en-US" sz="7200" dirty="0" smtClean="0"/>
          </a:p>
          <a:p>
            <a:pPr>
              <a:buNone/>
            </a:pPr>
            <a:endParaRPr lang="en-US" sz="4500" dirty="0" smtClean="0"/>
          </a:p>
          <a:p>
            <a:pPr>
              <a:buNone/>
            </a:pPr>
            <a:endParaRPr lang="en-US" sz="4500" dirty="0" smtClean="0"/>
          </a:p>
          <a:p>
            <a:pPr>
              <a:buNone/>
            </a:pPr>
            <a:endParaRPr lang="en-US" sz="2900" dirty="0" smtClean="0"/>
          </a:p>
          <a:p>
            <a:pPr>
              <a:buNone/>
            </a:pPr>
            <a:endParaRPr lang="en-US" sz="2400" dirty="0" smtClean="0"/>
          </a:p>
          <a:p>
            <a:pPr>
              <a:buNone/>
            </a:pPr>
            <a:endParaRPr lang="en-US" sz="2400" dirty="0" smtClean="0"/>
          </a:p>
          <a:p>
            <a:pPr>
              <a:buNone/>
            </a:pPr>
            <a:endParaRPr lang="en-US" sz="2500" dirty="0" smtClean="0"/>
          </a:p>
          <a:p>
            <a:pPr>
              <a:buNone/>
            </a:pPr>
            <a:endParaRPr lang="en-US" sz="2500" dirty="0" smtClean="0"/>
          </a:p>
          <a:p>
            <a:pPr>
              <a:buNone/>
            </a:pPr>
            <a:endParaRPr lang="en-US" sz="2500" dirty="0" smtClean="0"/>
          </a:p>
          <a:p>
            <a:pPr>
              <a:buNone/>
            </a:pPr>
            <a:endParaRPr lang="en-US" sz="2600" dirty="0" smtClean="0"/>
          </a:p>
          <a:p>
            <a:pPr>
              <a:buNone/>
            </a:pPr>
            <a:endParaRPr lang="en-US" sz="2600" dirty="0" smtClean="0"/>
          </a:p>
          <a:p>
            <a:pPr>
              <a:buNone/>
            </a:pPr>
            <a:endParaRPr lang="en-US" sz="2600" dirty="0" smtClean="0"/>
          </a:p>
          <a:p>
            <a:pPr>
              <a:buNone/>
            </a:pPr>
            <a:r>
              <a:rPr lang="en-US" sz="2600" dirty="0" smtClean="0"/>
              <a:t> </a:t>
            </a:r>
          </a:p>
          <a:p>
            <a:pPr>
              <a:buNone/>
            </a:pPr>
            <a:endParaRPr lang="en-US" dirty="0" smtClean="0"/>
          </a:p>
          <a:p>
            <a:pPr>
              <a:buNone/>
            </a:pPr>
            <a:r>
              <a:rPr lang="en-US" dirty="0" smtClean="0"/>
              <a:t>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endParaRPr lang="en-US" dirty="0"/>
          </a:p>
          <a:p>
            <a:pPr marL="137160" indent="0" algn="ctr">
              <a:buNone/>
            </a:pPr>
            <a:r>
              <a:rPr lang="en-US" sz="8000" i="1" dirty="0" smtClean="0"/>
              <a:t>Questions?</a:t>
            </a:r>
            <a:endParaRPr lang="en-US" sz="8000" i="1" dirty="0"/>
          </a:p>
        </p:txBody>
      </p:sp>
    </p:spTree>
    <p:extLst>
      <p:ext uri="{BB962C8B-B14F-4D97-AF65-F5344CB8AC3E}">
        <p14:creationId xmlns:p14="http://schemas.microsoft.com/office/powerpoint/2010/main" xmlns="" val="388323518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arry\Pictures\Alice in Wonderland Cover.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33600" y="304800"/>
            <a:ext cx="4876800" cy="6172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623708213"/>
      </p:ext>
    </p:extLst>
  </p:cSld>
  <p:clrMapOvr>
    <a:masterClrMapping/>
  </p:clrMapOvr>
  <p:transition spd="slow">
    <p:randomBar dir="ver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143000"/>
            <a:ext cx="8229600" cy="1143000"/>
          </a:xfrm>
        </p:spPr>
        <p:txBody>
          <a:bodyPr>
            <a:normAutofit/>
          </a:bodyPr>
          <a:lstStyle/>
          <a:p>
            <a:endParaRPr lang="en-US" sz="3600" dirty="0"/>
          </a:p>
        </p:txBody>
      </p:sp>
      <p:pic>
        <p:nvPicPr>
          <p:cNvPr id="4" name="Content Placeholder 3" descr="1525%20Alice.jpg"/>
          <p:cNvPicPr>
            <a:picLocks noGrp="1" noChangeAspect="1"/>
          </p:cNvPicPr>
          <p:nvPr>
            <p:ph idx="1"/>
          </p:nvPr>
        </p:nvPicPr>
        <p:blipFill>
          <a:blip r:embed="rId3" cstate="print"/>
          <a:stretch>
            <a:fillRect/>
          </a:stretch>
        </p:blipFill>
        <p:spPr>
          <a:xfrm>
            <a:off x="381000" y="685800"/>
            <a:ext cx="3657599" cy="5791200"/>
          </a:xfrm>
        </p:spPr>
      </p:pic>
      <p:sp>
        <p:nvSpPr>
          <p:cNvPr id="5" name="Rectangle 4"/>
          <p:cNvSpPr/>
          <p:nvPr/>
        </p:nvSpPr>
        <p:spPr>
          <a:xfrm>
            <a:off x="4267200" y="1600200"/>
            <a:ext cx="4495800" cy="5109091"/>
          </a:xfrm>
          <a:prstGeom prst="rect">
            <a:avLst/>
          </a:prstGeom>
        </p:spPr>
        <p:txBody>
          <a:bodyPr wrap="square">
            <a:spAutoFit/>
          </a:bodyPr>
          <a:lstStyle/>
          <a:p>
            <a:r>
              <a:rPr lang="en-US" sz="2000" i="1" dirty="0" smtClean="0">
                <a:solidFill>
                  <a:schemeClr val="accent1"/>
                </a:solidFill>
              </a:rPr>
              <a:t>“Would you tell me which way I ought to go from here?” asked Alice. </a:t>
            </a:r>
          </a:p>
          <a:p>
            <a:endParaRPr lang="en-US" sz="2000" dirty="0" smtClean="0">
              <a:solidFill>
                <a:schemeClr val="accent1"/>
              </a:solidFill>
            </a:endParaRPr>
          </a:p>
          <a:p>
            <a:r>
              <a:rPr lang="en-US" sz="2000" i="1" dirty="0" smtClean="0">
                <a:solidFill>
                  <a:schemeClr val="accent1"/>
                </a:solidFill>
              </a:rPr>
              <a:t>“That depends a good deal on where you want to get,” said the Cat. </a:t>
            </a:r>
          </a:p>
          <a:p>
            <a:endParaRPr lang="en-US" sz="2000" dirty="0" smtClean="0">
              <a:solidFill>
                <a:schemeClr val="accent1"/>
              </a:solidFill>
            </a:endParaRPr>
          </a:p>
          <a:p>
            <a:r>
              <a:rPr lang="en-US" sz="2000" i="1" dirty="0" smtClean="0">
                <a:solidFill>
                  <a:schemeClr val="accent1"/>
                </a:solidFill>
              </a:rPr>
              <a:t>“I really don’t care where” replied Alice. </a:t>
            </a:r>
          </a:p>
          <a:p>
            <a:endParaRPr lang="en-US" sz="2000" dirty="0" smtClean="0">
              <a:solidFill>
                <a:schemeClr val="accent1"/>
              </a:solidFill>
            </a:endParaRPr>
          </a:p>
          <a:p>
            <a:r>
              <a:rPr lang="en-US" sz="2000" i="1" dirty="0" smtClean="0">
                <a:solidFill>
                  <a:schemeClr val="accent1"/>
                </a:solidFill>
              </a:rPr>
              <a:t>“Then it doesn’t much matter which way you go,” said the Cat.</a:t>
            </a:r>
          </a:p>
          <a:p>
            <a:endParaRPr lang="en-US" i="1" dirty="0" smtClean="0"/>
          </a:p>
          <a:p>
            <a:endParaRPr lang="en-US" i="1" dirty="0" smtClean="0"/>
          </a:p>
          <a:p>
            <a:r>
              <a:rPr lang="en-US" i="1" dirty="0" smtClean="0"/>
              <a:t>		</a:t>
            </a:r>
          </a:p>
          <a:p>
            <a:endParaRPr lang="en-US" i="1" dirty="0" smtClean="0"/>
          </a:p>
          <a:p>
            <a:endParaRPr lang="en-US" i="1" dirty="0" smtClean="0"/>
          </a:p>
          <a:p>
            <a:r>
              <a:rPr lang="en-US" dirty="0" smtClean="0"/>
              <a:t>	</a:t>
            </a:r>
          </a:p>
          <a:p>
            <a:r>
              <a:rPr lang="en-US" dirty="0" smtClean="0"/>
              <a:t>	</a:t>
            </a:r>
            <a:endParaRPr lang="en-US" i="1" dirty="0"/>
          </a:p>
        </p:txBody>
      </p:sp>
      <p:sp>
        <p:nvSpPr>
          <p:cNvPr id="6" name="Rectangle 5"/>
          <p:cNvSpPr/>
          <p:nvPr/>
        </p:nvSpPr>
        <p:spPr>
          <a:xfrm>
            <a:off x="2511179" y="3244334"/>
            <a:ext cx="383438" cy="369332"/>
          </a:xfrm>
          <a:prstGeom prst="rect">
            <a:avLst/>
          </a:prstGeom>
        </p:spPr>
        <p:txBody>
          <a:bodyPr wrap="none">
            <a:spAutoFit/>
          </a:bodyPr>
          <a:lstStyle/>
          <a:p>
            <a:r>
              <a:rPr lang="en-US" b="1" dirty="0" smtClean="0"/>
              <a:t>d </a:t>
            </a:r>
            <a:endParaRPr lang="en-US" dirty="0"/>
          </a:p>
        </p:txBody>
      </p:sp>
    </p:spTree>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137160" indent="0">
              <a:buNone/>
            </a:pPr>
            <a:endParaRPr lang="en-US" sz="4400" b="1" i="1" dirty="0" smtClean="0"/>
          </a:p>
          <a:p>
            <a:pPr marL="137160" indent="0" algn="ctr">
              <a:buNone/>
            </a:pPr>
            <a:r>
              <a:rPr lang="en-US" sz="4400" b="1" i="1" dirty="0" smtClean="0">
                <a:solidFill>
                  <a:schemeClr val="accent1"/>
                </a:solidFill>
              </a:rPr>
              <a:t>‘If you don’t know where you’re going, it doesn’t matter which road you take.</a:t>
            </a:r>
            <a:r>
              <a:rPr lang="en-US" sz="3600" b="1" i="1" dirty="0" smtClean="0">
                <a:solidFill>
                  <a:schemeClr val="accent1"/>
                </a:solidFill>
              </a:rPr>
              <a:t>’</a:t>
            </a:r>
            <a:endParaRPr lang="en-US" sz="3600" b="1" i="1" dirty="0">
              <a:solidFill>
                <a:schemeClr val="accent1"/>
              </a:solidFill>
            </a:endParaRPr>
          </a:p>
        </p:txBody>
      </p:sp>
    </p:spTree>
    <p:extLst>
      <p:ext uri="{BB962C8B-B14F-4D97-AF65-F5344CB8AC3E}">
        <p14:creationId xmlns:p14="http://schemas.microsoft.com/office/powerpoint/2010/main" xmlns="" val="3408350143"/>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lvl="6"/>
            <a:endParaRPr lang="en-US" dirty="0" smtClean="0"/>
          </a:p>
          <a:p>
            <a:pPr lvl="6"/>
            <a:endParaRPr lang="en-US" dirty="0" smtClean="0"/>
          </a:p>
          <a:p>
            <a:pPr lvl="6"/>
            <a:endParaRPr lang="en-US" dirty="0" smtClean="0"/>
          </a:p>
          <a:p>
            <a:pPr lvl="6"/>
            <a:endParaRPr lang="en-US" dirty="0" smtClean="0"/>
          </a:p>
          <a:p>
            <a:pPr lvl="6"/>
            <a:endParaRPr lang="en-US" dirty="0" smtClean="0"/>
          </a:p>
          <a:p>
            <a:pPr lvl="6"/>
            <a:endParaRPr lang="en-US" dirty="0" smtClean="0"/>
          </a:p>
          <a:p>
            <a:pPr lvl="7"/>
            <a:endParaRPr lang="en-US" dirty="0" smtClean="0"/>
          </a:p>
        </p:txBody>
      </p:sp>
      <p:pic>
        <p:nvPicPr>
          <p:cNvPr id="1026" name="Picture 2" descr="C:\Users\Larry\Documents\rainbow.jpg"/>
          <p:cNvPicPr>
            <a:picLocks noChangeAspect="1" noChangeArrowheads="1"/>
          </p:cNvPicPr>
          <p:nvPr/>
        </p:nvPicPr>
        <p:blipFill>
          <a:blip r:embed="rId3" cstate="print"/>
          <a:srcRect/>
          <a:stretch>
            <a:fillRect/>
          </a:stretch>
        </p:blipFill>
        <p:spPr bwMode="auto">
          <a:xfrm>
            <a:off x="865397" y="990600"/>
            <a:ext cx="7511994" cy="5105400"/>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67000"/>
            <a:ext cx="7772400" cy="933450"/>
          </a:xfrm>
        </p:spPr>
        <p:txBody>
          <a:bodyPr>
            <a:normAutofit/>
          </a:bodyPr>
          <a:lstStyle/>
          <a:p>
            <a:r>
              <a:rPr lang="en-US" sz="3600" dirty="0" smtClean="0"/>
              <a:t>The road to Retirement </a:t>
            </a:r>
            <a:endParaRPr lang="en-US" sz="3600" dirty="0"/>
          </a:p>
        </p:txBody>
      </p:sp>
      <p:sp>
        <p:nvSpPr>
          <p:cNvPr id="3" name="Subtitle 2"/>
          <p:cNvSpPr>
            <a:spLocks noGrp="1"/>
          </p:cNvSpPr>
          <p:nvPr>
            <p:ph type="subTitle" idx="1"/>
          </p:nvPr>
        </p:nvSpPr>
        <p:spPr>
          <a:xfrm>
            <a:off x="228600" y="3657600"/>
            <a:ext cx="8763000" cy="2895600"/>
          </a:xfrm>
        </p:spPr>
        <p:txBody>
          <a:bodyPr>
            <a:normAutofit/>
          </a:bodyPr>
          <a:lstStyle/>
          <a:p>
            <a:r>
              <a:rPr lang="en-US" sz="2800" dirty="0" smtClean="0"/>
              <a:t>‘Charted Course or Aimless </a:t>
            </a:r>
            <a:r>
              <a:rPr lang="en-US" dirty="0" smtClean="0"/>
              <a:t>Wander</a:t>
            </a:r>
            <a:r>
              <a:rPr lang="en-US" sz="2800" dirty="0" smtClean="0"/>
              <a:t>’</a:t>
            </a:r>
          </a:p>
          <a:p>
            <a:endParaRPr lang="en-US" dirty="0" smtClean="0"/>
          </a:p>
          <a:p>
            <a:endParaRPr lang="en-US" sz="2800" dirty="0" smtClean="0"/>
          </a:p>
          <a:p>
            <a:endParaRPr lang="en-US" sz="1800" dirty="0" smtClean="0"/>
          </a:p>
          <a:p>
            <a:pPr algn="l"/>
            <a:endParaRPr lang="en-US" sz="1800" dirty="0" smtClean="0"/>
          </a:p>
          <a:p>
            <a:endParaRPr lang="en-US" dirty="0" smtClean="0"/>
          </a:p>
          <a:p>
            <a:endParaRPr lang="en-US" sz="2800" dirty="0" smtClean="0"/>
          </a:p>
          <a:p>
            <a:pPr algn="l"/>
            <a:endParaRPr lang="en-US" sz="2800" dirty="0" smtClean="0"/>
          </a:p>
          <a:p>
            <a:endParaRPr lang="en-US" dirty="0" smtClean="0"/>
          </a:p>
          <a:p>
            <a:endParaRPr lang="en-US" sz="2800" dirty="0" smtClean="0"/>
          </a:p>
          <a:p>
            <a:pPr algn="l"/>
            <a:endParaRPr lang="en-US" sz="2800" dirty="0"/>
          </a:p>
        </p:txBody>
      </p:sp>
      <p:pic>
        <p:nvPicPr>
          <p:cNvPr id="1028" name="Picture 4" descr="C:\Users\Larry\AppData\Local\Microsoft\Windows\Temporary Internet Files\Content.IE5\B0Y2Z3YC\MC900233301[1].wmf"/>
          <p:cNvPicPr>
            <a:picLocks noChangeAspect="1" noChangeArrowheads="1"/>
          </p:cNvPicPr>
          <p:nvPr/>
        </p:nvPicPr>
        <p:blipFill>
          <a:blip r:embed="rId3" cstate="print"/>
          <a:srcRect/>
          <a:stretch>
            <a:fillRect/>
          </a:stretch>
        </p:blipFill>
        <p:spPr bwMode="auto">
          <a:xfrm>
            <a:off x="6553200" y="4231341"/>
            <a:ext cx="2590800" cy="2626659"/>
          </a:xfrm>
          <a:prstGeom prst="rect">
            <a:avLst/>
          </a:prstGeom>
          <a:noFill/>
        </p:spPr>
      </p:pic>
      <p:pic>
        <p:nvPicPr>
          <p:cNvPr id="1030" name="Picture 6" descr="C:\Users\Larry\AppData\Local\Microsoft\Windows\Temporary Internet Files\Content.IE5\SH750UUQ\MC900128675[1].wmf"/>
          <p:cNvPicPr>
            <a:picLocks noChangeAspect="1" noChangeArrowheads="1"/>
          </p:cNvPicPr>
          <p:nvPr/>
        </p:nvPicPr>
        <p:blipFill>
          <a:blip r:embed="rId4" cstate="print"/>
          <a:srcRect/>
          <a:stretch>
            <a:fillRect/>
          </a:stretch>
        </p:blipFill>
        <p:spPr bwMode="auto">
          <a:xfrm>
            <a:off x="0" y="0"/>
            <a:ext cx="3048000" cy="2743199"/>
          </a:xfrm>
          <a:prstGeom prst="rect">
            <a:avLst/>
          </a:prstGeom>
          <a:noFill/>
        </p:spPr>
      </p:pic>
    </p:spTree>
  </p:cSld>
  <p:clrMapOvr>
    <a:masterClrMapping/>
  </p:clrMapOvr>
  <mc:AlternateContent xmlns:mc="http://schemas.openxmlformats.org/markup-compatibility/2006">
    <mc:Choice xmlns:p14="http://schemas.microsoft.com/office/powerpoint/2010/main" xmlns="" Requires="p14">
      <p:transition spd="slow">
        <p14:flash/>
      </p:transition>
    </mc:Choice>
    <mc:Fallback>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10751</TotalTime>
  <Words>7397</Words>
  <Application>Microsoft Office PowerPoint</Application>
  <PresentationFormat>On-screen Show (4:3)</PresentationFormat>
  <Paragraphs>928</Paragraphs>
  <Slides>50</Slides>
  <Notes>49</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Apex</vt:lpstr>
      <vt:lpstr>Slide 1</vt:lpstr>
      <vt:lpstr>The road to Retirement </vt:lpstr>
      <vt:lpstr>Retirement Quotes</vt:lpstr>
      <vt:lpstr>Retirement Quotes</vt:lpstr>
      <vt:lpstr>Retirement ‘Reality’ – The Numbers 2013 Retirement Confidence Survey – Employee Benefit Research Institute</vt:lpstr>
      <vt:lpstr>What Should You Expect From This Program?</vt:lpstr>
      <vt:lpstr>Developing a Retirement Plan Fundamental Steps </vt:lpstr>
      <vt:lpstr> Developing a Retirement Plan Some Things To Remember  </vt:lpstr>
      <vt:lpstr> Developing Basic Retirement Goals When Do I Want To Retire?  </vt:lpstr>
      <vt:lpstr>Developing Basic Retirement Goals How Much Income Will I Need? </vt:lpstr>
      <vt:lpstr>Developing Basic Retirement Goals How Much Income Will I Need? AON/Georgia State University – ‘Replacement Ratio Study’</vt:lpstr>
      <vt:lpstr>Developing Retirement Goals Consider the Effects of Inflation</vt:lpstr>
      <vt:lpstr>Developing Retirement Goals Consider the Effects of Inflation</vt:lpstr>
      <vt:lpstr>Developing Retirement Goals Consider the Effects of Inflation</vt:lpstr>
      <vt:lpstr>Developing Retirement Goals Consider the Effects of Inflation</vt:lpstr>
      <vt:lpstr> Developing Basic Retirement Goals How Long Will I Live?  Average Life Expectancies </vt:lpstr>
      <vt:lpstr>Developing Retirement Goals How Long Will I Live?  Life Expectancy Probabilities</vt:lpstr>
      <vt:lpstr>Developing Retirement Goals How Long Will I Live?  Life Expectancy Probabilities</vt:lpstr>
      <vt:lpstr>Sources of Retirement Income</vt:lpstr>
      <vt:lpstr>Sources of Retirement Income Social Security</vt:lpstr>
      <vt:lpstr>Sources of Retirement Income Social Security</vt:lpstr>
      <vt:lpstr>Sources of Retirement Income Social Security</vt:lpstr>
      <vt:lpstr>Sources of Retirement Income Personal Savings (USA)</vt:lpstr>
      <vt:lpstr>Sources of Retirement Income Personal Savings (USA)</vt:lpstr>
      <vt:lpstr>Sources of Retirement Income Personal Savings (USA)</vt:lpstr>
      <vt:lpstr>Developing Basic Retirement Goals Initial Retirement Plan Example</vt:lpstr>
      <vt:lpstr>Developing Basic Retirement Goals Initial Retirement Plan Example</vt:lpstr>
      <vt:lpstr>Developing Basic Retirement Goals Initial Retirement Plan Example</vt:lpstr>
      <vt:lpstr>Closing Income ‘Gaps’ Options</vt:lpstr>
      <vt:lpstr>Closing Income ‘Gaps’</vt:lpstr>
      <vt:lpstr>Closing Income ‘Gaps’</vt:lpstr>
      <vt:lpstr>Closing Income ‘Gaps’ Leveraging Your Retirement Savings Dollars</vt:lpstr>
      <vt:lpstr>Closing Income ‘Gaps’ Leveraging Your Retirement Savings Dollars</vt:lpstr>
      <vt:lpstr>Closing Income ‘Gaps’ Leveraging Your Retirement Savings Dollars</vt:lpstr>
      <vt:lpstr>The Cost of ‘Procrastination’</vt:lpstr>
      <vt:lpstr>What If I Don’t Have A Pension Plan Or Don’t Have Much Time Until Retirement?</vt:lpstr>
      <vt:lpstr>Slide 37</vt:lpstr>
      <vt:lpstr>Basic Investing What’s My Investing ‘Profile’? </vt:lpstr>
      <vt:lpstr>Basic Investing Sometimes the ‘Need’ Dictates the ‘Risk’ </vt:lpstr>
      <vt:lpstr>Basic Investing Some Principles To Consider</vt:lpstr>
      <vt:lpstr>Basic Investing Investment Choices </vt:lpstr>
      <vt:lpstr>Basic Investing Historical Rates of Return</vt:lpstr>
      <vt:lpstr> Basic Investing Implementing My Plan  </vt:lpstr>
      <vt:lpstr>Retirement Planning Resources</vt:lpstr>
      <vt:lpstr>Slide 45</vt:lpstr>
      <vt:lpstr>Slide 46</vt:lpstr>
      <vt:lpstr>Slide 47</vt:lpstr>
      <vt:lpstr>Slide 48</vt:lpstr>
      <vt:lpstr>Slide 49</vt:lpstr>
      <vt:lpstr>The road to Retirement </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Path to Retirement</dc:title>
  <dc:creator>Larry Cathey</dc:creator>
  <cp:lastModifiedBy>Jaime L. Brockway</cp:lastModifiedBy>
  <cp:revision>840</cp:revision>
  <cp:lastPrinted>2013-02-04T21:06:26Z</cp:lastPrinted>
  <dcterms:created xsi:type="dcterms:W3CDTF">2011-11-09T14:19:43Z</dcterms:created>
  <dcterms:modified xsi:type="dcterms:W3CDTF">2013-06-04T16:05:03Z</dcterms:modified>
</cp:coreProperties>
</file>