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1"/>
  </p:notesMasterIdLst>
  <p:handoutMasterIdLst>
    <p:handoutMasterId r:id="rId22"/>
  </p:handoutMasterIdLst>
  <p:sldIdLst>
    <p:sldId id="256" r:id="rId2"/>
    <p:sldId id="304" r:id="rId3"/>
    <p:sldId id="311" r:id="rId4"/>
    <p:sldId id="312" r:id="rId5"/>
    <p:sldId id="314" r:id="rId6"/>
    <p:sldId id="315" r:id="rId7"/>
    <p:sldId id="316" r:id="rId8"/>
    <p:sldId id="294" r:id="rId9"/>
    <p:sldId id="295" r:id="rId10"/>
    <p:sldId id="302" r:id="rId11"/>
    <p:sldId id="283" r:id="rId12"/>
    <p:sldId id="289" r:id="rId13"/>
    <p:sldId id="297" r:id="rId14"/>
    <p:sldId id="298" r:id="rId15"/>
    <p:sldId id="308" r:id="rId16"/>
    <p:sldId id="317" r:id="rId17"/>
    <p:sldId id="309" r:id="rId18"/>
    <p:sldId id="296" r:id="rId19"/>
    <p:sldId id="305" r:id="rId2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344D"/>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99" autoAdjust="0"/>
    <p:restoredTop sz="61783" autoAdjust="0"/>
  </p:normalViewPr>
  <p:slideViewPr>
    <p:cSldViewPr>
      <p:cViewPr varScale="1">
        <p:scale>
          <a:sx n="69" d="100"/>
          <a:sy n="69" d="100"/>
        </p:scale>
        <p:origin x="-220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5138"/>
          </a:xfrm>
          <a:prstGeom prst="rect">
            <a:avLst/>
          </a:prstGeom>
        </p:spPr>
        <p:txBody>
          <a:bodyPr vert="horz" lIns="91440" tIns="45720" rIns="91440" bIns="45720" rtlCol="0"/>
          <a:lstStyle>
            <a:lvl1pPr algn="r">
              <a:defRPr sz="1200"/>
            </a:lvl1pPr>
          </a:lstStyle>
          <a:p>
            <a:fld id="{9255FCCC-92B6-4194-897C-5AC6E3230A1D}" type="datetimeFigureOut">
              <a:rPr lang="en-US" smtClean="0"/>
              <a:pPr/>
              <a:t>5/30/2013</a:t>
            </a:fld>
            <a:endParaRPr lang="en-US"/>
          </a:p>
        </p:txBody>
      </p:sp>
      <p:sp>
        <p:nvSpPr>
          <p:cNvPr id="4" name="Footer Placeholder 3"/>
          <p:cNvSpPr>
            <a:spLocks noGrp="1"/>
          </p:cNvSpPr>
          <p:nvPr>
            <p:ph type="ftr" sz="quarter" idx="2"/>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5138"/>
          </a:xfrm>
          <a:prstGeom prst="rect">
            <a:avLst/>
          </a:prstGeom>
        </p:spPr>
        <p:txBody>
          <a:bodyPr vert="horz" lIns="91440" tIns="45720" rIns="91440" bIns="45720" rtlCol="0" anchor="b"/>
          <a:lstStyle>
            <a:lvl1pPr algn="r">
              <a:defRPr sz="1200"/>
            </a:lvl1pPr>
          </a:lstStyle>
          <a:p>
            <a:fld id="{706774AE-9C9B-4FC9-A719-6407CAD4CFFC}"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1800" cy="464820"/>
          </a:xfrm>
          <a:prstGeom prst="rect">
            <a:avLst/>
          </a:prstGeom>
        </p:spPr>
        <p:txBody>
          <a:bodyPr vert="horz" lIns="92528" tIns="46264" rIns="92528" bIns="46264" rtlCol="0"/>
          <a:lstStyle>
            <a:lvl1pPr algn="l">
              <a:defRPr sz="1200"/>
            </a:lvl1pPr>
          </a:lstStyle>
          <a:p>
            <a:endParaRPr lang="en-US"/>
          </a:p>
        </p:txBody>
      </p:sp>
      <p:sp>
        <p:nvSpPr>
          <p:cNvPr id="3" name="Date Placeholder 2"/>
          <p:cNvSpPr>
            <a:spLocks noGrp="1"/>
          </p:cNvSpPr>
          <p:nvPr>
            <p:ph type="dt" idx="1"/>
          </p:nvPr>
        </p:nvSpPr>
        <p:spPr>
          <a:xfrm>
            <a:off x="3884614" y="0"/>
            <a:ext cx="2971800" cy="464820"/>
          </a:xfrm>
          <a:prstGeom prst="rect">
            <a:avLst/>
          </a:prstGeom>
        </p:spPr>
        <p:txBody>
          <a:bodyPr vert="horz" lIns="92528" tIns="46264" rIns="92528" bIns="46264" rtlCol="0"/>
          <a:lstStyle>
            <a:lvl1pPr algn="r">
              <a:defRPr sz="1200"/>
            </a:lvl1pPr>
          </a:lstStyle>
          <a:p>
            <a:fld id="{1D4207B6-CDA2-49C9-AAC9-97BE24C12D34}" type="datetimeFigureOut">
              <a:rPr lang="en-US" smtClean="0"/>
              <a:pPr/>
              <a:t>5/30/2013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2528" tIns="46264" rIns="92528" bIns="46264"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2528" tIns="46264" rIns="92528" bIns="4626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6"/>
            <a:ext cx="2971800" cy="464820"/>
          </a:xfrm>
          <a:prstGeom prst="rect">
            <a:avLst/>
          </a:prstGeom>
        </p:spPr>
        <p:txBody>
          <a:bodyPr vert="horz" lIns="92528" tIns="46264" rIns="92528" bIns="46264"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829966"/>
            <a:ext cx="2971800" cy="464820"/>
          </a:xfrm>
          <a:prstGeom prst="rect">
            <a:avLst/>
          </a:prstGeom>
        </p:spPr>
        <p:txBody>
          <a:bodyPr vert="horz" lIns="92528" tIns="46264" rIns="92528" bIns="46264" rtlCol="0" anchor="b"/>
          <a:lstStyle>
            <a:lvl1pPr algn="r">
              <a:defRPr sz="1200"/>
            </a:lvl1pPr>
          </a:lstStyle>
          <a:p>
            <a:fld id="{701455E7-7FFC-465E-A8B3-617F45790A2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nbsc-cvmnb.ca/nbsc/content.jsp?id=1036&amp;pid=1021"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en.wikipedia.org/wiki/Liquidity" TargetMode="External"/><Relationship Id="rId2" Type="http://schemas.openxmlformats.org/officeDocument/2006/relationships/slide" Target="../slides/slide16.xml"/><Relationship Id="rId1" Type="http://schemas.openxmlformats.org/officeDocument/2006/relationships/notesMaster" Target="../notesMasters/notesMaster1.xml"/><Relationship Id="rId5" Type="http://schemas.openxmlformats.org/officeDocument/2006/relationships/hyperlink" Target="http://en.wikipedia.org/wiki/Global_financial_crisis_of_2008" TargetMode="External"/><Relationship Id="rId4" Type="http://schemas.openxmlformats.org/officeDocument/2006/relationships/hyperlink" Target="http://en.wikipedia.org/wiki/Bank_run"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CA" dirty="0" smtClean="0"/>
          </a:p>
          <a:p>
            <a:pPr>
              <a:spcBef>
                <a:spcPct val="0"/>
              </a:spcBef>
            </a:pPr>
            <a:r>
              <a:rPr lang="fr-CA" dirty="0" err="1" smtClean="0"/>
              <a:t>Traditional</a:t>
            </a:r>
            <a:r>
              <a:rPr lang="fr-CA" dirty="0" smtClean="0"/>
              <a:t> </a:t>
            </a:r>
            <a:r>
              <a:rPr lang="fr-CA" dirty="0" err="1" smtClean="0"/>
              <a:t>regulatory</a:t>
            </a:r>
            <a:r>
              <a:rPr lang="fr-CA" dirty="0" smtClean="0"/>
              <a:t> </a:t>
            </a:r>
            <a:r>
              <a:rPr lang="fr-CA" dirty="0" err="1" smtClean="0"/>
              <a:t>role</a:t>
            </a:r>
            <a:r>
              <a:rPr lang="fr-CA" dirty="0" smtClean="0"/>
              <a:t> : </a:t>
            </a:r>
            <a:r>
              <a:rPr lang="en-US" sz="1200" kern="1200" dirty="0" smtClean="0">
                <a:solidFill>
                  <a:schemeClr val="tx1"/>
                </a:solidFill>
                <a:latin typeface="+mn-lt"/>
                <a:ea typeface="+mn-ea"/>
                <a:cs typeface="+mn-cs"/>
              </a:rPr>
              <a:t>Our mandate is to protect investors from unfair, improper or fraudulent practices, and to foster fair and efficient capital markets.</a:t>
            </a:r>
            <a:endParaRPr lang="fr-CA" dirty="0" smtClean="0"/>
          </a:p>
          <a:p>
            <a:pPr>
              <a:spcBef>
                <a:spcPct val="0"/>
              </a:spcBef>
            </a:pPr>
            <a:endParaRPr lang="fr-CA" dirty="0" smtClean="0"/>
          </a:p>
          <a:p>
            <a:pPr>
              <a:spcBef>
                <a:spcPct val="0"/>
              </a:spcBef>
            </a:pPr>
            <a:endParaRPr lang="fr-CA" dirty="0" smtClean="0"/>
          </a:p>
          <a:p>
            <a:pPr>
              <a:spcBef>
                <a:spcPct val="0"/>
              </a:spcBef>
            </a:pPr>
            <a:endParaRPr lang="en-CA" dirty="0"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C8144ED-2564-4D97-9DE2-2D5395717200}" type="slidenum">
              <a:rPr lang="en-US"/>
              <a:pPr fontAlgn="base">
                <a:spcBef>
                  <a:spcPct val="0"/>
                </a:spcBef>
                <a:spcAft>
                  <a:spcPct val="0"/>
                </a:spcAft>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Votre conseiller devrait toujours agir dans votre intérêt. La plupart des conseillers financiers et des sociétés pour lesquelles ils travaillent sont équitables et efficaces et suivent les règles établies. Pour éviter les conflits potentiels avant qu’ils surviennent, il est important que vous compreniez bien votre rôle et vos responsabilités ainsi que ceux de votre conseiller dans votre relation de travail.</a:t>
            </a:r>
            <a:endParaRPr lang="en-CA" dirty="0" smtClean="0"/>
          </a:p>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smtClean="0">
                <a:solidFill>
                  <a:schemeClr val="tx1"/>
                </a:solidFill>
                <a:latin typeface="+mn-lt"/>
                <a:ea typeface="+mn-ea"/>
                <a:cs typeface="+mn-cs"/>
              </a:rPr>
              <a:t>Are You Registered? </a:t>
            </a:r>
            <a:r>
              <a:rPr lang="en-US" dirty="0" smtClean="0"/>
              <a:t/>
            </a:r>
            <a:br>
              <a:rPr lang="en-US" dirty="0" smtClean="0"/>
            </a:br>
            <a:r>
              <a:rPr lang="en-US" dirty="0" smtClean="0"/>
              <a:t>I</a:t>
            </a:r>
            <a:r>
              <a:rPr lang="en-US" sz="1200" kern="1200" dirty="0" smtClean="0">
                <a:solidFill>
                  <a:schemeClr val="tx1"/>
                </a:solidFill>
                <a:latin typeface="+mn-lt"/>
                <a:ea typeface="+mn-ea"/>
                <a:cs typeface="+mn-cs"/>
              </a:rPr>
              <a:t>n order to sell or advise in securities in the province of New Brunswick an individual or firm must be registered with the New Brunswick Securities Commission, unless an exemption applies. </a:t>
            </a:r>
            <a:r>
              <a:rPr lang="en-CA" sz="1200" kern="1200" baseline="0" dirty="0" smtClean="0">
                <a:solidFill>
                  <a:schemeClr val="tx1"/>
                </a:solidFill>
                <a:latin typeface="+mn-lt"/>
                <a:ea typeface="+mn-ea"/>
                <a:cs typeface="+mn-cs"/>
              </a:rPr>
              <a:t>Registration helps protect investors because we will </a:t>
            </a:r>
            <a:r>
              <a:rPr lang="en-US" sz="1200" kern="1200" baseline="0" dirty="0" smtClean="0">
                <a:solidFill>
                  <a:schemeClr val="tx1"/>
                </a:solidFill>
                <a:latin typeface="+mn-lt"/>
                <a:ea typeface="+mn-ea"/>
                <a:cs typeface="+mn-cs"/>
              </a:rPr>
              <a:t>only register firms and individuals if they are properly qualified and meet a certain standard. </a:t>
            </a:r>
            <a:endParaRPr lang="en-US" sz="1200" kern="1200" dirty="0" smtClean="0">
              <a:solidFill>
                <a:schemeClr val="tx1"/>
              </a:solidFill>
              <a:latin typeface="+mn-lt"/>
              <a:ea typeface="+mn-ea"/>
              <a:cs typeface="+mn-cs"/>
            </a:endParaRPr>
          </a:p>
          <a:p>
            <a:endParaRPr lang="fr-FR" dirty="0" smtClean="0"/>
          </a:p>
          <a:p>
            <a:r>
              <a:rPr lang="en-US" sz="1200" kern="1200" dirty="0" smtClean="0">
                <a:solidFill>
                  <a:schemeClr val="tx1"/>
                </a:solidFill>
                <a:latin typeface="+mn-lt"/>
                <a:ea typeface="+mn-ea"/>
                <a:cs typeface="+mn-cs"/>
              </a:rPr>
              <a:t>A person’s registration is more important than their title because it tells you the type of products or services they are qualified to sell or provide advice on.  </a:t>
            </a:r>
            <a:r>
              <a:rPr lang="en-US" sz="1200" kern="1200" baseline="0" dirty="0" smtClean="0">
                <a:solidFill>
                  <a:schemeClr val="tx1"/>
                </a:solidFill>
                <a:latin typeface="+mn-lt"/>
                <a:ea typeface="+mn-ea"/>
                <a:cs typeface="+mn-cs"/>
              </a:rPr>
              <a:t>Firms and individuals are registered by </a:t>
            </a:r>
            <a:r>
              <a:rPr lang="en-CA" sz="1200" kern="1200" baseline="0" dirty="0" smtClean="0">
                <a:solidFill>
                  <a:schemeClr val="tx1"/>
                </a:solidFill>
                <a:latin typeface="+mn-lt"/>
                <a:ea typeface="+mn-ea"/>
                <a:cs typeface="+mn-cs"/>
              </a:rPr>
              <a:t>category—each category has different education and experience requirements, and permits different activities.</a:t>
            </a:r>
          </a:p>
          <a:p>
            <a:endParaRPr lang="en-CA"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NBSC can tell you if a firm or individual is registered and if they have a record </a:t>
            </a:r>
            <a:r>
              <a:rPr lang="en-CA" sz="1200" kern="1200" baseline="0" dirty="0" smtClean="0">
                <a:solidFill>
                  <a:schemeClr val="tx1"/>
                </a:solidFill>
                <a:latin typeface="+mn-lt"/>
                <a:ea typeface="+mn-ea"/>
                <a:cs typeface="+mn-cs"/>
              </a:rPr>
              <a:t>of any disciplinary actions.</a:t>
            </a:r>
          </a:p>
        </p:txBody>
      </p:sp>
      <p:sp>
        <p:nvSpPr>
          <p:cNvPr id="4" name="Slide Number Placeholder 3"/>
          <p:cNvSpPr>
            <a:spLocks noGrp="1"/>
          </p:cNvSpPr>
          <p:nvPr>
            <p:ph type="sldNum" sz="quarter" idx="10"/>
          </p:nvPr>
        </p:nvSpPr>
        <p:spPr/>
        <p:txBody>
          <a:bodyPr/>
          <a:lstStyle/>
          <a:p>
            <a:fld id="{701455E7-7FFC-465E-A8B3-617F45790A20}"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KYC is a form that your financial adviser is responsible for filling out with you. The form contains information about your risk tolerance, financial situation, and investment objectives, experience and knowledge. This form provides protection to both you and your financial adviser. It allows your financial adviser to know what investments are best suited to your situation. Your financial adviser is protected by knowing what can and cannot be included in their client’s portfolio. It is your responsibility to contact your financial adviser to update your information whenever your personal or financial situation changes.</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As the provincial securities regulator, the NBSC protects investors from unfair, improper or fraudulent practices. If your complaint has not been resolved by dealing with the company directly, complete the </a:t>
            </a:r>
            <a:r>
              <a:rPr lang="en-US" sz="1200" kern="1200" dirty="0" smtClean="0">
                <a:solidFill>
                  <a:schemeClr val="tx1"/>
                </a:solidFill>
                <a:latin typeface="+mn-lt"/>
                <a:ea typeface="+mn-ea"/>
                <a:cs typeface="+mn-cs"/>
                <a:hlinkClick r:id="rId3"/>
              </a:rPr>
              <a:t>complaint form</a:t>
            </a:r>
            <a:r>
              <a:rPr lang="en-US" sz="1200" kern="1200" dirty="0" smtClean="0">
                <a:solidFill>
                  <a:schemeClr val="tx1"/>
                </a:solidFill>
                <a:latin typeface="+mn-lt"/>
                <a:ea typeface="+mn-ea"/>
                <a:cs typeface="+mn-cs"/>
              </a:rPr>
              <a:t> and the NBSC will review your complaint for a possible violation of securities law. All complaints received will be dealt with in a fair and private manner.</a:t>
            </a:r>
            <a:r>
              <a:rPr lang="en-US" dirty="0" smtClean="0"/>
              <a:t/>
            </a:r>
            <a:br>
              <a:rPr lang="en-US" dirty="0" smtClean="0"/>
            </a:br>
            <a:r>
              <a:rPr lang="en-US" dirty="0" smtClean="0"/>
              <a:t/>
            </a:r>
            <a:br>
              <a:rPr lang="en-US" dirty="0" smtClean="0"/>
            </a:br>
            <a:r>
              <a:rPr lang="en-US" sz="1200" kern="1200" dirty="0" smtClean="0">
                <a:solidFill>
                  <a:schemeClr val="tx1"/>
                </a:solidFill>
                <a:latin typeface="+mn-lt"/>
                <a:ea typeface="+mn-ea"/>
                <a:cs typeface="+mn-cs"/>
              </a:rPr>
              <a:t>The NBSC has the authority to impose sanctions on individuals and companies that break New Brunswick securities laws. Sanctions may include reprimands, financial penalties, suspensions or removal from the securities industry. </a:t>
            </a:r>
            <a:r>
              <a:rPr lang="en-US" dirty="0" smtClean="0"/>
              <a:t/>
            </a:r>
            <a:br>
              <a:rPr lang="en-US" dirty="0" smtClean="0"/>
            </a:br>
            <a:r>
              <a:rPr lang="en-US" dirty="0" smtClean="0"/>
              <a:t/>
            </a:r>
            <a:br>
              <a:rPr lang="en-US" dirty="0" smtClean="0"/>
            </a:br>
            <a:r>
              <a:rPr lang="en-US" sz="1200" kern="1200" dirty="0" smtClean="0">
                <a:solidFill>
                  <a:schemeClr val="tx1"/>
                </a:solidFill>
                <a:latin typeface="+mn-lt"/>
                <a:ea typeface="+mn-ea"/>
                <a:cs typeface="+mn-cs"/>
              </a:rPr>
              <a:t>Depending on the nature of your complaint, the NBSC can refer your complaint to regulators who oversee specific parts of the securities markets (such as mutual funds) or to the police, if appropriate.</a:t>
            </a:r>
            <a:endParaRPr lang="fr-FR" dirty="0" smtClean="0"/>
          </a:p>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There is no “typical” victim of fraud. Most successful scams rely on trust. Scam artists try to gain your trust by asking questions about your health, family, or interests and use that information to target their sales pitch to your specific situation. Professional scam artists go where the money is, so if you have money to invest you are vulnerable to fraud.</a:t>
            </a:r>
          </a:p>
          <a:p>
            <a:endParaRPr lang="en-CA"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Invest in knowing more! Check out your adviser and research each investment before you invest. </a:t>
            </a:r>
            <a:r>
              <a:rPr lang="en-US" dirty="0" smtClean="0"/>
              <a:t/>
            </a:r>
            <a:br>
              <a:rPr lang="en-US" dirty="0" smtClean="0"/>
            </a:br>
            <a:r>
              <a:rPr lang="en-US" sz="1200" kern="1200" dirty="0" smtClean="0">
                <a:solidFill>
                  <a:schemeClr val="tx1"/>
                </a:solidFill>
                <a:latin typeface="+mn-lt"/>
                <a:ea typeface="+mn-ea"/>
                <a:cs typeface="+mn-cs"/>
              </a:rPr>
              <a:t>There are many free and easy-to-use online sources to help you find out quickly if a person or company is registered.</a:t>
            </a:r>
            <a:r>
              <a:rPr lang="fr-FR" dirty="0" smtClean="0"/>
              <a:t/>
            </a:r>
            <a:br>
              <a:rPr lang="fr-FR" dirty="0" smtClean="0"/>
            </a:br>
            <a:r>
              <a:rPr lang="fr-FR" dirty="0" smtClean="0"/>
              <a:t/>
            </a:r>
            <a:br>
              <a:rPr lang="fr-FR" dirty="0" smtClean="0"/>
            </a:br>
            <a:r>
              <a:rPr lang="en-US" sz="1200" kern="1200" dirty="0" smtClean="0">
                <a:solidFill>
                  <a:schemeClr val="tx1"/>
                </a:solidFill>
                <a:latin typeface="+mn-lt"/>
                <a:ea typeface="+mn-ea"/>
                <a:cs typeface="+mn-cs"/>
              </a:rPr>
              <a:t>The New Brunswick Securities Commission can also answer questions about your search results</a:t>
            </a:r>
            <a:endParaRPr lang="fr-FR" dirty="0" smtClean="0"/>
          </a:p>
          <a:p>
            <a:endParaRPr lang="fr-FR" dirty="0" smtClean="0"/>
          </a:p>
          <a:p>
            <a:r>
              <a:rPr lang="en-US" sz="1200" kern="1200" dirty="0" smtClean="0">
                <a:solidFill>
                  <a:schemeClr val="tx1"/>
                </a:solidFill>
                <a:latin typeface="+mn-lt"/>
                <a:ea typeface="+mn-ea"/>
                <a:cs typeface="+mn-cs"/>
              </a:rPr>
              <a:t>There are many free and for-fee services available where you can research the background of companies and individuals.</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Searching in other provinces</a:t>
            </a:r>
            <a:r>
              <a:rPr lang="en-US" dirty="0" smtClean="0"/>
              <a:t> </a:t>
            </a:r>
          </a:p>
          <a:p>
            <a:r>
              <a:rPr lang="en-US" sz="1200" kern="1200" dirty="0" smtClean="0">
                <a:solidFill>
                  <a:schemeClr val="tx1"/>
                </a:solidFill>
                <a:latin typeface="+mn-lt"/>
                <a:ea typeface="+mn-ea"/>
                <a:cs typeface="+mn-cs"/>
              </a:rPr>
              <a:t>Searching securities regulators in the United States</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200" kern="1200" dirty="0" smtClean="0">
                <a:solidFill>
                  <a:schemeClr val="tx1"/>
                </a:solidFill>
                <a:latin typeface="+mn-lt"/>
                <a:ea typeface="+mn-ea"/>
                <a:cs typeface="+mn-cs"/>
              </a:rPr>
              <a:t>Of course everyone would like to find a great investment that guarantees financial security with no risk, but offers like that are just too good to be true. If an investment you’re interested in raises any of the red flags below– STOP! The investment might be a scam.</a:t>
            </a:r>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Guaranteed high returns - no risk </a:t>
            </a:r>
            <a:br>
              <a:rPr lang="en-US" sz="1200" b="1"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There’s no such thing! The higher the returns the higher the risk. This type of sales pitch is often aimed at people who live on a fixed income or those near retirement who are worried about having enough money</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b="1" kern="1200" dirty="0" smtClean="0">
                <a:solidFill>
                  <a:schemeClr val="tx1"/>
                </a:solidFill>
                <a:latin typeface="+mn-lt"/>
                <a:ea typeface="+mn-ea"/>
                <a:cs typeface="+mn-cs"/>
              </a:rPr>
              <a:t>Insider tips - get in now! </a:t>
            </a:r>
            <a:br>
              <a:rPr lang="en-US" sz="1200" b="1"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Scam artists use this tactic to pressure you into making a quick decision. They make the offer more attractive by suggesting they have secret information about a company that the general public doesn’t have. They pressure you to act now to "get in on the ground floor”. Don’t! This kind of sales pitch appeals to your fear of missing out on an opportunity</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b="1" kern="1200" dirty="0" smtClean="0">
                <a:solidFill>
                  <a:schemeClr val="tx1"/>
                </a:solidFill>
                <a:latin typeface="+mn-lt"/>
                <a:ea typeface="+mn-ea"/>
                <a:cs typeface="+mn-cs"/>
              </a:rPr>
              <a:t>Offshore investment – tax free! </a:t>
            </a:r>
            <a:br>
              <a:rPr lang="en-US" sz="1200" b="1"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You can defer paying taxes, but you can’t avoid paying them. End of story. This type of deal is often pitched as a secret, and for reasons you might not expect. By asking you to keep the deal to yourself, scam artists know you won’t have to answer hard questions and comments from family, friends or financial advisers who might see through the scam. Often with scams like this, your money will be transferred to overseas locations, making it harder for the authorities to investigate and even harder to recover</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b="1" kern="1200" dirty="0" smtClean="0">
                <a:solidFill>
                  <a:schemeClr val="tx1"/>
                </a:solidFill>
                <a:latin typeface="+mn-lt"/>
                <a:ea typeface="+mn-ea"/>
                <a:cs typeface="+mn-cs"/>
              </a:rPr>
              <a:t>Profit like the experts! </a:t>
            </a:r>
            <a:br>
              <a:rPr lang="en-US" sz="1200" b="1"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These scams are pitched as opportunities known only to a select few who are said to be making a lot of money. The scam artist convinces you that he or she has access to this inside information. An example of this is the "prime bank" scam. Investors are told about the existence of a secret market that only the world’s largest banks know about and are then given an exclusive opportunity to participate in this secret market. The catch is that secret prime bank markets don’t exist</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en-US" sz="1200" b="1" kern="1200" dirty="0" smtClean="0">
                <a:solidFill>
                  <a:schemeClr val="tx1"/>
                </a:solidFill>
                <a:latin typeface="+mn-lt"/>
                <a:ea typeface="+mn-ea"/>
                <a:cs typeface="+mn-cs"/>
              </a:rPr>
              <a:t>Great investment opportunity – your friends can’t be wrong! </a:t>
            </a:r>
            <a:br>
              <a:rPr lang="en-US" sz="1200" b="1"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This scam relies on the trust you place in your friends and the fear of not keeping up with them financially. This type of scam also comes in many forms such as “affinity fraud”. Scam artists target religious, ethnic, or close-knit groups by working their way into organizations and befriending members in order to rip them off. Don’t be a victim! Check out everything about the person who brings the investment opportunity to your attention - no matter how trustworthy.</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Scam artists try many approaches to get you to part with your money. Research has shown that New Brunswickers are most commonly approached over the phone, and through email. Over the phone the caller may ask you questions about yourself and use the answers to play on your emotions and fears. They then use these fears to manipulate you into a quick sale. They will also use high-pressure tactics like repeat calls or limited-time offers. </a:t>
            </a:r>
          </a:p>
          <a:p>
            <a:endParaRPr lang="en-US" sz="1200" b="1" kern="1200" dirty="0" smtClean="0">
              <a:solidFill>
                <a:schemeClr val="tx1"/>
              </a:solidFill>
              <a:latin typeface="+mn-lt"/>
              <a:ea typeface="+mn-ea"/>
              <a:cs typeface="+mn-cs"/>
            </a:endParaRPr>
          </a:p>
          <a:p>
            <a:r>
              <a:rPr lang="en-US" dirty="0" smtClean="0"/>
              <a:t>BOILER ROOM:</a:t>
            </a:r>
          </a:p>
          <a:p>
            <a:r>
              <a:rPr lang="en-US" dirty="0" smtClean="0"/>
              <a:t>This type of scam begins with an unsolicited phone call to buy shares in a private company that is about to be listed on a major stock exchange. They will say that once the company goes public, the value of its shares will skyrocket. The company is usually in a sector that's in the news. Right now, many of these scams focus on alternative medicine or the latest environmentally friendly product.</a:t>
            </a:r>
          </a:p>
          <a:p>
            <a:endParaRPr lang="en-US" dirty="0" smtClean="0"/>
          </a:p>
          <a:p>
            <a:r>
              <a:rPr lang="en-US" dirty="0" smtClean="0"/>
              <a:t>Here's the catch: the company doesn't exist. By the time you realize you've been had, the scam artist will have closed up shop and moved on to another scam. You'll likely never see your money again.</a:t>
            </a:r>
          </a:p>
          <a:p>
            <a:endParaRPr lang="en-US" dirty="0" smtClean="0"/>
          </a:p>
          <a:p>
            <a:r>
              <a:rPr lang="en-US" dirty="0" smtClean="0"/>
              <a:t>This scam is </a:t>
            </a:r>
            <a:r>
              <a:rPr lang="en-US" dirty="0" err="1" smtClean="0"/>
              <a:t>usally</a:t>
            </a:r>
            <a:r>
              <a:rPr lang="en-US" dirty="0" smtClean="0"/>
              <a:t> pulled off by a team of scam artists who set up a makeshift office, called a "boiler room." To convince you the company is real, they might send you to the company's website to check things out. They might also set up a toll-free number and a business address to make the company seem legitimate. However, everything on the site could be fake. The toll-free number goes right back to the scam artist, and the address is likely just a post office box or temporary office.</a:t>
            </a:r>
          </a:p>
          <a:p>
            <a:endParaRPr lang="fr-FR" b="1" dirty="0" smtClean="0"/>
          </a:p>
          <a:p>
            <a:endParaRPr lang="fr-FR" b="1" dirty="0" smtClean="0"/>
          </a:p>
          <a:p>
            <a:r>
              <a:rPr lang="en-US" b="1" dirty="0" smtClean="0"/>
              <a:t>Internet Fraud</a:t>
            </a:r>
            <a:r>
              <a:rPr lang="en-US" dirty="0" smtClean="0"/>
              <a:t/>
            </a:r>
            <a:br>
              <a:rPr lang="en-US" dirty="0" smtClean="0"/>
            </a:br>
            <a:r>
              <a:rPr lang="en-US" sz="1200" kern="1200" dirty="0" smtClean="0">
                <a:solidFill>
                  <a:schemeClr val="tx1"/>
                </a:solidFill>
                <a:latin typeface="+mn-lt"/>
                <a:ea typeface="+mn-ea"/>
                <a:cs typeface="+mn-cs"/>
              </a:rPr>
              <a:t>The Internet gives scam artists quick and easy access to you, and potentially your money, with no “return address” if things go downhill. With the Internet, these fraudsters can operate anonymously from anywhere in the world, making them hard to catch. </a:t>
            </a:r>
          </a:p>
          <a:p>
            <a:endParaRPr lang="en-US" sz="1200" kern="1200" dirty="0" smtClean="0">
              <a:solidFill>
                <a:schemeClr val="tx1"/>
              </a:solidFill>
              <a:latin typeface="+mn-lt"/>
              <a:ea typeface="+mn-ea"/>
              <a:cs typeface="+mn-cs"/>
            </a:endParaRPr>
          </a:p>
          <a:p>
            <a:r>
              <a:rPr lang="en-US" dirty="0" smtClean="0"/>
              <a:t>Spam is unsolicited e-mail promoting a product or service, including investments. Many of these e-mails promote “microcap” stocks that are traded on over-the-counter markets, which have fewer regulations than the major stock exchanges. While all investments have some risk, microcap stocks are considered high risk. Many of these companies are new, have limited assets and have little public information about them.</a:t>
            </a:r>
          </a:p>
          <a:p>
            <a:r>
              <a:rPr lang="en-US" dirty="0" smtClean="0"/>
              <a:t>Be wary of unsolicited investment advice. The person sending the e-mail doesn’t know you or your financial situation. If you read the fine print, you may find that they are paid to promote the investment. They may also benefit from an increase in the stock’s value.</a:t>
            </a:r>
          </a:p>
          <a:p>
            <a:r>
              <a:rPr lang="en-US" dirty="0" smtClean="0"/>
              <a:t/>
            </a:r>
            <a:br>
              <a:rPr lang="en-US" dirty="0" smtClean="0"/>
            </a:br>
            <a:endParaRPr lang="fr-FR" dirty="0" smtClean="0"/>
          </a:p>
          <a:p>
            <a:r>
              <a:rPr lang="en-US" b="1" dirty="0" smtClean="0"/>
              <a:t>Affinity Fraud</a:t>
            </a:r>
            <a:r>
              <a:rPr lang="en-US" dirty="0" smtClean="0"/>
              <a:t> </a:t>
            </a:r>
            <a:br>
              <a:rPr lang="en-US" dirty="0" smtClean="0"/>
            </a:br>
            <a:r>
              <a:rPr lang="en-US" dirty="0" smtClean="0"/>
              <a:t>Affinity fraud targets groups, such as social clubs and ethnic or religious communities. The scam artist plays on our instinct to trust those who are like us. In some cases, the scam artist may be an established member of the group. In other cases, they may build relationships with influential members of the group in order to gain acceptance.</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Ponzi or pyramid schemes</a:t>
            </a:r>
          </a:p>
          <a:p>
            <a:r>
              <a:rPr lang="en-US" dirty="0" smtClean="0"/>
              <a:t>A common type of affinity fraud is the Ponzi or pyramid scheme. Typically, investors are recruited through ads and emails promising you can “make big money working from home” or “turn $10 into $20,000 in just six weeks.” </a:t>
            </a:r>
          </a:p>
          <a:p>
            <a:r>
              <a:rPr lang="en-US" dirty="0" smtClean="0"/>
              <a:t>Investors are asked to provide money up front. Early investors may receive high returns fairly quickly from “interest </a:t>
            </a:r>
            <a:r>
              <a:rPr lang="en-US" dirty="0" err="1" smtClean="0"/>
              <a:t>cheques</a:t>
            </a:r>
            <a:r>
              <a:rPr lang="en-US" dirty="0" smtClean="0"/>
              <a:t>”. They’re often so pleased that they invest more money, or recruit friends and family as new investors.</a:t>
            </a:r>
          </a:p>
          <a:p>
            <a:r>
              <a:rPr lang="en-US" dirty="0" smtClean="0"/>
              <a:t>Here’s the catch: The investment doesn’t exist. The “interest </a:t>
            </a:r>
            <a:r>
              <a:rPr lang="en-US" dirty="0" err="1" smtClean="0"/>
              <a:t>cheques</a:t>
            </a:r>
            <a:r>
              <a:rPr lang="en-US" dirty="0" smtClean="0"/>
              <a:t>” are paid from investors’ own money and the contributions of new investors. The scheme eventually collapses when the number of new investors drops. Ultimately, the promoters vanish, taking your money with them. </a:t>
            </a:r>
          </a:p>
          <a:p>
            <a:endParaRPr lang="en-CA" dirty="0" smtClean="0"/>
          </a:p>
          <a:p>
            <a:r>
              <a:rPr lang="en-US" b="1" dirty="0" smtClean="0"/>
              <a:t>Double dip or repeat scam</a:t>
            </a:r>
          </a:p>
          <a:p>
            <a:r>
              <a:rPr lang="en-US" dirty="0" smtClean="0"/>
              <a:t>If you’ve been scammed once, you are likely to be targeted again. If a scam artist receives money from you, they will often hold onto your information for future use, or sell their list of names and contact information to other scam artists for profit. This is known as a "double dip" or repeat scam.</a:t>
            </a:r>
          </a:p>
          <a:p>
            <a:r>
              <a:rPr lang="en-US" dirty="0" smtClean="0"/>
              <a:t>Here’s how it often works. After some time has passed, you’re contacted by the first scam artist or a new one. They tell you that some or all of your original investment has been lost. The scam artist will say that they can help recover your lost money for a “fee”. However, if you pay the fee, you’ll lose that money, too. </a:t>
            </a:r>
          </a:p>
          <a:p>
            <a:endParaRPr lang="en-CA"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promoter will vanish, taking all the remaining investment money (minus the payouts to investors) with them.</a:t>
            </a:r>
          </a:p>
          <a:p>
            <a:endParaRPr lang="en-US" dirty="0" smtClean="0"/>
          </a:p>
          <a:p>
            <a:r>
              <a:rPr lang="en-US" dirty="0" smtClean="0"/>
              <a:t>The scheme will collapse under its own weight as investment slows and the promoter starts having problems paying out the promised returns (the higher the returns, the greater the chance of the Ponzi scheme collapsing). Such </a:t>
            </a:r>
            <a:r>
              <a:rPr lang="en-US" dirty="0" smtClean="0">
                <a:hlinkClick r:id="rId3" tooltip="Liquidity"/>
              </a:rPr>
              <a:t>liquidity</a:t>
            </a:r>
            <a:r>
              <a:rPr lang="en-US" dirty="0" smtClean="0"/>
              <a:t> crises often trigger panics, as more people start asking for their money, similar to a </a:t>
            </a:r>
            <a:r>
              <a:rPr lang="en-US" dirty="0" smtClean="0">
                <a:hlinkClick r:id="rId4" tooltip="Bank run"/>
              </a:rPr>
              <a:t>bank run</a:t>
            </a:r>
            <a:r>
              <a:rPr lang="en-US" dirty="0" smtClean="0"/>
              <a:t>.</a:t>
            </a:r>
          </a:p>
          <a:p>
            <a:endParaRPr lang="en-US" dirty="0" smtClean="0"/>
          </a:p>
          <a:p>
            <a:r>
              <a:rPr lang="en-US" dirty="0" smtClean="0"/>
              <a:t>The scheme is exposed because the promoter fails to validate the claims when asked to do so by legal authorities. </a:t>
            </a:r>
          </a:p>
          <a:p>
            <a:endParaRPr lang="en-US" dirty="0" smtClean="0"/>
          </a:p>
          <a:p>
            <a:r>
              <a:rPr lang="en-US" dirty="0" smtClean="0"/>
              <a:t>External market forces, such as a sharp decline in the economy (e.g. </a:t>
            </a:r>
            <a:r>
              <a:rPr lang="en-US" dirty="0" err="1" smtClean="0"/>
              <a:t>Madoff</a:t>
            </a:r>
            <a:r>
              <a:rPr lang="en-US" dirty="0" smtClean="0"/>
              <a:t> and the </a:t>
            </a:r>
            <a:r>
              <a:rPr lang="en-US" dirty="0" smtClean="0">
                <a:hlinkClick r:id="rId5" tooltip="Global financial crisis of 2008"/>
              </a:rPr>
              <a:t>market downturn of 2008</a:t>
            </a:r>
            <a:r>
              <a:rPr lang="en-US" dirty="0" smtClean="0"/>
              <a:t>), will cause many investors to withdraw part or all of their funds not due (at least initially) to loss of confidence in the investment, but simply due to underlying market fundamentals.  </a:t>
            </a:r>
            <a:r>
              <a:rPr lang="en-US" dirty="0" err="1" smtClean="0"/>
              <a:t>Madoff’s</a:t>
            </a:r>
            <a:r>
              <a:rPr lang="en-US" dirty="0" smtClean="0"/>
              <a:t> </a:t>
            </a:r>
            <a:r>
              <a:rPr lang="en-US" dirty="0" err="1" smtClean="0"/>
              <a:t>ponzi</a:t>
            </a:r>
            <a:r>
              <a:rPr lang="en-US" dirty="0" smtClean="0"/>
              <a:t> scheme preyed on his religious community</a:t>
            </a:r>
            <a:r>
              <a:rPr lang="en-US" baseline="0" dirty="0" smtClean="0"/>
              <a:t> (</a:t>
            </a:r>
            <a:r>
              <a:rPr lang="en-US" dirty="0" smtClean="0"/>
              <a:t>affinity)</a:t>
            </a:r>
          </a:p>
          <a:p>
            <a:endParaRPr lang="en-US" dirty="0" smtClean="0"/>
          </a:p>
          <a:p>
            <a:endParaRPr lang="en-US" dirty="0" smtClean="0"/>
          </a:p>
          <a:p>
            <a:endParaRPr lang="en-US" dirty="0" smtClean="0"/>
          </a:p>
          <a:p>
            <a:endParaRPr lang="en-US" dirty="0" smtClean="0"/>
          </a:p>
          <a:p>
            <a:endParaRPr lang="en-CA"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Multi-level marketing in itself is not illegal (Avon, Mary Kay, Tupperware).  Legitimate income can be earned from the sale of products to people NOT enrolled in the program.  It becomes a pyramid scheme when income comes primarily from the participants themselves.  It can also be a scam if the product being sold has no value or very little value:  </a:t>
            </a:r>
          </a:p>
          <a:p>
            <a:endParaRPr lang="en-CA" dirty="0" smtClean="0"/>
          </a:p>
          <a:p>
            <a:endParaRPr lang="en-CA"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If you have a legitimate complaint, take some time to clearly define the issue and the outcome you expect. This can help you make a stronger case and put you in a better position to get the results you want. Document all the steps you take to resolve your complaint. Put together a file of all relevant documents, such as application forms, agreements and account statements. Keep copies of letters, faxes, e-mails and notes of conversations.</a:t>
            </a:r>
            <a:endParaRPr lang="en-US" dirty="0"/>
          </a:p>
        </p:txBody>
      </p:sp>
      <p:sp>
        <p:nvSpPr>
          <p:cNvPr id="4" name="Slide Number Placeholder 3"/>
          <p:cNvSpPr>
            <a:spLocks noGrp="1"/>
          </p:cNvSpPr>
          <p:nvPr>
            <p:ph type="sldNum" sz="quarter" idx="10"/>
          </p:nvPr>
        </p:nvSpPr>
        <p:spPr/>
        <p:txBody>
          <a:bodyPr/>
          <a:lstStyle/>
          <a:p>
            <a:fld id="{701455E7-7FFC-465E-A8B3-617F45790A20}"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6E65FF5-635D-47C4-9CA6-B60789E4FF2C}" type="slidenum">
              <a:rPr lang="en-US"/>
              <a:pPr fontAlgn="base">
                <a:spcBef>
                  <a:spcPct val="0"/>
                </a:spcBef>
                <a:spcAft>
                  <a:spcPct val="0"/>
                </a:spcAft>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2" descr="\\jusfp01\JUSDOCS$\MarissaR\Desktop Icons\Misc\NBSC Wave - No boat.bmp"/>
          <p:cNvPicPr>
            <a:picLocks noChangeAspect="1" noChangeArrowheads="1"/>
          </p:cNvPicPr>
          <p:nvPr userDrawn="1"/>
        </p:nvPicPr>
        <p:blipFill>
          <a:blip r:embed="rId2" cstate="print"/>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8" name="Rounded Rectangle 7"/>
          <p:cNvSpPr/>
          <p:nvPr userDrawn="1"/>
        </p:nvSpPr>
        <p:spPr>
          <a:xfrm>
            <a:off x="4286248" y="5000636"/>
            <a:ext cx="1643074" cy="16430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100000"/>
          </a:blip>
          <a:srcRect l="66948" t="-5014" r="-1886" b="-5287"/>
          <a:stretch>
            <a:fillRect/>
          </a:stretch>
        </p:blipFill>
        <p:spPr bwMode="auto">
          <a:xfrm>
            <a:off x="6333598" y="4071942"/>
            <a:ext cx="2596119" cy="2786058"/>
          </a:xfrm>
          <a:prstGeom prst="rect">
            <a:avLst/>
          </a:prstGeom>
          <a:noFill/>
        </p:spPr>
      </p:pic>
      <p:sp>
        <p:nvSpPr>
          <p:cNvPr id="10" name="Rounded Rectangle 9"/>
          <p:cNvSpPr/>
          <p:nvPr userDrawn="1"/>
        </p:nvSpPr>
        <p:spPr>
          <a:xfrm>
            <a:off x="428596" y="5000636"/>
            <a:ext cx="1643074" cy="16430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2428860" y="5000636"/>
            <a:ext cx="1643074" cy="164307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142976" y="3000372"/>
            <a:ext cx="6400800" cy="1752600"/>
          </a:xfrm>
        </p:spPr>
        <p:txBody>
          <a:bodyPr/>
          <a:lstStyle>
            <a:lvl1pPr marL="0" indent="0" algn="ctr">
              <a:buNone/>
              <a:defRPr>
                <a:solidFill>
                  <a:srgbClr val="05344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184897F-83D9-4067-9DA5-5324EDC835A6}" type="datetime1">
              <a:rPr lang="en-US" smtClean="0"/>
              <a:pPr/>
              <a:t>5/30/2013</a:t>
            </a:fld>
            <a:endParaRPr lang="en-US"/>
          </a:p>
        </p:txBody>
      </p:sp>
      <p:sp>
        <p:nvSpPr>
          <p:cNvPr id="6" name="Slide Number Placeholder 5"/>
          <p:cNvSpPr>
            <a:spLocks noGrp="1"/>
          </p:cNvSpPr>
          <p:nvPr>
            <p:ph type="sldNum" sz="quarter" idx="12"/>
          </p:nvPr>
        </p:nvSpPr>
        <p:spPr/>
        <p:txBody>
          <a:bodyPr/>
          <a:lstStyle/>
          <a:p>
            <a:fld id="{4E945BAA-74BB-4938-B5B2-3FFDA64E000F}" type="slidenum">
              <a:rPr lang="en-US" smtClean="0"/>
              <a:pPr/>
              <a:t>‹#›</a:t>
            </a:fld>
            <a:endParaRPr lang="en-US" dirty="0"/>
          </a:p>
        </p:txBody>
      </p:sp>
      <p:sp>
        <p:nvSpPr>
          <p:cNvPr id="12" name="Rounded Rectangle 11"/>
          <p:cNvSpPr/>
          <p:nvPr userDrawn="1"/>
        </p:nvSpPr>
        <p:spPr>
          <a:xfrm>
            <a:off x="857224" y="785794"/>
            <a:ext cx="7358114" cy="2000264"/>
          </a:xfrm>
          <a:prstGeom prst="roundRect">
            <a:avLst/>
          </a:prstGeom>
          <a:solidFill>
            <a:srgbClr val="05344D"/>
          </a:solidFill>
          <a:ln>
            <a:noFill/>
          </a:ln>
          <a:effectLst>
            <a:outerShdw blurRad="149987" dist="250190" dir="8460000" algn="ctr">
              <a:srgbClr val="000000">
                <a:alpha val="28000"/>
              </a:srgbClr>
            </a:outerShdw>
          </a:effectLst>
          <a:scene3d>
            <a:camera prst="orthographicFront">
              <a:rot lat="0" lon="0" rev="0"/>
            </a:camera>
            <a:lightRig rig="flood" dir="t"/>
          </a:scene3d>
          <a:sp3d extrusionH="165100" contourW="12700" prstMaterial="plastic">
            <a:bevelT h="50800"/>
            <a:bevelB w="31750" h="63500"/>
            <a:extrusionClr>
              <a:schemeClr val="bg1"/>
            </a:extrusionClr>
            <a:contourClr>
              <a:schemeClr val="tx1"/>
            </a:contourClr>
          </a:sp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solidFill>
                <a:schemeClr val="bg1"/>
              </a:solidFill>
            </a:endParaRPr>
          </a:p>
        </p:txBody>
      </p:sp>
      <p:sp>
        <p:nvSpPr>
          <p:cNvPr id="2" name="Title 1"/>
          <p:cNvSpPr>
            <a:spLocks noGrp="1"/>
          </p:cNvSpPr>
          <p:nvPr>
            <p:ph type="ctrTitle"/>
          </p:nvPr>
        </p:nvSpPr>
        <p:spPr>
          <a:xfrm>
            <a:off x="857224" y="1071546"/>
            <a:ext cx="7286676" cy="1470025"/>
          </a:xfrm>
        </p:spPr>
        <p:txBody>
          <a:body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2" descr="\\jusfp01\JUSDOCS$\MarissaR\Desktop Icons\Misc\NBSC Wave - No boat.bmp"/>
          <p:cNvPicPr>
            <a:picLocks noChangeAspect="1" noChangeArrowheads="1"/>
          </p:cNvPicPr>
          <p:nvPr userDrawn="1"/>
        </p:nvPicPr>
        <p:blipFill>
          <a:blip r:embed="rId2" cstate="print">
            <a:lum/>
          </a:blip>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8" name="Rounded Rectangle 7"/>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p:cNvSpPr/>
          <p:nvPr userDrawn="1"/>
        </p:nvSpPr>
        <p:spPr>
          <a:xfrm>
            <a:off x="214282" y="285728"/>
            <a:ext cx="8715436" cy="5857916"/>
          </a:xfrm>
          <a:custGeom>
            <a:avLst/>
            <a:gdLst>
              <a:gd name="connsiteX0" fmla="*/ 0 w 8715436"/>
              <a:gd name="connsiteY0" fmla="*/ 976339 h 5857916"/>
              <a:gd name="connsiteX1" fmla="*/ 285964 w 8715436"/>
              <a:gd name="connsiteY1" fmla="*/ 285963 h 5857916"/>
              <a:gd name="connsiteX2" fmla="*/ 976341 w 8715436"/>
              <a:gd name="connsiteY2" fmla="*/ 1 h 5857916"/>
              <a:gd name="connsiteX3" fmla="*/ 7739097 w 8715436"/>
              <a:gd name="connsiteY3" fmla="*/ 0 h 5857916"/>
              <a:gd name="connsiteX4" fmla="*/ 8429473 w 8715436"/>
              <a:gd name="connsiteY4" fmla="*/ 285964 h 5857916"/>
              <a:gd name="connsiteX5" fmla="*/ 8715435 w 8715436"/>
              <a:gd name="connsiteY5" fmla="*/ 976341 h 5857916"/>
              <a:gd name="connsiteX6" fmla="*/ 8715436 w 8715436"/>
              <a:gd name="connsiteY6" fmla="*/ 4881577 h 5857916"/>
              <a:gd name="connsiteX7" fmla="*/ 8429473 w 8715436"/>
              <a:gd name="connsiteY7" fmla="*/ 5571953 h 5857916"/>
              <a:gd name="connsiteX8" fmla="*/ 7739097 w 8715436"/>
              <a:gd name="connsiteY8" fmla="*/ 5857916 h 5857916"/>
              <a:gd name="connsiteX9" fmla="*/ 976339 w 8715436"/>
              <a:gd name="connsiteY9" fmla="*/ 5857916 h 5857916"/>
              <a:gd name="connsiteX10" fmla="*/ 285963 w 8715436"/>
              <a:gd name="connsiteY10" fmla="*/ 5571952 h 5857916"/>
              <a:gd name="connsiteX11" fmla="*/ 1 w 8715436"/>
              <a:gd name="connsiteY11" fmla="*/ 4881576 h 5857916"/>
              <a:gd name="connsiteX12" fmla="*/ 0 w 8715436"/>
              <a:gd name="connsiteY12" fmla="*/ 976339 h 585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5436" h="5857916">
                <a:moveTo>
                  <a:pt x="0" y="976339"/>
                </a:moveTo>
                <a:cubicBezTo>
                  <a:pt x="0" y="717398"/>
                  <a:pt x="102865" y="469062"/>
                  <a:pt x="285964" y="285963"/>
                </a:cubicBezTo>
                <a:cubicBezTo>
                  <a:pt x="469063" y="102864"/>
                  <a:pt x="717399" y="0"/>
                  <a:pt x="976341" y="1"/>
                </a:cubicBezTo>
                <a:lnTo>
                  <a:pt x="7739097" y="0"/>
                </a:lnTo>
                <a:cubicBezTo>
                  <a:pt x="7998038" y="0"/>
                  <a:pt x="8246374" y="102865"/>
                  <a:pt x="8429473" y="285964"/>
                </a:cubicBezTo>
                <a:cubicBezTo>
                  <a:pt x="8612572" y="469063"/>
                  <a:pt x="8715436" y="717399"/>
                  <a:pt x="8715435" y="976341"/>
                </a:cubicBezTo>
                <a:cubicBezTo>
                  <a:pt x="8715435" y="2278086"/>
                  <a:pt x="8715436" y="3579832"/>
                  <a:pt x="8715436" y="4881577"/>
                </a:cubicBezTo>
                <a:cubicBezTo>
                  <a:pt x="8715436" y="5140518"/>
                  <a:pt x="8612572" y="5388854"/>
                  <a:pt x="8429473" y="5571953"/>
                </a:cubicBezTo>
                <a:cubicBezTo>
                  <a:pt x="8246374" y="5755052"/>
                  <a:pt x="7998038" y="5857916"/>
                  <a:pt x="7739097" y="5857916"/>
                </a:cubicBezTo>
                <a:lnTo>
                  <a:pt x="976339" y="5857916"/>
                </a:lnTo>
                <a:cubicBezTo>
                  <a:pt x="717398" y="5857916"/>
                  <a:pt x="469062" y="5755052"/>
                  <a:pt x="285963" y="5571952"/>
                </a:cubicBezTo>
                <a:cubicBezTo>
                  <a:pt x="102864" y="5388853"/>
                  <a:pt x="0" y="5140517"/>
                  <a:pt x="1" y="4881576"/>
                </a:cubicBezTo>
                <a:cubicBezTo>
                  <a:pt x="1" y="3579830"/>
                  <a:pt x="0" y="2278085"/>
                  <a:pt x="0" y="97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
        <p:nvSpPr>
          <p:cNvPr id="13" name="Rounded Rectangle 12"/>
          <p:cNvSpPr/>
          <p:nvPr userDrawn="1"/>
        </p:nvSpPr>
        <p:spPr>
          <a:xfrm>
            <a:off x="71406" y="71414"/>
            <a:ext cx="7929618" cy="1214446"/>
          </a:xfrm>
          <a:prstGeom prst="roundRect">
            <a:avLst/>
          </a:prstGeom>
          <a:solidFill>
            <a:srgbClr val="08546B"/>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42844" y="142852"/>
            <a:ext cx="7643866" cy="1143000"/>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6C384A-4722-456E-8EE4-A4306FB43AFF}" type="datetime1">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8" name="Round Same Side Corner Rectangle 17"/>
          <p:cNvSpPr/>
          <p:nvPr userDrawn="1"/>
        </p:nvSpPr>
        <p:spPr>
          <a:xfrm rot="10800000">
            <a:off x="357158" y="1571612"/>
            <a:ext cx="8072494" cy="4429156"/>
          </a:xfrm>
          <a:prstGeom prst="round2SameRect">
            <a:avLst>
              <a:gd name="adj1" fmla="val 6964"/>
              <a:gd name="adj2" fmla="val 0"/>
            </a:avLst>
          </a:prstGeom>
          <a:solidFill>
            <a:schemeClr val="bg1"/>
          </a:solidFill>
          <a:ln>
            <a:solidFill>
              <a:srgbClr val="05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 Same Side Corner Rectangle 10"/>
          <p:cNvSpPr/>
          <p:nvPr userDrawn="1"/>
        </p:nvSpPr>
        <p:spPr>
          <a:xfrm>
            <a:off x="357158" y="642918"/>
            <a:ext cx="5143536" cy="928694"/>
          </a:xfrm>
          <a:prstGeom prst="round2SameRect">
            <a:avLst/>
          </a:prstGeom>
          <a:solidFill>
            <a:schemeClr val="bg1"/>
          </a:solidFill>
          <a:ln>
            <a:solidFill>
              <a:srgbClr val="0534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8596" y="714356"/>
            <a:ext cx="5000660" cy="785818"/>
          </a:xfrm>
        </p:spPr>
        <p:txBody>
          <a:bodyPr anchor="t">
            <a:noAutofit/>
          </a:bodyPr>
          <a:lstStyle>
            <a:lvl1pPr algn="l">
              <a:defRPr sz="2800" b="1" cap="all">
                <a:solidFill>
                  <a:srgbClr val="05344D"/>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357158" y="1643050"/>
            <a:ext cx="7772400" cy="1500187"/>
          </a:xfrm>
        </p:spPr>
        <p:txBody>
          <a:bodyPr anchor="b">
            <a:normAutofit/>
          </a:bodyPr>
          <a:lstStyle>
            <a:lvl1pPr marL="0" indent="0" algn="ctr">
              <a:buNone/>
              <a:defRPr sz="3200" b="0" cap="none" spc="0">
                <a:ln w="12700">
                  <a:noFill/>
                  <a:prstDash val="solid"/>
                </a:ln>
                <a:solidFill>
                  <a:srgbClr val="05344D"/>
                </a:solidFill>
                <a:effectLst>
                  <a:outerShdw blurRad="60007" dist="200025" dir="15000000" sy="30000" kx="-1800000" algn="bl" rotWithShape="0">
                    <a:prstClr val="black">
                      <a:alpha val="32000"/>
                    </a:prstClr>
                  </a:outerShdw>
                </a:effectLs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12" name="Rounded Rectangle 11"/>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I:\Collection 1 Corporate Support\1600-1799 INFORMATION AND TECHNOLOGY\1630-Forms and Template Management\LOGOS\JPEG\NBSC_RGB_LG.jpg"/>
          <p:cNvPicPr>
            <a:picLocks noChangeAspect="1" noChangeArrowheads="1"/>
          </p:cNvPicPr>
          <p:nvPr userDrawn="1"/>
        </p:nvPicPr>
        <p:blipFill>
          <a:blip r:embed="rId2"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2" descr="\\jusfp01\JUSDOCS$\MarissaR\Desktop Icons\Misc\NBSC Wave - No boat.bmp"/>
          <p:cNvPicPr>
            <a:picLocks noChangeAspect="1" noChangeArrowheads="1"/>
          </p:cNvPicPr>
          <p:nvPr userDrawn="1"/>
        </p:nvPicPr>
        <p:blipFill>
          <a:blip r:embed="rId2" cstate="print">
            <a:lum/>
          </a:blip>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9" name="Rounded Rectangle 8"/>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userDrawn="1"/>
        </p:nvSpPr>
        <p:spPr>
          <a:xfrm>
            <a:off x="214282" y="285728"/>
            <a:ext cx="8715436" cy="5857916"/>
          </a:xfrm>
          <a:custGeom>
            <a:avLst/>
            <a:gdLst>
              <a:gd name="connsiteX0" fmla="*/ 0 w 8715436"/>
              <a:gd name="connsiteY0" fmla="*/ 976339 h 5857916"/>
              <a:gd name="connsiteX1" fmla="*/ 285964 w 8715436"/>
              <a:gd name="connsiteY1" fmla="*/ 285963 h 5857916"/>
              <a:gd name="connsiteX2" fmla="*/ 976341 w 8715436"/>
              <a:gd name="connsiteY2" fmla="*/ 1 h 5857916"/>
              <a:gd name="connsiteX3" fmla="*/ 7739097 w 8715436"/>
              <a:gd name="connsiteY3" fmla="*/ 0 h 5857916"/>
              <a:gd name="connsiteX4" fmla="*/ 8429473 w 8715436"/>
              <a:gd name="connsiteY4" fmla="*/ 285964 h 5857916"/>
              <a:gd name="connsiteX5" fmla="*/ 8715435 w 8715436"/>
              <a:gd name="connsiteY5" fmla="*/ 976341 h 5857916"/>
              <a:gd name="connsiteX6" fmla="*/ 8715436 w 8715436"/>
              <a:gd name="connsiteY6" fmla="*/ 4881577 h 5857916"/>
              <a:gd name="connsiteX7" fmla="*/ 8429473 w 8715436"/>
              <a:gd name="connsiteY7" fmla="*/ 5571953 h 5857916"/>
              <a:gd name="connsiteX8" fmla="*/ 7739097 w 8715436"/>
              <a:gd name="connsiteY8" fmla="*/ 5857916 h 5857916"/>
              <a:gd name="connsiteX9" fmla="*/ 976339 w 8715436"/>
              <a:gd name="connsiteY9" fmla="*/ 5857916 h 5857916"/>
              <a:gd name="connsiteX10" fmla="*/ 285963 w 8715436"/>
              <a:gd name="connsiteY10" fmla="*/ 5571952 h 5857916"/>
              <a:gd name="connsiteX11" fmla="*/ 1 w 8715436"/>
              <a:gd name="connsiteY11" fmla="*/ 4881576 h 5857916"/>
              <a:gd name="connsiteX12" fmla="*/ 0 w 8715436"/>
              <a:gd name="connsiteY12" fmla="*/ 976339 h 585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5436" h="5857916">
                <a:moveTo>
                  <a:pt x="0" y="976339"/>
                </a:moveTo>
                <a:cubicBezTo>
                  <a:pt x="0" y="717398"/>
                  <a:pt x="102865" y="469062"/>
                  <a:pt x="285964" y="285963"/>
                </a:cubicBezTo>
                <a:cubicBezTo>
                  <a:pt x="469063" y="102864"/>
                  <a:pt x="717399" y="0"/>
                  <a:pt x="976341" y="1"/>
                </a:cubicBezTo>
                <a:lnTo>
                  <a:pt x="7739097" y="0"/>
                </a:lnTo>
                <a:cubicBezTo>
                  <a:pt x="7998038" y="0"/>
                  <a:pt x="8246374" y="102865"/>
                  <a:pt x="8429473" y="285964"/>
                </a:cubicBezTo>
                <a:cubicBezTo>
                  <a:pt x="8612572" y="469063"/>
                  <a:pt x="8715436" y="717399"/>
                  <a:pt x="8715435" y="976341"/>
                </a:cubicBezTo>
                <a:cubicBezTo>
                  <a:pt x="8715435" y="2278086"/>
                  <a:pt x="8715436" y="3579832"/>
                  <a:pt x="8715436" y="4881577"/>
                </a:cubicBezTo>
                <a:cubicBezTo>
                  <a:pt x="8715436" y="5140518"/>
                  <a:pt x="8612572" y="5388854"/>
                  <a:pt x="8429473" y="5571953"/>
                </a:cubicBezTo>
                <a:cubicBezTo>
                  <a:pt x="8246374" y="5755052"/>
                  <a:pt x="7998038" y="5857916"/>
                  <a:pt x="7739097" y="5857916"/>
                </a:cubicBezTo>
                <a:lnTo>
                  <a:pt x="976339" y="5857916"/>
                </a:lnTo>
                <a:cubicBezTo>
                  <a:pt x="717398" y="5857916"/>
                  <a:pt x="469062" y="5755052"/>
                  <a:pt x="285963" y="5571952"/>
                </a:cubicBezTo>
                <a:cubicBezTo>
                  <a:pt x="102864" y="5388853"/>
                  <a:pt x="0" y="5140517"/>
                  <a:pt x="1" y="4881576"/>
                </a:cubicBezTo>
                <a:cubicBezTo>
                  <a:pt x="1" y="3579830"/>
                  <a:pt x="0" y="2278085"/>
                  <a:pt x="0" y="97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
        <p:nvSpPr>
          <p:cNvPr id="14" name="Rounded Rectangle 13"/>
          <p:cNvSpPr/>
          <p:nvPr userDrawn="1"/>
        </p:nvSpPr>
        <p:spPr>
          <a:xfrm>
            <a:off x="71406" y="71414"/>
            <a:ext cx="7929618" cy="1214446"/>
          </a:xfrm>
          <a:prstGeom prst="roundRect">
            <a:avLst/>
          </a:prstGeom>
          <a:solidFill>
            <a:srgbClr val="08546B"/>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42844" y="142852"/>
            <a:ext cx="7715304" cy="11430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9B7A48-0FFC-45A3-87DC-BF011AC6E9BA}" type="datetime1">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2" descr="\\jusfp01\JUSDOCS$\MarissaR\Desktop Icons\Misc\NBSC Wave - No boat.bmp"/>
          <p:cNvPicPr>
            <a:picLocks noChangeAspect="1" noChangeArrowheads="1"/>
          </p:cNvPicPr>
          <p:nvPr userDrawn="1"/>
        </p:nvPicPr>
        <p:blipFill>
          <a:blip r:embed="rId2" cstate="print">
            <a:lum/>
          </a:blip>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11" name="Rounded Rectangle 10"/>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12"/>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userDrawn="1"/>
        </p:nvSpPr>
        <p:spPr>
          <a:xfrm>
            <a:off x="214282" y="285728"/>
            <a:ext cx="8715436" cy="5857916"/>
          </a:xfrm>
          <a:custGeom>
            <a:avLst/>
            <a:gdLst>
              <a:gd name="connsiteX0" fmla="*/ 0 w 8715436"/>
              <a:gd name="connsiteY0" fmla="*/ 976339 h 5857916"/>
              <a:gd name="connsiteX1" fmla="*/ 285964 w 8715436"/>
              <a:gd name="connsiteY1" fmla="*/ 285963 h 5857916"/>
              <a:gd name="connsiteX2" fmla="*/ 976341 w 8715436"/>
              <a:gd name="connsiteY2" fmla="*/ 1 h 5857916"/>
              <a:gd name="connsiteX3" fmla="*/ 7739097 w 8715436"/>
              <a:gd name="connsiteY3" fmla="*/ 0 h 5857916"/>
              <a:gd name="connsiteX4" fmla="*/ 8429473 w 8715436"/>
              <a:gd name="connsiteY4" fmla="*/ 285964 h 5857916"/>
              <a:gd name="connsiteX5" fmla="*/ 8715435 w 8715436"/>
              <a:gd name="connsiteY5" fmla="*/ 976341 h 5857916"/>
              <a:gd name="connsiteX6" fmla="*/ 8715436 w 8715436"/>
              <a:gd name="connsiteY6" fmla="*/ 4881577 h 5857916"/>
              <a:gd name="connsiteX7" fmla="*/ 8429473 w 8715436"/>
              <a:gd name="connsiteY7" fmla="*/ 5571953 h 5857916"/>
              <a:gd name="connsiteX8" fmla="*/ 7739097 w 8715436"/>
              <a:gd name="connsiteY8" fmla="*/ 5857916 h 5857916"/>
              <a:gd name="connsiteX9" fmla="*/ 976339 w 8715436"/>
              <a:gd name="connsiteY9" fmla="*/ 5857916 h 5857916"/>
              <a:gd name="connsiteX10" fmla="*/ 285963 w 8715436"/>
              <a:gd name="connsiteY10" fmla="*/ 5571952 h 5857916"/>
              <a:gd name="connsiteX11" fmla="*/ 1 w 8715436"/>
              <a:gd name="connsiteY11" fmla="*/ 4881576 h 5857916"/>
              <a:gd name="connsiteX12" fmla="*/ 0 w 8715436"/>
              <a:gd name="connsiteY12" fmla="*/ 976339 h 585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5436" h="5857916">
                <a:moveTo>
                  <a:pt x="0" y="976339"/>
                </a:moveTo>
                <a:cubicBezTo>
                  <a:pt x="0" y="717398"/>
                  <a:pt x="102865" y="469062"/>
                  <a:pt x="285964" y="285963"/>
                </a:cubicBezTo>
                <a:cubicBezTo>
                  <a:pt x="469063" y="102864"/>
                  <a:pt x="717399" y="0"/>
                  <a:pt x="976341" y="1"/>
                </a:cubicBezTo>
                <a:lnTo>
                  <a:pt x="7739097" y="0"/>
                </a:lnTo>
                <a:cubicBezTo>
                  <a:pt x="7998038" y="0"/>
                  <a:pt x="8246374" y="102865"/>
                  <a:pt x="8429473" y="285964"/>
                </a:cubicBezTo>
                <a:cubicBezTo>
                  <a:pt x="8612572" y="469063"/>
                  <a:pt x="8715436" y="717399"/>
                  <a:pt x="8715435" y="976341"/>
                </a:cubicBezTo>
                <a:cubicBezTo>
                  <a:pt x="8715435" y="2278086"/>
                  <a:pt x="8715436" y="3579832"/>
                  <a:pt x="8715436" y="4881577"/>
                </a:cubicBezTo>
                <a:cubicBezTo>
                  <a:pt x="8715436" y="5140518"/>
                  <a:pt x="8612572" y="5388854"/>
                  <a:pt x="8429473" y="5571953"/>
                </a:cubicBezTo>
                <a:cubicBezTo>
                  <a:pt x="8246374" y="5755052"/>
                  <a:pt x="7998038" y="5857916"/>
                  <a:pt x="7739097" y="5857916"/>
                </a:cubicBezTo>
                <a:lnTo>
                  <a:pt x="976339" y="5857916"/>
                </a:lnTo>
                <a:cubicBezTo>
                  <a:pt x="717398" y="5857916"/>
                  <a:pt x="469062" y="5755052"/>
                  <a:pt x="285963" y="5571952"/>
                </a:cubicBezTo>
                <a:cubicBezTo>
                  <a:pt x="102864" y="5388853"/>
                  <a:pt x="0" y="5140517"/>
                  <a:pt x="1" y="4881576"/>
                </a:cubicBezTo>
                <a:cubicBezTo>
                  <a:pt x="1" y="3579830"/>
                  <a:pt x="0" y="2278085"/>
                  <a:pt x="0" y="97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
        <p:nvSpPr>
          <p:cNvPr id="16" name="Rounded Rectangle 15"/>
          <p:cNvSpPr/>
          <p:nvPr userDrawn="1"/>
        </p:nvSpPr>
        <p:spPr>
          <a:xfrm>
            <a:off x="71406" y="71414"/>
            <a:ext cx="7929618" cy="1214446"/>
          </a:xfrm>
          <a:prstGeom prst="roundRect">
            <a:avLst/>
          </a:prstGeom>
          <a:solidFill>
            <a:srgbClr val="08546B"/>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4282" y="142852"/>
            <a:ext cx="7643866"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880C52B-AE39-4ACC-993F-425E66CEFB4B}" type="datetime1">
              <a:rPr lang="en-US" smtClean="0"/>
              <a:pPr/>
              <a:t>5/30/2013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6B348C-AF78-46DB-A81E-EC812EAF3D7E}" type="datetime1">
              <a:rPr lang="en-US" smtClean="0"/>
              <a:pPr/>
              <a:t>5/30/2013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0BC281-AB55-453C-A339-E748DC3370F0}" type="datetime1">
              <a:rPr lang="en-US" smtClean="0"/>
              <a:pPr/>
              <a:t>5/30/2013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2" descr="\\jusfp01\JUSDOCS$\MarissaR\Desktop Icons\Misc\NBSC Wave - No boat.bmp"/>
          <p:cNvPicPr>
            <a:picLocks noChangeAspect="1" noChangeArrowheads="1"/>
          </p:cNvPicPr>
          <p:nvPr userDrawn="1"/>
        </p:nvPicPr>
        <p:blipFill>
          <a:blip r:embed="rId2" cstate="print">
            <a:lum/>
          </a:blip>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9" name="Rounded Rectangle 8"/>
          <p:cNvSpPr/>
          <p:nvPr userDrawn="1"/>
        </p:nvSpPr>
        <p:spPr>
          <a:xfrm>
            <a:off x="7786710"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userDrawn="1"/>
        </p:nvSpPr>
        <p:spPr>
          <a:xfrm>
            <a:off x="6643702"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userDrawn="1"/>
        </p:nvSpPr>
        <p:spPr>
          <a:xfrm>
            <a:off x="7215206" y="6215082"/>
            <a:ext cx="428628" cy="428628"/>
          </a:xfrm>
          <a:prstGeom prst="roundRect">
            <a:avLst/>
          </a:prstGeom>
          <a:solidFill>
            <a:schemeClr val="bg1"/>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p:cNvSpPr/>
          <p:nvPr userDrawn="1"/>
        </p:nvSpPr>
        <p:spPr>
          <a:xfrm>
            <a:off x="214282" y="285728"/>
            <a:ext cx="8715436" cy="5857916"/>
          </a:xfrm>
          <a:custGeom>
            <a:avLst/>
            <a:gdLst>
              <a:gd name="connsiteX0" fmla="*/ 0 w 8715436"/>
              <a:gd name="connsiteY0" fmla="*/ 976339 h 5857916"/>
              <a:gd name="connsiteX1" fmla="*/ 285964 w 8715436"/>
              <a:gd name="connsiteY1" fmla="*/ 285963 h 5857916"/>
              <a:gd name="connsiteX2" fmla="*/ 976341 w 8715436"/>
              <a:gd name="connsiteY2" fmla="*/ 1 h 5857916"/>
              <a:gd name="connsiteX3" fmla="*/ 7739097 w 8715436"/>
              <a:gd name="connsiteY3" fmla="*/ 0 h 5857916"/>
              <a:gd name="connsiteX4" fmla="*/ 8429473 w 8715436"/>
              <a:gd name="connsiteY4" fmla="*/ 285964 h 5857916"/>
              <a:gd name="connsiteX5" fmla="*/ 8715435 w 8715436"/>
              <a:gd name="connsiteY5" fmla="*/ 976341 h 5857916"/>
              <a:gd name="connsiteX6" fmla="*/ 8715436 w 8715436"/>
              <a:gd name="connsiteY6" fmla="*/ 4881577 h 5857916"/>
              <a:gd name="connsiteX7" fmla="*/ 8429473 w 8715436"/>
              <a:gd name="connsiteY7" fmla="*/ 5571953 h 5857916"/>
              <a:gd name="connsiteX8" fmla="*/ 7739097 w 8715436"/>
              <a:gd name="connsiteY8" fmla="*/ 5857916 h 5857916"/>
              <a:gd name="connsiteX9" fmla="*/ 976339 w 8715436"/>
              <a:gd name="connsiteY9" fmla="*/ 5857916 h 5857916"/>
              <a:gd name="connsiteX10" fmla="*/ 285963 w 8715436"/>
              <a:gd name="connsiteY10" fmla="*/ 5571952 h 5857916"/>
              <a:gd name="connsiteX11" fmla="*/ 1 w 8715436"/>
              <a:gd name="connsiteY11" fmla="*/ 4881576 h 5857916"/>
              <a:gd name="connsiteX12" fmla="*/ 0 w 8715436"/>
              <a:gd name="connsiteY12" fmla="*/ 976339 h 5857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715436" h="5857916">
                <a:moveTo>
                  <a:pt x="0" y="976339"/>
                </a:moveTo>
                <a:cubicBezTo>
                  <a:pt x="0" y="717398"/>
                  <a:pt x="102865" y="469062"/>
                  <a:pt x="285964" y="285963"/>
                </a:cubicBezTo>
                <a:cubicBezTo>
                  <a:pt x="469063" y="102864"/>
                  <a:pt x="717399" y="0"/>
                  <a:pt x="976341" y="1"/>
                </a:cubicBezTo>
                <a:lnTo>
                  <a:pt x="7739097" y="0"/>
                </a:lnTo>
                <a:cubicBezTo>
                  <a:pt x="7998038" y="0"/>
                  <a:pt x="8246374" y="102865"/>
                  <a:pt x="8429473" y="285964"/>
                </a:cubicBezTo>
                <a:cubicBezTo>
                  <a:pt x="8612572" y="469063"/>
                  <a:pt x="8715436" y="717399"/>
                  <a:pt x="8715435" y="976341"/>
                </a:cubicBezTo>
                <a:cubicBezTo>
                  <a:pt x="8715435" y="2278086"/>
                  <a:pt x="8715436" y="3579832"/>
                  <a:pt x="8715436" y="4881577"/>
                </a:cubicBezTo>
                <a:cubicBezTo>
                  <a:pt x="8715436" y="5140518"/>
                  <a:pt x="8612572" y="5388854"/>
                  <a:pt x="8429473" y="5571953"/>
                </a:cubicBezTo>
                <a:cubicBezTo>
                  <a:pt x="8246374" y="5755052"/>
                  <a:pt x="7998038" y="5857916"/>
                  <a:pt x="7739097" y="5857916"/>
                </a:cubicBezTo>
                <a:lnTo>
                  <a:pt x="976339" y="5857916"/>
                </a:lnTo>
                <a:cubicBezTo>
                  <a:pt x="717398" y="5857916"/>
                  <a:pt x="469062" y="5755052"/>
                  <a:pt x="285963" y="5571952"/>
                </a:cubicBezTo>
                <a:cubicBezTo>
                  <a:pt x="102864" y="5388853"/>
                  <a:pt x="0" y="5140517"/>
                  <a:pt x="1" y="4881576"/>
                </a:cubicBezTo>
                <a:cubicBezTo>
                  <a:pt x="1" y="3579830"/>
                  <a:pt x="0" y="2278085"/>
                  <a:pt x="0" y="97633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I:\Collection 1 Corporate Support\1600-1799 INFORMATION AND TECHNOLOGY\1630-Forms and Template Management\LOGOS\JPEG\NBSC_RGB_LG.jpg"/>
          <p:cNvPicPr>
            <a:picLocks noChangeAspect="1" noChangeArrowheads="1"/>
          </p:cNvPicPr>
          <p:nvPr userDrawn="1"/>
        </p:nvPicPr>
        <p:blipFill>
          <a:blip r:embed="rId3" cstate="print">
            <a:clrChange>
              <a:clrFrom>
                <a:srgbClr val="FFFFFF"/>
              </a:clrFrom>
              <a:clrTo>
                <a:srgbClr val="FFFFFF">
                  <a:alpha val="0"/>
                </a:srgbClr>
              </a:clrTo>
            </a:clrChange>
            <a:duotone>
              <a:schemeClr val="bg2">
                <a:shade val="45000"/>
                <a:satMod val="135000"/>
              </a:schemeClr>
              <a:prstClr val="white"/>
            </a:duotone>
            <a:lum bright="40000"/>
          </a:blip>
          <a:srcRect l="66948" t="-5014" r="-1886" b="-5287"/>
          <a:stretch>
            <a:fillRect/>
          </a:stretch>
        </p:blipFill>
        <p:spPr bwMode="auto">
          <a:xfrm>
            <a:off x="8358182" y="5857892"/>
            <a:ext cx="785818" cy="843310"/>
          </a:xfrm>
          <a:prstGeom prst="rect">
            <a:avLst/>
          </a:prstGeom>
          <a:noFill/>
          <a:effectLst>
            <a:reflection blurRad="6350" stA="52000" endA="300" endPos="35000" dir="5400000" sy="-100000" algn="bl" rotWithShape="0"/>
          </a:effectLst>
        </p:spPr>
      </p:pic>
      <p:sp>
        <p:nvSpPr>
          <p:cNvPr id="14" name="Rounded Rectangle 13"/>
          <p:cNvSpPr/>
          <p:nvPr userDrawn="1"/>
        </p:nvSpPr>
        <p:spPr>
          <a:xfrm>
            <a:off x="71406" y="71414"/>
            <a:ext cx="3357586" cy="1214446"/>
          </a:xfrm>
          <a:prstGeom prst="roundRect">
            <a:avLst/>
          </a:prstGeom>
          <a:solidFill>
            <a:srgbClr val="08546B"/>
          </a:solidFill>
          <a:ln>
            <a:noFill/>
          </a:ln>
          <a:effectLst>
            <a:outerShdw blurRad="50800" dist="38100" dir="2700000" algn="tl" rotWithShape="0">
              <a:prstClr val="black">
                <a:alpha val="40000"/>
              </a:prstClr>
            </a:outerShdw>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85720" y="142852"/>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6BD89D-9C2E-482B-8050-84729299786C}" type="datetime1">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40CF6A5-03C2-4C53-8166-66A49A94095E}" type="datetime1">
              <a:rPr lang="en-US" smtClean="0"/>
              <a:pPr/>
              <a:t>5/30/2013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25B5931-E119-4E4F-8F46-EFA510F4DEF8}" type="datetime1">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D75E40E-7D96-4BFD-9036-A6DCC306CC22}" type="datetime1">
              <a:rPr lang="en-US" smtClean="0"/>
              <a:pPr/>
              <a:t>5/30/2013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945BAA-74BB-4938-B5B2-3FFDA64E000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2" descr="\\jusfp01\JUSDOCS$\MarissaR\Desktop Icons\Misc\NBSC Wave - No boat.bmp"/>
          <p:cNvPicPr>
            <a:picLocks noChangeAspect="1" noChangeArrowheads="1"/>
          </p:cNvPicPr>
          <p:nvPr userDrawn="1"/>
        </p:nvPicPr>
        <p:blipFill>
          <a:blip r:embed="rId13" cstate="print"/>
          <a:srcRect l="4630" t="28473"/>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8A0214-674F-4DC4-B326-393627961537}" type="datetime1">
              <a:rPr lang="en-US" smtClean="0"/>
              <a:pPr/>
              <a:t>5/30/2013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945BAA-74BB-4938-B5B2-3FFDA64E00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spcBef>
          <a:spcPct val="0"/>
        </a:spcBef>
        <a:buNone/>
        <a:defRPr sz="4000" kern="1200">
          <a:solidFill>
            <a:schemeClr val="bg1"/>
          </a:solidFill>
          <a:effectLst>
            <a:outerShdw blurRad="60007" dist="200025" dir="15000000" sy="30000" kx="-1800000" algn="bl" rotWithShape="0">
              <a:prstClr val="black">
                <a:alpha val="32000"/>
              </a:prstClr>
            </a:outerShdw>
          </a:effectLst>
          <a:latin typeface="Century Gothic" pitchFamily="34" charset="0"/>
          <a:ea typeface="+mj-ea"/>
          <a:cs typeface="+mj-cs"/>
        </a:defRPr>
      </a:lvl1pPr>
    </p:titleStyle>
    <p:bodyStyle>
      <a:lvl1pPr marL="342900" indent="-342900" algn="l" defTabSz="914400" rtl="0" eaLnBrk="1" latinLnBrk="0" hangingPunct="1">
        <a:spcBef>
          <a:spcPct val="20000"/>
        </a:spcBef>
        <a:buFontTx/>
        <a:buBlip>
          <a:blip r:embed="rId14"/>
        </a:buBlip>
        <a:defRPr sz="2800" kern="1200">
          <a:solidFill>
            <a:srgbClr val="05344D"/>
          </a:solidFill>
          <a:latin typeface="Century Gothic" pitchFamily="34" charset="0"/>
          <a:ea typeface="+mn-ea"/>
          <a:cs typeface="+mn-cs"/>
        </a:defRPr>
      </a:lvl1pPr>
      <a:lvl2pPr marL="742950" indent="-285750" algn="l" defTabSz="914400" rtl="0" eaLnBrk="1" latinLnBrk="0" hangingPunct="1">
        <a:spcBef>
          <a:spcPct val="20000"/>
        </a:spcBef>
        <a:buFont typeface="Arial" pitchFamily="34" charset="0"/>
        <a:buChar char="–"/>
        <a:defRPr sz="2400" kern="1200">
          <a:solidFill>
            <a:srgbClr val="05344D"/>
          </a:solidFill>
          <a:latin typeface="Century Gothic" pitchFamily="34" charset="0"/>
          <a:ea typeface="+mn-ea"/>
          <a:cs typeface="+mn-cs"/>
        </a:defRPr>
      </a:lvl2pPr>
      <a:lvl3pPr marL="1143000" indent="-228600" algn="l" defTabSz="914400" rtl="0" eaLnBrk="1" latinLnBrk="0" hangingPunct="1">
        <a:spcBef>
          <a:spcPct val="20000"/>
        </a:spcBef>
        <a:buFont typeface="Arial" pitchFamily="34" charset="0"/>
        <a:buChar char="•"/>
        <a:defRPr sz="2000" kern="1200">
          <a:solidFill>
            <a:srgbClr val="05344D"/>
          </a:solidFill>
          <a:latin typeface="Century Gothic" pitchFamily="34" charset="0"/>
          <a:ea typeface="+mn-ea"/>
          <a:cs typeface="+mn-cs"/>
        </a:defRPr>
      </a:lvl3pPr>
      <a:lvl4pPr marL="1600200" indent="-228600" algn="l" defTabSz="914400" rtl="0" eaLnBrk="1" latinLnBrk="0" hangingPunct="1">
        <a:spcBef>
          <a:spcPct val="20000"/>
        </a:spcBef>
        <a:buFont typeface="Arial" pitchFamily="34" charset="0"/>
        <a:buChar char="–"/>
        <a:defRPr sz="1800" kern="1200">
          <a:solidFill>
            <a:srgbClr val="05344D"/>
          </a:solidFill>
          <a:latin typeface="Century Gothic" pitchFamily="34" charset="0"/>
          <a:ea typeface="+mn-ea"/>
          <a:cs typeface="+mn-cs"/>
        </a:defRPr>
      </a:lvl4pPr>
      <a:lvl5pPr marL="2057400" indent="-228600" algn="l" defTabSz="914400" rtl="0" eaLnBrk="1" latinLnBrk="0" hangingPunct="1">
        <a:spcBef>
          <a:spcPct val="20000"/>
        </a:spcBef>
        <a:buFont typeface="Arial" pitchFamily="34" charset="0"/>
        <a:buChar char="»"/>
        <a:defRPr sz="1800" kern="1200">
          <a:solidFill>
            <a:srgbClr val="05344D"/>
          </a:solidFill>
          <a:latin typeface="Century Gothic"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nbsc-cvmnb.ca/"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nbsc-cvmnb.ca/" TargetMode="External"/><Relationship Id="rId7"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hyperlink" Target="mailto:information@nbsc-cvmnb.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pPr algn="ctr"/>
            <a:r>
              <a:rPr lang="en-US" sz="4800" dirty="0" smtClean="0"/>
              <a:t>Take Control of Your Financial Future</a:t>
            </a:r>
            <a:endParaRPr lang="en-US" sz="4800" dirty="0"/>
          </a:p>
        </p:txBody>
      </p:sp>
      <p:sp>
        <p:nvSpPr>
          <p:cNvPr id="3" name="Subtitle 2"/>
          <p:cNvSpPr>
            <a:spLocks noGrp="1"/>
          </p:cNvSpPr>
          <p:nvPr>
            <p:ph type="subTitle" idx="1"/>
          </p:nvPr>
        </p:nvSpPr>
        <p:spPr>
          <a:xfrm>
            <a:off x="1142976" y="3000372"/>
            <a:ext cx="6786610" cy="1752600"/>
          </a:xfrm>
        </p:spPr>
        <p:txBody>
          <a:bodyPr>
            <a:normAutofit/>
          </a:bodyPr>
          <a:lstStyle/>
          <a:p>
            <a:r>
              <a:rPr lang="en-CA" sz="36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Recognizing, Reporting and Avoiding Fraud</a:t>
            </a:r>
            <a:endParaRPr lang="en-US" sz="36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142875"/>
            <a:ext cx="7643813" cy="1143000"/>
          </a:xfrm>
        </p:spPr>
        <p:txBody>
          <a:bodyPr>
            <a:noAutofit/>
          </a:bodyPr>
          <a:lstStyle/>
          <a:p>
            <a:pPr fontAlgn="auto">
              <a:spcAft>
                <a:spcPts val="0"/>
              </a:spcAft>
              <a:defRPr/>
            </a:pPr>
            <a:r>
              <a:rPr lang="fr-FR" sz="2800" dirty="0" err="1" smtClean="0"/>
              <a:t>What</a:t>
            </a:r>
            <a:r>
              <a:rPr lang="fr-FR" sz="2800" dirty="0" smtClean="0"/>
              <a:t> </a:t>
            </a:r>
            <a:r>
              <a:rPr lang="fr-FR" sz="2800" dirty="0" err="1" smtClean="0"/>
              <a:t>is</a:t>
            </a:r>
            <a:r>
              <a:rPr lang="fr-FR" sz="2800" dirty="0" smtClean="0"/>
              <a:t> the New Brunswick Securities Commission?</a:t>
            </a:r>
            <a:endParaRPr lang="en-US" sz="2800" dirty="0"/>
          </a:p>
        </p:txBody>
      </p:sp>
      <p:sp>
        <p:nvSpPr>
          <p:cNvPr id="8195" name="Content Placeholder 2"/>
          <p:cNvSpPr>
            <a:spLocks noGrp="1"/>
          </p:cNvSpPr>
          <p:nvPr>
            <p:ph idx="1"/>
          </p:nvPr>
        </p:nvSpPr>
        <p:spPr/>
        <p:txBody>
          <a:bodyPr/>
          <a:lstStyle/>
          <a:p>
            <a:r>
              <a:rPr lang="fr-FR" sz="3600" dirty="0" smtClean="0"/>
              <a:t>Crown Corporation</a:t>
            </a:r>
          </a:p>
          <a:p>
            <a:r>
              <a:rPr lang="fr-FR" sz="3600" dirty="0" err="1" smtClean="0"/>
              <a:t>Established</a:t>
            </a:r>
            <a:r>
              <a:rPr lang="fr-FR" sz="3600" dirty="0" smtClean="0"/>
              <a:t> in 2004</a:t>
            </a:r>
          </a:p>
          <a:p>
            <a:r>
              <a:rPr lang="fr-FR" sz="3600" dirty="0" smtClean="0"/>
              <a:t>Double </a:t>
            </a:r>
            <a:r>
              <a:rPr lang="fr-FR" sz="3600" dirty="0" err="1" smtClean="0"/>
              <a:t>role</a:t>
            </a:r>
            <a:endParaRPr lang="fr-FR" sz="3600" dirty="0" smtClean="0"/>
          </a:p>
        </p:txBody>
      </p:sp>
      <p:sp>
        <p:nvSpPr>
          <p:cNvPr id="4" name="Slide Number Placeholder 3"/>
          <p:cNvSpPr>
            <a:spLocks noGrp="1"/>
          </p:cNvSpPr>
          <p:nvPr>
            <p:ph type="sldNum" sz="quarter" idx="12"/>
          </p:nvPr>
        </p:nvSpPr>
        <p:spPr/>
        <p:txBody>
          <a:bodyPr/>
          <a:lstStyle/>
          <a:p>
            <a:fld id="{4E945BAA-74BB-4938-B5B2-3FFDA64E000F}" type="slidenum">
              <a:rPr lang="en-US" smtClean="0"/>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marL="274638"/>
            <a:r>
              <a:rPr lang="en-CA" dirty="0" smtClean="0"/>
              <a:t>Investment adviser relationship</a:t>
            </a:r>
            <a:endParaRPr lang="en-US" dirty="0"/>
          </a:p>
        </p:txBody>
      </p:sp>
      <p:sp>
        <p:nvSpPr>
          <p:cNvPr id="5" name="Text Placeholder 4"/>
          <p:cNvSpPr>
            <a:spLocks noGrp="1"/>
          </p:cNvSpPr>
          <p:nvPr>
            <p:ph type="body" idx="1"/>
          </p:nvPr>
        </p:nvSpPr>
        <p:spPr/>
        <p:txBody>
          <a:bodyPr/>
          <a:lstStyle/>
          <a:p>
            <a:r>
              <a:rPr lang="en-CA" dirty="0" smtClean="0"/>
              <a:t>Know who you’re dealing with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Registration</a:t>
            </a:r>
            <a:endParaRPr lang="en-US" dirty="0"/>
          </a:p>
        </p:txBody>
      </p:sp>
      <p:sp>
        <p:nvSpPr>
          <p:cNvPr id="3" name="Content Placeholder 2"/>
          <p:cNvSpPr>
            <a:spLocks noGrp="1"/>
          </p:cNvSpPr>
          <p:nvPr>
            <p:ph idx="1"/>
          </p:nvPr>
        </p:nvSpPr>
        <p:spPr/>
        <p:txBody>
          <a:bodyPr>
            <a:normAutofit/>
          </a:bodyPr>
          <a:lstStyle/>
          <a:p>
            <a:r>
              <a:rPr lang="en-CA" sz="3200" dirty="0" smtClean="0"/>
              <a:t>Check your adviser’s registration</a:t>
            </a:r>
          </a:p>
          <a:p>
            <a:endParaRPr lang="en-CA" sz="3200" dirty="0" smtClean="0"/>
          </a:p>
          <a:p>
            <a:pPr lvl="1"/>
            <a:r>
              <a:rPr lang="en-CA" sz="2800" dirty="0" smtClean="0"/>
              <a:t>The NBSC can tell you if a firm or individual is registered in New Brunswick</a:t>
            </a:r>
          </a:p>
          <a:p>
            <a:pPr lvl="1">
              <a:buNone/>
            </a:pPr>
            <a:endParaRPr lang="en-CA" sz="2800" i="1" dirty="0" smtClean="0"/>
          </a:p>
          <a:p>
            <a:pPr lvl="1"/>
            <a:endParaRPr lang="en-CA" sz="2800" dirty="0" smtClean="0"/>
          </a:p>
          <a:p>
            <a:pPr lvl="1">
              <a:buNone/>
            </a:pPr>
            <a:endParaRPr lang="en-CA" sz="2800" dirty="0" smtClean="0"/>
          </a:p>
        </p:txBody>
      </p:sp>
      <p:sp>
        <p:nvSpPr>
          <p:cNvPr id="4" name="Slide Number Placeholder 3"/>
          <p:cNvSpPr>
            <a:spLocks noGrp="1"/>
          </p:cNvSpPr>
          <p:nvPr>
            <p:ph type="sldNum" sz="quarter" idx="12"/>
          </p:nvPr>
        </p:nvSpPr>
        <p:spPr/>
        <p:txBody>
          <a:bodyPr/>
          <a:lstStyle/>
          <a:p>
            <a:fld id="{4E945BAA-74BB-4938-B5B2-3FFDA64E000F}"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an adviser can’t do for you</a:t>
            </a:r>
            <a:endParaRPr lang="en-US" dirty="0"/>
          </a:p>
        </p:txBody>
      </p:sp>
      <p:sp>
        <p:nvSpPr>
          <p:cNvPr id="3" name="Content Placeholder 2"/>
          <p:cNvSpPr>
            <a:spLocks noGrp="1"/>
          </p:cNvSpPr>
          <p:nvPr>
            <p:ph idx="1"/>
          </p:nvPr>
        </p:nvSpPr>
        <p:spPr/>
        <p:txBody>
          <a:bodyPr>
            <a:normAutofit/>
          </a:bodyPr>
          <a:lstStyle/>
          <a:p>
            <a:pPr>
              <a:buNone/>
            </a:pPr>
            <a:r>
              <a:rPr lang="en-US" dirty="0" smtClean="0"/>
              <a:t>Your adviser will not be able to:</a:t>
            </a:r>
          </a:p>
          <a:p>
            <a:r>
              <a:rPr lang="en-US" dirty="0" smtClean="0"/>
              <a:t>Predict the performance of the markets with certainty</a:t>
            </a:r>
          </a:p>
          <a:p>
            <a:r>
              <a:rPr lang="en-US" dirty="0" smtClean="0"/>
              <a:t>Recommend investments that are always profitable</a:t>
            </a:r>
          </a:p>
          <a:p>
            <a:r>
              <a:rPr lang="en-US" dirty="0" smtClean="0"/>
              <a:t>Act on vague or general instructions to buy or sell investments</a:t>
            </a:r>
          </a:p>
          <a:p>
            <a:r>
              <a:rPr lang="en-US" dirty="0" smtClean="0"/>
              <a:t>Meet unrealistic goals or expectations of profit</a:t>
            </a:r>
          </a:p>
          <a:p>
            <a:endParaRPr lang="en-US" dirty="0"/>
          </a:p>
        </p:txBody>
      </p:sp>
      <p:sp>
        <p:nvSpPr>
          <p:cNvPr id="4" name="Slide Number Placeholder 3"/>
          <p:cNvSpPr>
            <a:spLocks noGrp="1"/>
          </p:cNvSpPr>
          <p:nvPr>
            <p:ph type="sldNum" sz="quarter" idx="12"/>
          </p:nvPr>
        </p:nvSpPr>
        <p:spPr/>
        <p:txBody>
          <a:bodyPr/>
          <a:lstStyle/>
          <a:p>
            <a:fld id="{4E945BAA-74BB-4938-B5B2-3FFDA64E000F}"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I have a complaint?</a:t>
            </a:r>
            <a:endParaRPr lang="en-US" dirty="0"/>
          </a:p>
        </p:txBody>
      </p:sp>
      <p:sp>
        <p:nvSpPr>
          <p:cNvPr id="3" name="Content Placeholder 2"/>
          <p:cNvSpPr>
            <a:spLocks noGrp="1"/>
          </p:cNvSpPr>
          <p:nvPr>
            <p:ph idx="1"/>
          </p:nvPr>
        </p:nvSpPr>
        <p:spPr>
          <a:xfrm>
            <a:off x="428596" y="1331929"/>
            <a:ext cx="8358246" cy="4525963"/>
          </a:xfrm>
        </p:spPr>
        <p:txBody>
          <a:bodyPr>
            <a:noAutofit/>
          </a:bodyPr>
          <a:lstStyle/>
          <a:p>
            <a:pPr>
              <a:buNone/>
            </a:pPr>
            <a:r>
              <a:rPr lang="en-US" sz="2400" dirty="0" smtClean="0"/>
              <a:t>You may have a complaint if your financial adviser: </a:t>
            </a:r>
          </a:p>
          <a:p>
            <a:r>
              <a:rPr lang="en-US" sz="2400" dirty="0" smtClean="0"/>
              <a:t>is not registered to sell the investments being recommended;</a:t>
            </a:r>
          </a:p>
          <a:p>
            <a:endParaRPr lang="en-US" sz="2400" dirty="0" smtClean="0"/>
          </a:p>
          <a:p>
            <a:r>
              <a:rPr lang="en-US" sz="2400" dirty="0" smtClean="0"/>
              <a:t>takes money out of your account, or buys or sells securities with your money, without first getting your permission </a:t>
            </a:r>
            <a:r>
              <a:rPr lang="en-US" sz="2000" i="1" dirty="0" smtClean="0"/>
              <a:t>(unless one of the exemptions previously discussed applies)</a:t>
            </a:r>
            <a:endParaRPr lang="en-US" sz="2400" i="1" dirty="0" smtClean="0"/>
          </a:p>
          <a:p>
            <a:endParaRPr lang="en-US" sz="2400" dirty="0" smtClean="0"/>
          </a:p>
          <a:p>
            <a:r>
              <a:rPr lang="en-US" sz="2400" dirty="0" smtClean="0"/>
              <a:t>switches you from one mutual fund to another when there is no legitimate reason; </a:t>
            </a:r>
            <a:endParaRPr lang="fr-FR" sz="2400" dirty="0" smtClean="0"/>
          </a:p>
        </p:txBody>
      </p:sp>
      <p:sp>
        <p:nvSpPr>
          <p:cNvPr id="4" name="Slide Number Placeholder 3"/>
          <p:cNvSpPr>
            <a:spLocks noGrp="1"/>
          </p:cNvSpPr>
          <p:nvPr>
            <p:ph type="sldNum" sz="quarter" idx="12"/>
          </p:nvPr>
        </p:nvSpPr>
        <p:spPr/>
        <p:txBody>
          <a:bodyPr/>
          <a:lstStyle/>
          <a:p>
            <a:fld id="{4E945BAA-74BB-4938-B5B2-3FFDA64E000F}"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I have a complaint?</a:t>
            </a:r>
            <a:endParaRPr lang="en-US" dirty="0"/>
          </a:p>
        </p:txBody>
      </p:sp>
      <p:sp>
        <p:nvSpPr>
          <p:cNvPr id="3" name="Content Placeholder 2"/>
          <p:cNvSpPr>
            <a:spLocks noGrp="1"/>
          </p:cNvSpPr>
          <p:nvPr>
            <p:ph idx="1"/>
          </p:nvPr>
        </p:nvSpPr>
        <p:spPr/>
        <p:txBody>
          <a:bodyPr>
            <a:normAutofit/>
          </a:bodyPr>
          <a:lstStyle/>
          <a:p>
            <a:r>
              <a:rPr lang="en-US" dirty="0" smtClean="0"/>
              <a:t>does not take reasonable care to see that your investment request is executed at the best possible price, given the market conditions at the time; or</a:t>
            </a:r>
          </a:p>
          <a:p>
            <a:endParaRPr lang="en-US" dirty="0" smtClean="0"/>
          </a:p>
          <a:p>
            <a:r>
              <a:rPr lang="en-US" dirty="0" smtClean="0"/>
              <a:t>recommends you buy or sell a security that is unsuitable based on the information gathered from you in the Know Your Client form (KYC). </a:t>
            </a:r>
            <a:endParaRPr lang="en-US" dirty="0"/>
          </a:p>
        </p:txBody>
      </p:sp>
      <p:sp>
        <p:nvSpPr>
          <p:cNvPr id="4" name="Slide Number Placeholder 3"/>
          <p:cNvSpPr>
            <a:spLocks noGrp="1"/>
          </p:cNvSpPr>
          <p:nvPr>
            <p:ph type="sldNum" sz="quarter" idx="12"/>
          </p:nvPr>
        </p:nvSpPr>
        <p:spPr/>
        <p:txBody>
          <a:bodyPr/>
          <a:lstStyle/>
          <a:p>
            <a:fld id="{4E945BAA-74BB-4938-B5B2-3FFDA64E000F}"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smtClean="0"/>
              <a:t>What</a:t>
            </a:r>
            <a:r>
              <a:rPr lang="fr-FR" dirty="0" smtClean="0"/>
              <a:t> the NBSC Can Do</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answer general questions about investment products and services,</a:t>
            </a:r>
          </a:p>
          <a:p>
            <a:r>
              <a:rPr lang="en-US" dirty="0" smtClean="0"/>
              <a:t>tell you if a firm or representative is registered in New Brunswick,</a:t>
            </a:r>
          </a:p>
          <a:p>
            <a:r>
              <a:rPr lang="en-US" dirty="0" smtClean="0"/>
              <a:t>tell you if an individual or firm has ever been disciplined by the NBSC,</a:t>
            </a:r>
          </a:p>
          <a:p>
            <a:r>
              <a:rPr lang="en-US" dirty="0" smtClean="0"/>
              <a:t>suggest options for pursuing your complaint and tell you which organization may be most helpful</a:t>
            </a:r>
          </a:p>
          <a:p>
            <a:r>
              <a:rPr lang="en-US" dirty="0" smtClean="0"/>
              <a:t>enforce compliance with securities legislation, and</a:t>
            </a:r>
          </a:p>
          <a:p>
            <a:r>
              <a:rPr lang="en-US" dirty="0" smtClean="0"/>
              <a:t>act against market misconduct, including removing from the market those who do not comply with the law or who cheat investors.</a:t>
            </a:r>
          </a:p>
          <a:p>
            <a:endParaRPr lang="en-US" dirty="0"/>
          </a:p>
        </p:txBody>
      </p:sp>
      <p:sp>
        <p:nvSpPr>
          <p:cNvPr id="4" name="Slide Number Placeholder 3"/>
          <p:cNvSpPr>
            <a:spLocks noGrp="1"/>
          </p:cNvSpPr>
          <p:nvPr>
            <p:ph type="sldNum" sz="quarter" idx="12"/>
          </p:nvPr>
        </p:nvSpPr>
        <p:spPr/>
        <p:txBody>
          <a:bodyPr/>
          <a:lstStyle/>
          <a:p>
            <a:fld id="{4E945BAA-74BB-4938-B5B2-3FFDA64E000F}"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sz="3600" dirty="0" err="1" smtClean="0"/>
              <a:t>What</a:t>
            </a:r>
            <a:r>
              <a:rPr lang="fr-FR" sz="3600" dirty="0" smtClean="0"/>
              <a:t> the NBSC </a:t>
            </a:r>
            <a:r>
              <a:rPr lang="fr-FR" sz="3600" dirty="0" err="1" smtClean="0"/>
              <a:t>Can’t</a:t>
            </a:r>
            <a:r>
              <a:rPr lang="fr-FR" sz="3600" dirty="0" smtClean="0"/>
              <a:t> Do</a:t>
            </a:r>
            <a:endParaRPr lang="en-US" sz="3600" dirty="0"/>
          </a:p>
        </p:txBody>
      </p:sp>
      <p:sp>
        <p:nvSpPr>
          <p:cNvPr id="3" name="Content Placeholder 2"/>
          <p:cNvSpPr>
            <a:spLocks noGrp="1"/>
          </p:cNvSpPr>
          <p:nvPr>
            <p:ph idx="1"/>
          </p:nvPr>
        </p:nvSpPr>
        <p:spPr/>
        <p:txBody>
          <a:bodyPr/>
          <a:lstStyle/>
          <a:p>
            <a:r>
              <a:rPr lang="en-US" dirty="0" smtClean="0"/>
              <a:t>undo a transaction,</a:t>
            </a:r>
          </a:p>
          <a:p>
            <a:r>
              <a:rPr lang="en-US" dirty="0" smtClean="0"/>
              <a:t>give advice on an investment,</a:t>
            </a:r>
          </a:p>
          <a:p>
            <a:r>
              <a:rPr lang="en-US" dirty="0" smtClean="0"/>
              <a:t>give legal advice, or</a:t>
            </a:r>
          </a:p>
          <a:p>
            <a:r>
              <a:rPr lang="en-US" dirty="0" smtClean="0"/>
              <a:t>comment on an ongoing investigation.</a:t>
            </a:r>
          </a:p>
        </p:txBody>
      </p:sp>
      <p:sp>
        <p:nvSpPr>
          <p:cNvPr id="4" name="Slide Number Placeholder 3"/>
          <p:cNvSpPr>
            <a:spLocks noGrp="1"/>
          </p:cNvSpPr>
          <p:nvPr>
            <p:ph type="sldNum" sz="quarter" idx="12"/>
          </p:nvPr>
        </p:nvSpPr>
        <p:spPr/>
        <p:txBody>
          <a:bodyPr/>
          <a:lstStyle/>
          <a:p>
            <a:fld id="{4E945BAA-74BB-4938-B5B2-3FFDA64E000F}"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14348" y="642918"/>
            <a:ext cx="4929222" cy="785818"/>
          </a:xfrm>
        </p:spPr>
        <p:txBody>
          <a:bodyPr/>
          <a:lstStyle/>
          <a:p>
            <a:pPr marL="441325" indent="-441325"/>
            <a:r>
              <a:rPr lang="en-CA" dirty="0" smtClean="0"/>
              <a:t>Avoiding &amp; </a:t>
            </a:r>
            <a:br>
              <a:rPr lang="en-CA" dirty="0" smtClean="0"/>
            </a:br>
            <a:r>
              <a:rPr lang="en-CA" dirty="0" smtClean="0"/>
              <a:t>reporting fraud</a:t>
            </a:r>
            <a:endParaRPr lang="en-US" dirty="0"/>
          </a:p>
        </p:txBody>
      </p:sp>
      <p:sp>
        <p:nvSpPr>
          <p:cNvPr id="6" name="Text Placeholder 5"/>
          <p:cNvSpPr>
            <a:spLocks noGrp="1"/>
          </p:cNvSpPr>
          <p:nvPr>
            <p:ph type="body" idx="1"/>
          </p:nvPr>
        </p:nvSpPr>
        <p:spPr>
          <a:xfrm>
            <a:off x="357158" y="1643050"/>
            <a:ext cx="8072494" cy="2500330"/>
          </a:xfrm>
        </p:spPr>
        <p:txBody>
          <a:bodyPr>
            <a:normAutofit/>
          </a:bodyPr>
          <a:lstStyle/>
          <a:p>
            <a:r>
              <a:rPr lang="en-CA" sz="3600" dirty="0" smtClean="0"/>
              <a:t>Invest in Knowing More™</a:t>
            </a:r>
            <a:endParaRPr lang="en-CA" sz="3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dirty="0" err="1" smtClean="0"/>
              <a:t>Avoid</a:t>
            </a:r>
            <a:r>
              <a:rPr lang="fr-FR" dirty="0" smtClean="0"/>
              <a:t>, </a:t>
            </a:r>
            <a:r>
              <a:rPr lang="fr-FR" dirty="0" err="1" smtClean="0"/>
              <a:t>Recognize</a:t>
            </a:r>
            <a:r>
              <a:rPr lang="fr-FR" dirty="0" smtClean="0"/>
              <a:t>, Report</a:t>
            </a:r>
            <a:endParaRPr lang="en-US" dirty="0"/>
          </a:p>
        </p:txBody>
      </p:sp>
      <p:sp>
        <p:nvSpPr>
          <p:cNvPr id="3" name="Content Placeholder 2"/>
          <p:cNvSpPr>
            <a:spLocks noGrp="1"/>
          </p:cNvSpPr>
          <p:nvPr>
            <p:ph idx="1"/>
          </p:nvPr>
        </p:nvSpPr>
        <p:spPr/>
        <p:txBody>
          <a:bodyPr>
            <a:normAutofit/>
          </a:bodyPr>
          <a:lstStyle/>
          <a:p>
            <a:r>
              <a:rPr lang="en-CA" dirty="0" smtClean="0"/>
              <a:t>Avoiding a scam before it happens</a:t>
            </a:r>
          </a:p>
          <a:p>
            <a:r>
              <a:rPr lang="en-CA" dirty="0" smtClean="0"/>
              <a:t>Recognizing a scam</a:t>
            </a:r>
          </a:p>
          <a:p>
            <a:r>
              <a:rPr lang="en-CA" dirty="0" smtClean="0"/>
              <a:t>Types of scams</a:t>
            </a:r>
          </a:p>
          <a:p>
            <a:r>
              <a:rPr lang="en-CA" dirty="0" smtClean="0"/>
              <a:t>How you might be approached</a:t>
            </a:r>
          </a:p>
          <a:p>
            <a:endParaRPr lang="en-CA" dirty="0" smtClean="0"/>
          </a:p>
          <a:p>
            <a:pPr marL="0" indent="0" algn="ctr">
              <a:buNone/>
            </a:pPr>
            <a:r>
              <a:rPr lang="en-CA" sz="2400" i="1" dirty="0" smtClean="0"/>
              <a:t>See: “Protecting Your Money from Frauds and Scams” in your kit.</a:t>
            </a:r>
            <a:endParaRPr lang="en-CA" sz="2400" i="1" dirty="0"/>
          </a:p>
        </p:txBody>
      </p:sp>
      <p:sp>
        <p:nvSpPr>
          <p:cNvPr id="4" name="Slide Number Placeholder 3"/>
          <p:cNvSpPr>
            <a:spLocks noGrp="1"/>
          </p:cNvSpPr>
          <p:nvPr>
            <p:ph type="sldNum" sz="quarter" idx="12"/>
          </p:nvPr>
        </p:nvSpPr>
        <p:spPr/>
        <p:txBody>
          <a:bodyPr/>
          <a:lstStyle/>
          <a:p>
            <a:fld id="{4E945BAA-74BB-4938-B5B2-3FFDA64E000F}"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Avoid – Do a Background Check</a:t>
            </a:r>
            <a:endParaRPr lang="en-US" dirty="0"/>
          </a:p>
        </p:txBody>
      </p:sp>
      <p:sp>
        <p:nvSpPr>
          <p:cNvPr id="3" name="Content Placeholder 2"/>
          <p:cNvSpPr>
            <a:spLocks noGrp="1"/>
          </p:cNvSpPr>
          <p:nvPr>
            <p:ph idx="1"/>
          </p:nvPr>
        </p:nvSpPr>
        <p:spPr/>
        <p:txBody>
          <a:bodyPr>
            <a:normAutofit lnSpcReduction="10000"/>
          </a:bodyPr>
          <a:lstStyle/>
          <a:p>
            <a:r>
              <a:rPr lang="en-US" dirty="0" smtClean="0"/>
              <a:t>Step 1- Check your adviser’s registration</a:t>
            </a:r>
          </a:p>
          <a:p>
            <a:endParaRPr lang="en-US" dirty="0" smtClean="0"/>
          </a:p>
          <a:p>
            <a:r>
              <a:rPr lang="en-US" dirty="0" smtClean="0"/>
              <a:t>Step 2 - Check for disciplinary action</a:t>
            </a:r>
          </a:p>
          <a:p>
            <a:endParaRPr lang="en-US" dirty="0" smtClean="0"/>
          </a:p>
          <a:p>
            <a:r>
              <a:rPr lang="en-US" dirty="0" smtClean="0"/>
              <a:t>Step 3 - Check the company’s history</a:t>
            </a:r>
          </a:p>
          <a:p>
            <a:endParaRPr lang="en-US" dirty="0" smtClean="0"/>
          </a:p>
          <a:p>
            <a:r>
              <a:rPr lang="en-US" dirty="0" smtClean="0"/>
              <a:t>Step 4 - Check the news</a:t>
            </a:r>
          </a:p>
          <a:p>
            <a:endParaRPr lang="en-US" dirty="0" smtClean="0"/>
          </a:p>
          <a:p>
            <a:r>
              <a:rPr lang="en-US" dirty="0" smtClean="0"/>
              <a:t>Step 5 - Check other search tools</a:t>
            </a:r>
            <a:endParaRPr lang="en-US" dirty="0"/>
          </a:p>
        </p:txBody>
      </p:sp>
      <p:sp>
        <p:nvSpPr>
          <p:cNvPr id="4" name="Slide Number Placeholder 3"/>
          <p:cNvSpPr>
            <a:spLocks noGrp="1"/>
          </p:cNvSpPr>
          <p:nvPr>
            <p:ph type="sldNum" sz="quarter" idx="12"/>
          </p:nvPr>
        </p:nvSpPr>
        <p:spPr/>
        <p:txBody>
          <a:bodyPr/>
          <a:lstStyle/>
          <a:p>
            <a:fld id="{4E945BAA-74BB-4938-B5B2-3FFDA64E000F}"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Recognize - Red Flags of Fraud</a:t>
            </a:r>
            <a:endParaRPr lang="en-US" dirty="0"/>
          </a:p>
        </p:txBody>
      </p:sp>
      <p:sp>
        <p:nvSpPr>
          <p:cNvPr id="3" name="Content Placeholder 2"/>
          <p:cNvSpPr>
            <a:spLocks noGrp="1"/>
          </p:cNvSpPr>
          <p:nvPr>
            <p:ph idx="1"/>
          </p:nvPr>
        </p:nvSpPr>
        <p:spPr/>
        <p:txBody>
          <a:bodyPr/>
          <a:lstStyle/>
          <a:p>
            <a:r>
              <a:rPr lang="en-CA" dirty="0" smtClean="0"/>
              <a:t>Guaranteed high returns – no risk</a:t>
            </a:r>
          </a:p>
          <a:p>
            <a:r>
              <a:rPr lang="en-CA" dirty="0" smtClean="0"/>
              <a:t>Insider tips – get in now!</a:t>
            </a:r>
          </a:p>
          <a:p>
            <a:r>
              <a:rPr lang="en-CA" dirty="0" smtClean="0"/>
              <a:t>Offshore investment – tax free!</a:t>
            </a:r>
          </a:p>
          <a:p>
            <a:r>
              <a:rPr lang="en-CA" dirty="0" smtClean="0"/>
              <a:t>Profit like the experts!</a:t>
            </a:r>
          </a:p>
          <a:p>
            <a:r>
              <a:rPr lang="en-CA" dirty="0" smtClean="0"/>
              <a:t>Great investment opportunity – your friends can’t be wrong!</a:t>
            </a:r>
          </a:p>
          <a:p>
            <a:endParaRPr lang="en-CA" dirty="0" smtClean="0"/>
          </a:p>
        </p:txBody>
      </p:sp>
      <p:sp>
        <p:nvSpPr>
          <p:cNvPr id="4" name="Slide Number Placeholder 3"/>
          <p:cNvSpPr>
            <a:spLocks noGrp="1"/>
          </p:cNvSpPr>
          <p:nvPr>
            <p:ph type="sldNum" sz="quarter" idx="12"/>
          </p:nvPr>
        </p:nvSpPr>
        <p:spPr/>
        <p:txBody>
          <a:bodyPr/>
          <a:lstStyle/>
          <a:p>
            <a:fld id="{4E945BAA-74BB-4938-B5B2-3FFDA64E000F}"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3600" dirty="0" smtClean="0"/>
              <a:t>Recognize – Common Scams</a:t>
            </a:r>
            <a:endParaRPr lang="en-CA" sz="3600" dirty="0"/>
          </a:p>
        </p:txBody>
      </p:sp>
      <p:sp>
        <p:nvSpPr>
          <p:cNvPr id="3" name="Content Placeholder 2"/>
          <p:cNvSpPr>
            <a:spLocks noGrp="1"/>
          </p:cNvSpPr>
          <p:nvPr>
            <p:ph idx="1"/>
          </p:nvPr>
        </p:nvSpPr>
        <p:spPr/>
        <p:txBody>
          <a:bodyPr/>
          <a:lstStyle/>
          <a:p>
            <a:r>
              <a:rPr lang="en-CA" dirty="0" smtClean="0"/>
              <a:t>Boiler rooms </a:t>
            </a:r>
            <a:r>
              <a:rPr lang="en-CA" sz="2400" i="1" dirty="0" smtClean="0"/>
              <a:t>(See: “Boiler Room Scams – Could you be vulnerable?” in your kit)</a:t>
            </a:r>
            <a:endParaRPr lang="en-CA" i="1" dirty="0" smtClean="0"/>
          </a:p>
          <a:p>
            <a:endParaRPr lang="en-CA" dirty="0" smtClean="0"/>
          </a:p>
          <a:p>
            <a:r>
              <a:rPr lang="en-CA" dirty="0" smtClean="0"/>
              <a:t>Internet Fraud </a:t>
            </a:r>
            <a:r>
              <a:rPr lang="en-CA" sz="2400" i="1" dirty="0" smtClean="0"/>
              <a:t>(See: “Investment Fraud and the Internet” in your kit)</a:t>
            </a:r>
          </a:p>
          <a:p>
            <a:endParaRPr lang="en-CA" dirty="0" smtClean="0"/>
          </a:p>
          <a:p>
            <a:r>
              <a:rPr lang="en-CA" dirty="0" smtClean="0"/>
              <a:t>Affinity Fraud</a:t>
            </a:r>
          </a:p>
          <a:p>
            <a:endParaRPr lang="en-CA" i="1" dirty="0" smtClean="0"/>
          </a:p>
          <a:p>
            <a:endParaRPr lang="en-CA" i="1" dirty="0"/>
          </a:p>
        </p:txBody>
      </p:sp>
      <p:sp>
        <p:nvSpPr>
          <p:cNvPr id="4" name="Slide Number Placeholder 3"/>
          <p:cNvSpPr>
            <a:spLocks noGrp="1"/>
          </p:cNvSpPr>
          <p:nvPr>
            <p:ph type="sldNum" sz="quarter" idx="12"/>
          </p:nvPr>
        </p:nvSpPr>
        <p:spPr/>
        <p:txBody>
          <a:bodyPr/>
          <a:lstStyle/>
          <a:p>
            <a:fld id="{4E945BAA-74BB-4938-B5B2-3FFDA64E000F}"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Recognize – Common Scams</a:t>
            </a:r>
            <a:endParaRPr lang="en-CA" dirty="0"/>
          </a:p>
        </p:txBody>
      </p:sp>
      <p:sp>
        <p:nvSpPr>
          <p:cNvPr id="3" name="Content Placeholder 2"/>
          <p:cNvSpPr>
            <a:spLocks noGrp="1"/>
          </p:cNvSpPr>
          <p:nvPr>
            <p:ph idx="1"/>
          </p:nvPr>
        </p:nvSpPr>
        <p:spPr/>
        <p:txBody>
          <a:bodyPr/>
          <a:lstStyle/>
          <a:p>
            <a:r>
              <a:rPr lang="en-CA" dirty="0" smtClean="0"/>
              <a:t>Double Dip </a:t>
            </a:r>
          </a:p>
          <a:p>
            <a:endParaRPr lang="en-CA" dirty="0" smtClean="0"/>
          </a:p>
          <a:p>
            <a:r>
              <a:rPr lang="en-CA" dirty="0" smtClean="0"/>
              <a:t>Ponzi</a:t>
            </a:r>
          </a:p>
          <a:p>
            <a:endParaRPr lang="en-CA" dirty="0" smtClean="0"/>
          </a:p>
          <a:p>
            <a:r>
              <a:rPr lang="en-CA" dirty="0" smtClean="0"/>
              <a:t>Pyramid</a:t>
            </a:r>
          </a:p>
          <a:p>
            <a:endParaRPr lang="en-CA" dirty="0" smtClean="0"/>
          </a:p>
        </p:txBody>
      </p:sp>
      <p:sp>
        <p:nvSpPr>
          <p:cNvPr id="4" name="Slide Number Placeholder 3"/>
          <p:cNvSpPr>
            <a:spLocks noGrp="1"/>
          </p:cNvSpPr>
          <p:nvPr>
            <p:ph type="sldNum" sz="quarter" idx="12"/>
          </p:nvPr>
        </p:nvSpPr>
        <p:spPr/>
        <p:txBody>
          <a:bodyPr/>
          <a:lstStyle/>
          <a:p>
            <a:fld id="{4E945BAA-74BB-4938-B5B2-3FFDA64E000F}"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 a Ponzi Scam Fails</a:t>
            </a:r>
            <a:endParaRPr lang="en-CA" dirty="0"/>
          </a:p>
        </p:txBody>
      </p:sp>
      <p:pic>
        <p:nvPicPr>
          <p:cNvPr id="1026" name="Picture 2"/>
          <p:cNvPicPr>
            <a:picLocks noGrp="1" noChangeAspect="1" noChangeArrowheads="1"/>
          </p:cNvPicPr>
          <p:nvPr>
            <p:ph idx="1"/>
          </p:nvPr>
        </p:nvPicPr>
        <p:blipFill>
          <a:blip r:embed="rId3" cstate="print"/>
          <a:srcRect/>
          <a:stretch>
            <a:fillRect/>
          </a:stretch>
        </p:blipFill>
        <p:spPr bwMode="auto">
          <a:xfrm>
            <a:off x="714348" y="1643050"/>
            <a:ext cx="3063896" cy="4000528"/>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5286380" y="1643050"/>
            <a:ext cx="3098207" cy="3929090"/>
          </a:xfrm>
          <a:prstGeom prst="rect">
            <a:avLst/>
          </a:prstGeom>
          <a:noFill/>
          <a:ln w="9525">
            <a:noFill/>
            <a:miter lim="800000"/>
            <a:headEnd/>
            <a:tailEnd/>
          </a:ln>
        </p:spPr>
      </p:pic>
      <p:sp>
        <p:nvSpPr>
          <p:cNvPr id="6" name="Slide Number Placeholder 5"/>
          <p:cNvSpPr>
            <a:spLocks noGrp="1"/>
          </p:cNvSpPr>
          <p:nvPr>
            <p:ph type="sldNum" sz="quarter" idx="12"/>
          </p:nvPr>
        </p:nvSpPr>
        <p:spPr/>
        <p:txBody>
          <a:bodyPr/>
          <a:lstStyle/>
          <a:p>
            <a:fld id="{4E945BAA-74BB-4938-B5B2-3FFDA64E000F}"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Why a Pyramid Scheme Fails</a:t>
            </a:r>
            <a:endParaRPr lang="en-CA" dirty="0"/>
          </a:p>
        </p:txBody>
      </p:sp>
      <p:pic>
        <p:nvPicPr>
          <p:cNvPr id="4" name="Picture 6"/>
          <p:cNvPicPr>
            <a:picLocks noChangeAspect="1" noChangeArrowheads="1"/>
          </p:cNvPicPr>
          <p:nvPr/>
        </p:nvPicPr>
        <p:blipFill>
          <a:blip r:embed="rId3" cstate="print"/>
          <a:srcRect/>
          <a:stretch>
            <a:fillRect/>
          </a:stretch>
        </p:blipFill>
        <p:spPr bwMode="auto">
          <a:xfrm>
            <a:off x="1214414" y="1500174"/>
            <a:ext cx="6715172" cy="4422583"/>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4E945BAA-74BB-4938-B5B2-3FFDA64E000F}"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Reporting Fraud</a:t>
            </a:r>
            <a:endParaRPr lang="en-US" dirty="0"/>
          </a:p>
        </p:txBody>
      </p:sp>
      <p:sp>
        <p:nvSpPr>
          <p:cNvPr id="3" name="Content Placeholder 2"/>
          <p:cNvSpPr>
            <a:spLocks noGrp="1"/>
          </p:cNvSpPr>
          <p:nvPr>
            <p:ph idx="1"/>
          </p:nvPr>
        </p:nvSpPr>
        <p:spPr/>
        <p:txBody>
          <a:bodyPr>
            <a:normAutofit/>
          </a:bodyPr>
          <a:lstStyle/>
          <a:p>
            <a:pPr>
              <a:buNone/>
            </a:pPr>
            <a:r>
              <a:rPr lang="en-CA" dirty="0" smtClean="0">
                <a:hlinkClick r:id="rId3"/>
              </a:rPr>
              <a:t>www.nbsc-cvmnb.ca</a:t>
            </a:r>
            <a:endParaRPr lang="en-CA" dirty="0" smtClean="0"/>
          </a:p>
          <a:p>
            <a:pPr>
              <a:buNone/>
            </a:pPr>
            <a:r>
              <a:rPr lang="en-CA" dirty="0" smtClean="0"/>
              <a:t>1-866-933-2222</a:t>
            </a:r>
          </a:p>
          <a:p>
            <a:pPr>
              <a:buNone/>
            </a:pPr>
            <a:r>
              <a:rPr lang="en-CA" i="1" dirty="0" smtClean="0"/>
              <a:t>See: “Complaints Resource Kit”  in your kit</a:t>
            </a:r>
          </a:p>
          <a:p>
            <a:pPr>
              <a:buNone/>
            </a:pPr>
            <a:endParaRPr lang="en-CA" dirty="0" smtClean="0"/>
          </a:p>
        </p:txBody>
      </p:sp>
      <p:sp>
        <p:nvSpPr>
          <p:cNvPr id="4" name="Slide Number Placeholder 3"/>
          <p:cNvSpPr>
            <a:spLocks noGrp="1"/>
          </p:cNvSpPr>
          <p:nvPr>
            <p:ph type="sldNum" sz="quarter" idx="12"/>
          </p:nvPr>
        </p:nvSpPr>
        <p:spPr/>
        <p:txBody>
          <a:bodyPr/>
          <a:lstStyle/>
          <a:p>
            <a:fld id="{4E945BAA-74BB-4938-B5B2-3FFDA64E000F}"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5" y="142875"/>
            <a:ext cx="7643813" cy="1143000"/>
          </a:xfrm>
        </p:spPr>
        <p:txBody>
          <a:bodyPr/>
          <a:lstStyle/>
          <a:p>
            <a:pPr fontAlgn="auto">
              <a:spcAft>
                <a:spcPts val="0"/>
              </a:spcAft>
              <a:defRPr/>
            </a:pPr>
            <a:r>
              <a:rPr lang="en-US" dirty="0" smtClean="0"/>
              <a:t>Remember:</a:t>
            </a:r>
            <a:endParaRPr lang="en-US" dirty="0"/>
          </a:p>
        </p:txBody>
      </p:sp>
      <p:sp>
        <p:nvSpPr>
          <p:cNvPr id="12291" name="Content Placeholder 2"/>
          <p:cNvSpPr>
            <a:spLocks noGrp="1"/>
          </p:cNvSpPr>
          <p:nvPr>
            <p:ph idx="1"/>
          </p:nvPr>
        </p:nvSpPr>
        <p:spPr/>
        <p:txBody>
          <a:bodyPr>
            <a:normAutofit lnSpcReduction="10000"/>
          </a:bodyPr>
          <a:lstStyle/>
          <a:p>
            <a:r>
              <a:rPr lang="fr-FR" dirty="0" smtClean="0"/>
              <a:t>Do a background check</a:t>
            </a:r>
          </a:p>
          <a:p>
            <a:r>
              <a:rPr lang="fr-FR" dirty="0" smtClean="0"/>
              <a:t>Hang up on </a:t>
            </a:r>
            <a:r>
              <a:rPr lang="fr-FR" dirty="0" err="1" smtClean="0"/>
              <a:t>unsolicited</a:t>
            </a:r>
            <a:r>
              <a:rPr lang="fr-FR" dirty="0" smtClean="0"/>
              <a:t> phone calls</a:t>
            </a:r>
          </a:p>
          <a:p>
            <a:r>
              <a:rPr lang="fr-FR" dirty="0" smtClean="0"/>
              <a:t>Never </a:t>
            </a:r>
            <a:r>
              <a:rPr lang="fr-FR" dirty="0" err="1" smtClean="0"/>
              <a:t>respond</a:t>
            </a:r>
            <a:r>
              <a:rPr lang="fr-FR" dirty="0" smtClean="0"/>
              <a:t> to spam</a:t>
            </a:r>
          </a:p>
          <a:p>
            <a:r>
              <a:rPr lang="fr-FR" dirty="0" smtClean="0"/>
              <a:t>Use </a:t>
            </a:r>
            <a:r>
              <a:rPr lang="fr-FR" dirty="0" err="1" smtClean="0"/>
              <a:t>common</a:t>
            </a:r>
            <a:r>
              <a:rPr lang="fr-FR" dirty="0" smtClean="0"/>
              <a:t> </a:t>
            </a:r>
            <a:r>
              <a:rPr lang="fr-FR" dirty="0" err="1" smtClean="0"/>
              <a:t>sense</a:t>
            </a:r>
            <a:endParaRPr lang="fr-FR" dirty="0" smtClean="0"/>
          </a:p>
          <a:p>
            <a:r>
              <a:rPr lang="fr-FR" dirty="0" smtClean="0"/>
              <a:t>Contact us:</a:t>
            </a:r>
          </a:p>
          <a:p>
            <a:pPr marL="1082675" indent="0">
              <a:buNone/>
            </a:pPr>
            <a:r>
              <a:rPr lang="fr-FR" dirty="0" smtClean="0"/>
              <a:t>1 866 933-2222</a:t>
            </a:r>
            <a:endParaRPr lang="en-CA" dirty="0" smtClean="0">
              <a:hlinkClick r:id="rId3"/>
            </a:endParaRPr>
          </a:p>
          <a:p>
            <a:pPr marL="1082675" indent="0">
              <a:buNone/>
            </a:pPr>
            <a:r>
              <a:rPr lang="en-CA" dirty="0" smtClean="0">
                <a:hlinkClick r:id="rId3"/>
              </a:rPr>
              <a:t>www.nbsc-cvmnb.ca</a:t>
            </a:r>
            <a:r>
              <a:rPr lang="en-CA" dirty="0" smtClean="0"/>
              <a:t>   </a:t>
            </a:r>
          </a:p>
          <a:p>
            <a:pPr marL="1082675" indent="0">
              <a:buNone/>
            </a:pPr>
            <a:r>
              <a:rPr lang="en-CA" dirty="0" smtClean="0">
                <a:hlinkClick r:id="rId4"/>
              </a:rPr>
              <a:t>information@nbsc-cvmnb.ca</a:t>
            </a:r>
            <a:r>
              <a:rPr lang="en-CA" dirty="0" smtClean="0"/>
              <a:t> </a:t>
            </a:r>
          </a:p>
          <a:p>
            <a:pPr marL="1082675" indent="0">
              <a:buNone/>
            </a:pPr>
            <a:r>
              <a:rPr lang="en-CA" dirty="0" smtClean="0"/>
              <a:t>@</a:t>
            </a:r>
            <a:r>
              <a:rPr lang="en-CA" dirty="0" err="1" smtClean="0"/>
              <a:t>NBSecuritiesCom</a:t>
            </a:r>
            <a:endParaRPr lang="en-US" dirty="0" smtClean="0"/>
          </a:p>
        </p:txBody>
      </p:sp>
      <p:pic>
        <p:nvPicPr>
          <p:cNvPr id="4" name="Picture 4"/>
          <p:cNvPicPr>
            <a:picLocks noChangeAspect="1" noChangeArrowheads="1"/>
          </p:cNvPicPr>
          <p:nvPr/>
        </p:nvPicPr>
        <p:blipFill>
          <a:blip r:embed="rId5" cstate="print"/>
          <a:srcRect/>
          <a:stretch>
            <a:fillRect/>
          </a:stretch>
        </p:blipFill>
        <p:spPr bwMode="auto">
          <a:xfrm>
            <a:off x="1071538" y="4429132"/>
            <a:ext cx="500066" cy="500066"/>
          </a:xfrm>
          <a:prstGeom prst="rect">
            <a:avLst/>
          </a:prstGeom>
          <a:noFill/>
          <a:ln w="9525">
            <a:noFill/>
            <a:miter lim="800000"/>
            <a:headEnd/>
            <a:tailEnd/>
          </a:ln>
        </p:spPr>
      </p:pic>
      <p:pic>
        <p:nvPicPr>
          <p:cNvPr id="5" name="Picture 3"/>
          <p:cNvPicPr>
            <a:picLocks noChangeAspect="1" noChangeArrowheads="1"/>
          </p:cNvPicPr>
          <p:nvPr/>
        </p:nvPicPr>
        <p:blipFill>
          <a:blip r:embed="rId6" cstate="print">
            <a:clrChange>
              <a:clrFrom>
                <a:srgbClr val="FFFFFF"/>
              </a:clrFrom>
              <a:clrTo>
                <a:srgbClr val="FFFFFF">
                  <a:alpha val="0"/>
                </a:srgbClr>
              </a:clrTo>
            </a:clrChange>
            <a:lum contrast="-10000"/>
          </a:blip>
          <a:srcRect/>
          <a:stretch>
            <a:fillRect/>
          </a:stretch>
        </p:blipFill>
        <p:spPr bwMode="auto">
          <a:xfrm>
            <a:off x="1000100" y="4929201"/>
            <a:ext cx="544513" cy="428625"/>
          </a:xfrm>
          <a:prstGeom prst="rect">
            <a:avLst/>
          </a:prstGeom>
          <a:noFill/>
          <a:ln w="9525">
            <a:noFill/>
            <a:miter lim="800000"/>
            <a:headEnd/>
            <a:tailEnd/>
          </a:ln>
        </p:spPr>
      </p:pic>
      <p:pic>
        <p:nvPicPr>
          <p:cNvPr id="6" name="Picture 8"/>
          <p:cNvPicPr>
            <a:picLocks noChangeAspect="1" noChangeArrowheads="1"/>
          </p:cNvPicPr>
          <p:nvPr/>
        </p:nvPicPr>
        <p:blipFill>
          <a:blip r:embed="rId7" cstate="print"/>
          <a:srcRect l="9500" t="389" r="69501" b="58755"/>
          <a:stretch>
            <a:fillRect/>
          </a:stretch>
        </p:blipFill>
        <p:spPr bwMode="auto">
          <a:xfrm>
            <a:off x="1071538" y="5357826"/>
            <a:ext cx="428628" cy="428628"/>
          </a:xfrm>
          <a:prstGeom prst="rect">
            <a:avLst/>
          </a:prstGeom>
          <a:noFill/>
          <a:ln w="9525">
            <a:noFill/>
            <a:miter lim="800000"/>
            <a:headEnd/>
            <a:tailEnd/>
          </a:ln>
        </p:spPr>
      </p:pic>
      <p:pic>
        <p:nvPicPr>
          <p:cNvPr id="7" name="Picture 10"/>
          <p:cNvPicPr>
            <a:picLocks noChangeAspect="1" noChangeArrowheads="1"/>
          </p:cNvPicPr>
          <p:nvPr/>
        </p:nvPicPr>
        <p:blipFill>
          <a:blip r:embed="rId8" cstate="print"/>
          <a:srcRect/>
          <a:stretch>
            <a:fillRect/>
          </a:stretch>
        </p:blipFill>
        <p:spPr bwMode="auto">
          <a:xfrm>
            <a:off x="1071538" y="3929066"/>
            <a:ext cx="476250" cy="476250"/>
          </a:xfrm>
          <a:prstGeom prst="rect">
            <a:avLst/>
          </a:prstGeom>
          <a:noFill/>
          <a:ln w="9525">
            <a:noFill/>
            <a:miter lim="800000"/>
            <a:headEnd/>
            <a:tailEnd/>
          </a:ln>
        </p:spPr>
      </p:pic>
      <p:sp>
        <p:nvSpPr>
          <p:cNvPr id="8" name="Slide Number Placeholder 7"/>
          <p:cNvSpPr>
            <a:spLocks noGrp="1"/>
          </p:cNvSpPr>
          <p:nvPr>
            <p:ph type="sldNum" sz="quarter" idx="12"/>
          </p:nvPr>
        </p:nvSpPr>
        <p:spPr/>
        <p:txBody>
          <a:bodyPr/>
          <a:lstStyle/>
          <a:p>
            <a:fld id="{4E945BAA-74BB-4938-B5B2-3FFDA64E000F}" type="slidenum">
              <a:rPr lang="en-US" smtClean="0"/>
              <a:pPr/>
              <a:t>19</a:t>
            </a:fld>
            <a:endParaRPr lang="en-US"/>
          </a:p>
        </p:txBody>
      </p:sp>
    </p:spTree>
  </p:cSld>
  <p:clrMapOvr>
    <a:masterClrMapping/>
  </p:clrMapOvr>
</p:sld>
</file>

<file path=ppt/theme/theme1.xml><?xml version="1.0" encoding="utf-8"?>
<a:theme xmlns:a="http://schemas.openxmlformats.org/drawingml/2006/main" name="Knowledge is Pow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Knowledge is Power</Template>
  <TotalTime>7363</TotalTime>
  <Words>1591</Words>
  <Application>Microsoft Office PowerPoint</Application>
  <PresentationFormat>On-screen Show (4:3)</PresentationFormat>
  <Paragraphs>185</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Knowledge is Power</vt:lpstr>
      <vt:lpstr>Take Control of Your Financial Future</vt:lpstr>
      <vt:lpstr>What is the New Brunswick Securities Commission?</vt:lpstr>
      <vt:lpstr>Investment adviser relationship</vt:lpstr>
      <vt:lpstr>Registration</vt:lpstr>
      <vt:lpstr>What an adviser can’t do for you</vt:lpstr>
      <vt:lpstr>Do I have a complaint?</vt:lpstr>
      <vt:lpstr>Do I have a complaint?</vt:lpstr>
      <vt:lpstr>What the NBSC Can Do</vt:lpstr>
      <vt:lpstr>What the NBSC Can’t Do</vt:lpstr>
      <vt:lpstr>Avoiding &amp;  reporting fraud</vt:lpstr>
      <vt:lpstr>Avoid, Recognize, Report</vt:lpstr>
      <vt:lpstr>Avoid – Do a Background Check</vt:lpstr>
      <vt:lpstr>Recognize - Red Flags of Fraud</vt:lpstr>
      <vt:lpstr>Recognize – Common Scams</vt:lpstr>
      <vt:lpstr>Recognize – Common Scams</vt:lpstr>
      <vt:lpstr>Why a Ponzi Scam Fails</vt:lpstr>
      <vt:lpstr>Why a Pyramid Scheme Fails</vt:lpstr>
      <vt:lpstr>Reporting Fraud</vt:lpstr>
      <vt:lpstr>Remember:</vt:lpstr>
    </vt:vector>
  </TitlesOfParts>
  <Company>New Brunswick Department of Justice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Fonds communs de placement</dc:title>
  <dc:creator>marissar</dc:creator>
  <cp:lastModifiedBy>Jaime L. Brockway</cp:lastModifiedBy>
  <cp:revision>743</cp:revision>
  <dcterms:created xsi:type="dcterms:W3CDTF">2009-10-14T19:33:41Z</dcterms:created>
  <dcterms:modified xsi:type="dcterms:W3CDTF">2013-05-30T20:12:26Z</dcterms:modified>
</cp:coreProperties>
</file>