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258" r:id="rId3"/>
    <p:sldId id="268" r:id="rId4"/>
    <p:sldId id="269" r:id="rId5"/>
    <p:sldId id="270" r:id="rId6"/>
    <p:sldId id="271" r:id="rId7"/>
    <p:sldId id="274" r:id="rId8"/>
    <p:sldId id="276" r:id="rId9"/>
    <p:sldId id="275" r:id="rId10"/>
    <p:sldId id="280" r:id="rId11"/>
    <p:sldId id="281" r:id="rId12"/>
    <p:sldId id="278" r:id="rId13"/>
    <p:sldId id="282" r:id="rId14"/>
    <p:sldId id="277" r:id="rId15"/>
    <p:sldId id="272" r:id="rId16"/>
    <p:sldId id="273" r:id="rId17"/>
    <p:sldId id="267" r:id="rId18"/>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0241F"/>
    <a:srgbClr val="02172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59835" autoAdjust="0"/>
  </p:normalViewPr>
  <p:slideViewPr>
    <p:cSldViewPr>
      <p:cViewPr varScale="1">
        <p:scale>
          <a:sx n="66" d="100"/>
          <a:sy n="66" d="100"/>
        </p:scale>
        <p:origin x="-2298" y="-108"/>
      </p:cViewPr>
      <p:guideLst>
        <p:guide orient="horz" pos="2160"/>
        <p:guide pos="2880"/>
      </p:guideLst>
    </p:cSldViewPr>
  </p:slideViewPr>
  <p:notesTextViewPr>
    <p:cViewPr>
      <p:scale>
        <a:sx n="100" d="100"/>
        <a:sy n="100" d="100"/>
      </p:scale>
      <p:origin x="0" y="0"/>
    </p:cViewPr>
  </p:notesTextViewPr>
  <p:notesViewPr>
    <p:cSldViewPr>
      <p:cViewPr varScale="1">
        <p:scale>
          <a:sx n="83" d="100"/>
          <a:sy n="83" d="100"/>
        </p:scale>
        <p:origin x="-3108" y="-78"/>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77C4B973-F602-4C20-A6CF-4294226D4E4C}" type="datetimeFigureOut">
              <a:rPr lang="en-CA"/>
              <a:pPr>
                <a:defRPr/>
              </a:pPr>
              <a:t>29/05/2013</a:t>
            </a:fld>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CA" noProof="0" smtClean="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D09838E8-43D6-4BB4-A9DA-ED44BFC3F7EB}" type="slidenum">
              <a:rPr lang="en-CA"/>
              <a:pPr>
                <a:defRPr/>
              </a:pPr>
              <a:t>‹#›</a:t>
            </a:fld>
            <a:endParaRPr lang="en-CA"/>
          </a:p>
        </p:txBody>
      </p:sp>
      <p:sp>
        <p:nvSpPr>
          <p:cNvPr id="8" name="Slide Image Placeholder 7"/>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CA" noProof="0" smtClean="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www.nbsc-cvmnb.ca/registration"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www.nbsc-cvmnb.ca/registration"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www.investinknowingmore.ca/"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p:spPr>
      </p:sp>
      <p:sp>
        <p:nvSpPr>
          <p:cNvPr id="30723"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CA" smtClean="0"/>
          </a:p>
        </p:txBody>
      </p:sp>
      <p:sp>
        <p:nvSpPr>
          <p:cNvPr id="4" name="Slide Number Placeholder 3"/>
          <p:cNvSpPr>
            <a:spLocks noGrp="1"/>
          </p:cNvSpPr>
          <p:nvPr>
            <p:ph type="sldNum" sz="quarter" idx="5"/>
          </p:nvPr>
        </p:nvSpPr>
        <p:spPr/>
        <p:txBody>
          <a:bodyPr/>
          <a:lstStyle/>
          <a:p>
            <a:pPr>
              <a:defRPr/>
            </a:pPr>
            <a:fld id="{A2E01487-622E-4CEF-8012-839A532A96DF}" type="slidenum">
              <a:rPr lang="en-CA" smtClean="0"/>
              <a:pPr>
                <a:defRPr/>
              </a:pPr>
              <a:t>1</a:t>
            </a:fld>
            <a:endParaRPr lang="en-C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bwMode="auto">
          <a:noFill/>
          <a:ln>
            <a:solidFill>
              <a:srgbClr val="000000"/>
            </a:solidFill>
            <a:miter lim="800000"/>
            <a:headEnd/>
            <a:tailEnd/>
          </a:ln>
        </p:spPr>
      </p:sp>
      <p:sp>
        <p:nvSpPr>
          <p:cNvPr id="3174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CA" smtClean="0"/>
          </a:p>
        </p:txBody>
      </p:sp>
      <p:sp>
        <p:nvSpPr>
          <p:cNvPr id="4" name="Slide Number Placeholder 3"/>
          <p:cNvSpPr>
            <a:spLocks noGrp="1"/>
          </p:cNvSpPr>
          <p:nvPr>
            <p:ph type="sldNum" sz="quarter" idx="5"/>
          </p:nvPr>
        </p:nvSpPr>
        <p:spPr/>
        <p:txBody>
          <a:bodyPr/>
          <a:lstStyle/>
          <a:p>
            <a:pPr>
              <a:defRPr/>
            </a:pPr>
            <a:fld id="{7EEE0447-1D73-4C92-95D2-7851F76BBDBB}" type="slidenum">
              <a:rPr lang="en-CA" smtClean="0"/>
              <a:pPr>
                <a:defRPr/>
              </a:pPr>
              <a:t>2</a:t>
            </a:fld>
            <a:endParaRPr lang="en-C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p:spPr>
      </p:sp>
      <p:sp>
        <p:nvSpPr>
          <p:cNvPr id="3277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CA" smtClean="0"/>
          </a:p>
        </p:txBody>
      </p:sp>
      <p:sp>
        <p:nvSpPr>
          <p:cNvPr id="4" name="Slide Number Placeholder 3"/>
          <p:cNvSpPr>
            <a:spLocks noGrp="1"/>
          </p:cNvSpPr>
          <p:nvPr>
            <p:ph type="sldNum" sz="quarter" idx="5"/>
          </p:nvPr>
        </p:nvSpPr>
        <p:spPr/>
        <p:txBody>
          <a:bodyPr/>
          <a:lstStyle/>
          <a:p>
            <a:pPr>
              <a:defRPr/>
            </a:pPr>
            <a:fld id="{AAE86F8C-E588-4114-8456-C8B041F2687F}" type="slidenum">
              <a:rPr lang="en-CA" smtClean="0"/>
              <a:pPr>
                <a:defRPr/>
              </a:pPr>
              <a:t>3</a:t>
            </a:fld>
            <a:endParaRPr lang="en-CA"/>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p:spPr>
      </p:sp>
      <p:sp>
        <p:nvSpPr>
          <p:cNvPr id="33795" name="Notes Placeholder 2"/>
          <p:cNvSpPr>
            <a:spLocks noGrp="1"/>
          </p:cNvSpPr>
          <p:nvPr>
            <p:ph type="body" idx="1"/>
          </p:nvPr>
        </p:nvSpPr>
        <p:spPr bwMode="auto">
          <a:noFill/>
        </p:spPr>
        <p:txBody>
          <a:bodyPr wrap="square" numCol="1" anchor="t" anchorCtr="0" compatLnSpc="1">
            <a:prstTxWarp prst="textNoShape">
              <a:avLst/>
            </a:prstTxWarp>
          </a:bodyPr>
          <a:lstStyle/>
          <a:p>
            <a:pPr fontAlgn="t"/>
            <a:r>
              <a:rPr lang="en-US" sz="1600" smtClean="0"/>
              <a:t>Ask yourself:</a:t>
            </a:r>
            <a:br>
              <a:rPr lang="en-US" sz="1600" smtClean="0"/>
            </a:br>
            <a:r>
              <a:rPr lang="en-US" sz="1600" b="1" smtClean="0"/>
              <a:t>How much advice do I need?</a:t>
            </a:r>
            <a:r>
              <a:rPr lang="en-US" sz="1600" smtClean="0"/>
              <a:t>  </a:t>
            </a:r>
            <a:br>
              <a:rPr lang="en-US" sz="1600" smtClean="0"/>
            </a:br>
            <a:r>
              <a:rPr lang="en-US" sz="1600" smtClean="0"/>
              <a:t>Do you need basic investment advice, or do you need help with other financial matters like taxes and estate planning?</a:t>
            </a:r>
            <a:br>
              <a:rPr lang="en-US" sz="1600" smtClean="0"/>
            </a:br>
            <a:endParaRPr lang="en-US" sz="1600" smtClean="0"/>
          </a:p>
          <a:p>
            <a:pPr fontAlgn="t"/>
            <a:r>
              <a:rPr lang="en-US" sz="1600" b="1" smtClean="0"/>
              <a:t>How experienced and confident am I?</a:t>
            </a:r>
            <a:r>
              <a:rPr lang="en-US" sz="1600" smtClean="0"/>
              <a:t> </a:t>
            </a:r>
            <a:br>
              <a:rPr lang="en-US" sz="1600" smtClean="0"/>
            </a:br>
            <a:r>
              <a:rPr lang="en-US" sz="1600" smtClean="0"/>
              <a:t>A more experienced investor may want an adviser who offers a wide range of products.  Someone newer to investing may be more comfortable with fewer choices and more guidance from their adviser.</a:t>
            </a:r>
          </a:p>
          <a:p>
            <a:pPr fontAlgn="t"/>
            <a:endParaRPr lang="en-US" sz="1600" smtClean="0"/>
          </a:p>
          <a:p>
            <a:pPr fontAlgn="t"/>
            <a:r>
              <a:rPr lang="en-US" sz="1600" b="1" smtClean="0"/>
              <a:t>How much am I planning to invest? </a:t>
            </a:r>
            <a:r>
              <a:rPr lang="en-US" sz="1600" smtClean="0"/>
              <a:t/>
            </a:r>
            <a:br>
              <a:rPr lang="en-US" sz="1600" smtClean="0"/>
            </a:br>
            <a:r>
              <a:rPr lang="en-US" sz="1600" smtClean="0"/>
              <a:t>Someone with less than $10,000 to invest will have simpler needs than someone who has a much higher amount to invest.  Also, some advisers require a minimum investment.</a:t>
            </a:r>
            <a:br>
              <a:rPr lang="en-US" sz="1600" smtClean="0"/>
            </a:br>
            <a:endParaRPr lang="en-US" sz="1600" smtClean="0"/>
          </a:p>
          <a:p>
            <a:r>
              <a:rPr lang="en-US" sz="1600" smtClean="0"/>
              <a:t/>
            </a:r>
            <a:br>
              <a:rPr lang="en-US" sz="1600" smtClean="0"/>
            </a:br>
            <a:endParaRPr lang="en-CA" sz="1600" smtClean="0"/>
          </a:p>
        </p:txBody>
      </p:sp>
      <p:sp>
        <p:nvSpPr>
          <p:cNvPr id="4" name="Slide Number Placeholder 3"/>
          <p:cNvSpPr>
            <a:spLocks noGrp="1"/>
          </p:cNvSpPr>
          <p:nvPr>
            <p:ph type="sldNum" sz="quarter" idx="5"/>
          </p:nvPr>
        </p:nvSpPr>
        <p:spPr/>
        <p:txBody>
          <a:bodyPr/>
          <a:lstStyle/>
          <a:p>
            <a:pPr>
              <a:defRPr/>
            </a:pPr>
            <a:fld id="{AD1E959A-87D7-4746-86B6-08A9BD6263D4}" type="slidenum">
              <a:rPr lang="en-CA" smtClean="0"/>
              <a:pPr>
                <a:defRPr/>
              </a:pPr>
              <a:t>4</a:t>
            </a:fld>
            <a:endParaRPr lang="en-CA"/>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rmAutofit lnSpcReduction="10000"/>
          </a:bodyPr>
          <a:lstStyle/>
          <a:p>
            <a:pPr>
              <a:defRPr/>
            </a:pPr>
            <a:r>
              <a:rPr lang="en-US" sz="1800" dirty="0" smtClean="0"/>
              <a:t>Now that you’ve got an idea of what you need, make a short list of potential advisers to meet with.</a:t>
            </a:r>
          </a:p>
          <a:p>
            <a:pPr>
              <a:defRPr/>
            </a:pPr>
            <a:r>
              <a:rPr lang="en-US" sz="1800" dirty="0" smtClean="0"/>
              <a:t>Ask your friends, family, co-workers and other professionals you trust for referrals.  </a:t>
            </a:r>
          </a:p>
          <a:p>
            <a:pPr>
              <a:defRPr/>
            </a:pPr>
            <a:endParaRPr lang="en-US" sz="1800" dirty="0" smtClean="0"/>
          </a:p>
          <a:p>
            <a:pPr>
              <a:defRPr/>
            </a:pPr>
            <a:r>
              <a:rPr lang="en-US" sz="1800" dirty="0" smtClean="0"/>
              <a:t>Use our </a:t>
            </a:r>
            <a:r>
              <a:rPr lang="en-US" sz="1800" dirty="0" smtClean="0">
                <a:hlinkClick r:id="rId3"/>
              </a:rPr>
              <a:t>Check Registration tool</a:t>
            </a:r>
            <a:r>
              <a:rPr lang="en-US" sz="1800" dirty="0" smtClean="0"/>
              <a:t> to make sure the adviser you are considering is registered with the New Brunswick Securities Commission. </a:t>
            </a:r>
          </a:p>
          <a:p>
            <a:pPr>
              <a:defRPr/>
            </a:pPr>
            <a:endParaRPr lang="en-US" sz="1800" dirty="0" smtClean="0"/>
          </a:p>
          <a:p>
            <a:pPr>
              <a:defRPr/>
            </a:pPr>
            <a:r>
              <a:rPr lang="en-US" sz="1800" dirty="0" smtClean="0"/>
              <a:t>Referrals are just a starting point.  One size does not fit all - that’s why step 3 is so important.</a:t>
            </a:r>
            <a:br>
              <a:rPr lang="en-US" sz="1800" dirty="0" smtClean="0"/>
            </a:br>
            <a:r>
              <a:rPr lang="en-US" sz="1800" dirty="0" smtClean="0"/>
              <a:t/>
            </a:r>
            <a:br>
              <a:rPr lang="en-US" sz="1800" dirty="0" smtClean="0"/>
            </a:br>
            <a:endParaRPr lang="en-CA" sz="1800" dirty="0"/>
          </a:p>
        </p:txBody>
      </p:sp>
      <p:sp>
        <p:nvSpPr>
          <p:cNvPr id="4" name="Slide Number Placeholder 3"/>
          <p:cNvSpPr>
            <a:spLocks noGrp="1"/>
          </p:cNvSpPr>
          <p:nvPr>
            <p:ph type="sldNum" sz="quarter" idx="5"/>
          </p:nvPr>
        </p:nvSpPr>
        <p:spPr/>
        <p:txBody>
          <a:bodyPr/>
          <a:lstStyle/>
          <a:p>
            <a:pPr>
              <a:defRPr/>
            </a:pPr>
            <a:fld id="{337F13CE-FE65-4D87-AD33-DC6867D927F0}" type="slidenum">
              <a:rPr lang="en-CA" smtClean="0"/>
              <a:pPr>
                <a:defRPr/>
              </a:pPr>
              <a:t>5</a:t>
            </a:fld>
            <a:endParaRPr lang="en-CA"/>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xfrm>
            <a:off x="1143000" y="685800"/>
            <a:ext cx="2641600" cy="1981200"/>
          </a:xfrm>
          <a:noFill/>
          <a:ln>
            <a:solidFill>
              <a:srgbClr val="000000"/>
            </a:solidFill>
            <a:miter lim="800000"/>
            <a:headEnd/>
            <a:tailEnd/>
          </a:ln>
        </p:spPr>
      </p:sp>
      <p:sp>
        <p:nvSpPr>
          <p:cNvPr id="35843" name="Notes Placeholder 2"/>
          <p:cNvSpPr>
            <a:spLocks noGrp="1"/>
          </p:cNvSpPr>
          <p:nvPr>
            <p:ph type="body" idx="1"/>
          </p:nvPr>
        </p:nvSpPr>
        <p:spPr bwMode="auto">
          <a:xfrm>
            <a:off x="685800" y="2667000"/>
            <a:ext cx="5486400" cy="5791200"/>
          </a:xfrm>
          <a:noFill/>
        </p:spPr>
        <p:txBody>
          <a:bodyPr wrap="square" numCol="1" anchor="t" anchorCtr="0" compatLnSpc="1">
            <a:prstTxWarp prst="textNoShape">
              <a:avLst/>
            </a:prstTxWarp>
          </a:bodyPr>
          <a:lstStyle/>
          <a:p>
            <a:pPr fontAlgn="t"/>
            <a:r>
              <a:rPr lang="en-US" sz="1400" smtClean="0"/>
              <a:t>Set up a meeting at their office to get a feel for how they run their business and how comfortable you’d be working with them.  </a:t>
            </a:r>
            <a:br>
              <a:rPr lang="en-US" sz="1400" smtClean="0"/>
            </a:br>
            <a:r>
              <a:rPr lang="en-US" sz="1400" smtClean="0"/>
              <a:t/>
            </a:r>
            <a:br>
              <a:rPr lang="en-US" sz="1400" smtClean="0"/>
            </a:br>
            <a:r>
              <a:rPr lang="en-US" sz="1400" smtClean="0"/>
              <a:t>To help you make your decision, ask them questions like:</a:t>
            </a:r>
            <a:br>
              <a:rPr lang="en-US" sz="1400" smtClean="0"/>
            </a:br>
            <a:r>
              <a:rPr lang="en-US" sz="1400" b="1" smtClean="0"/>
              <a:t>What is your education and professional experience?</a:t>
            </a:r>
          </a:p>
          <a:p>
            <a:pPr fontAlgn="t">
              <a:buFontTx/>
              <a:buChar char="•"/>
            </a:pPr>
            <a:r>
              <a:rPr lang="en-US" sz="1400" b="1" smtClean="0"/>
              <a:t>How long has your firm been in business?</a:t>
            </a:r>
          </a:p>
          <a:p>
            <a:pPr fontAlgn="t">
              <a:buFontTx/>
              <a:buChar char="•"/>
            </a:pPr>
            <a:r>
              <a:rPr lang="en-US" sz="1400" b="1" smtClean="0"/>
              <a:t>How long have you been with the firm?</a:t>
            </a:r>
          </a:p>
          <a:p>
            <a:pPr fontAlgn="t">
              <a:buFontTx/>
              <a:buChar char="•"/>
            </a:pPr>
            <a:r>
              <a:rPr lang="en-US" sz="1400" b="1" smtClean="0"/>
              <a:t>What products and services do you offer? </a:t>
            </a:r>
          </a:p>
          <a:p>
            <a:pPr fontAlgn="t">
              <a:buFontTx/>
              <a:buChar char="•"/>
            </a:pPr>
            <a:r>
              <a:rPr lang="en-US" sz="1400" b="1" smtClean="0"/>
              <a:t>How will you help me reach my goals?</a:t>
            </a:r>
          </a:p>
          <a:p>
            <a:pPr fontAlgn="t">
              <a:buFontTx/>
              <a:buChar char="•"/>
            </a:pPr>
            <a:r>
              <a:rPr lang="en-US" sz="1400" b="1" smtClean="0"/>
              <a:t>How are you paid for your services </a:t>
            </a:r>
            <a:r>
              <a:rPr lang="en-US" sz="1400" smtClean="0"/>
              <a:t>(salary, commission or flat fee)? Ask how the adviser is being paid, what fees you have to pay to buy, hold and sell the investment, and how this affects your returns.  It’s important to understand how much the investment has to increase in value in order for you to break even or make money after all the fees are paid and what happens if it decreases in value.</a:t>
            </a:r>
          </a:p>
          <a:p>
            <a:pPr fontAlgn="t">
              <a:buFontTx/>
              <a:buChar char="•"/>
            </a:pPr>
            <a:r>
              <a:rPr lang="en-US" sz="1400" b="1" smtClean="0"/>
              <a:t>Are you and your firm </a:t>
            </a:r>
            <a:r>
              <a:rPr lang="en-US" sz="1400" b="1" smtClean="0">
                <a:hlinkClick r:id="rId3"/>
              </a:rPr>
              <a:t>registered with the New Brunswick Securities Commission</a:t>
            </a:r>
            <a:r>
              <a:rPr lang="en-US" sz="1400" b="1" smtClean="0"/>
              <a:t>?</a:t>
            </a:r>
            <a:r>
              <a:rPr lang="en-US" sz="1400" smtClean="0"/>
              <a:t/>
            </a:r>
            <a:br>
              <a:rPr lang="en-US" sz="1400" smtClean="0"/>
            </a:br>
            <a:endParaRPr lang="en-US" sz="1400" smtClean="0"/>
          </a:p>
          <a:p>
            <a:r>
              <a:rPr lang="en-US" sz="1400" smtClean="0"/>
              <a:t/>
            </a:r>
            <a:br>
              <a:rPr lang="en-US" sz="1400" smtClean="0"/>
            </a:br>
            <a:r>
              <a:rPr lang="en-US" sz="1400" smtClean="0"/>
              <a:t>The adviser should also have questions for you about your financial goals and what kind of services you’re looking for.  This helps determine if he or she can provide the kind of service and products you need. </a:t>
            </a:r>
            <a:endParaRPr lang="en-CA" sz="1400" smtClean="0"/>
          </a:p>
        </p:txBody>
      </p:sp>
      <p:sp>
        <p:nvSpPr>
          <p:cNvPr id="4" name="Slide Number Placeholder 3"/>
          <p:cNvSpPr>
            <a:spLocks noGrp="1"/>
          </p:cNvSpPr>
          <p:nvPr>
            <p:ph type="sldNum" sz="quarter" idx="5"/>
          </p:nvPr>
        </p:nvSpPr>
        <p:spPr/>
        <p:txBody>
          <a:bodyPr/>
          <a:lstStyle/>
          <a:p>
            <a:pPr>
              <a:defRPr/>
            </a:pPr>
            <a:fld id="{0C1CEF23-337B-4550-8D80-C19127C9629C}" type="slidenum">
              <a:rPr lang="en-CA" smtClean="0"/>
              <a:pPr>
                <a:defRPr/>
              </a:pPr>
              <a:t>6</a:t>
            </a:fld>
            <a:endParaRPr lang="en-CA"/>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p:spPr>
      </p:sp>
      <p:sp>
        <p:nvSpPr>
          <p:cNvPr id="36867"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b="1" smtClean="0"/>
              <a:t>Are you and your firm registered with the New Brunswick Securities Commission? </a:t>
            </a:r>
            <a:endParaRPr lang="en-CA" smtClean="0"/>
          </a:p>
          <a:p>
            <a:r>
              <a:rPr lang="en-US" smtClean="0"/>
              <a:t>In order to sell or advise in securities in the province of New Brunswick an individual or firm must be registered with the New Brunswick Securities Commission, unless an exemption applies.</a:t>
            </a:r>
            <a:r>
              <a:rPr lang="en-US" b="1" smtClean="0"/>
              <a:t>  </a:t>
            </a:r>
            <a:r>
              <a:rPr lang="en-US" smtClean="0"/>
              <a:t>A person’s registration is more important than their title because it tells you the type of products or services they are qualified to sell or provide advice on. Registration helps protect investors because the New Brunswick Securities Commission will only register firms and individuals if they are properly qualified and meet a certain standard. You can look this up on the New Brunswick Securities Commission website at </a:t>
            </a:r>
            <a:r>
              <a:rPr lang="en-US" u="sng" smtClean="0">
                <a:hlinkClick r:id="rId3"/>
              </a:rPr>
              <a:t>www.InvestInKnowingMore.ca</a:t>
            </a:r>
            <a:r>
              <a:rPr lang="en-US" smtClean="0"/>
              <a:t> or by calling 1 866 933-2222.</a:t>
            </a:r>
            <a:endParaRPr lang="en-CA" smtClean="0"/>
          </a:p>
          <a:p>
            <a:endParaRPr lang="en-CA" smtClean="0"/>
          </a:p>
        </p:txBody>
      </p:sp>
      <p:sp>
        <p:nvSpPr>
          <p:cNvPr id="4" name="Slide Number Placeholder 3"/>
          <p:cNvSpPr>
            <a:spLocks noGrp="1"/>
          </p:cNvSpPr>
          <p:nvPr>
            <p:ph type="sldNum" sz="quarter" idx="5"/>
          </p:nvPr>
        </p:nvSpPr>
        <p:spPr/>
        <p:txBody>
          <a:bodyPr/>
          <a:lstStyle/>
          <a:p>
            <a:pPr>
              <a:defRPr/>
            </a:pPr>
            <a:fld id="{5D3EF684-FC7F-4FFE-8A64-F160E99B1AA4}" type="slidenum">
              <a:rPr lang="en-CA" smtClean="0"/>
              <a:pPr>
                <a:defRPr/>
              </a:pPr>
              <a:t>7</a:t>
            </a:fld>
            <a:endParaRPr lang="en-CA"/>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p:spPr>
      </p:sp>
      <p:sp>
        <p:nvSpPr>
          <p:cNvPr id="37891"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b="1" smtClean="0"/>
              <a:t>What types of products and services do you offer?</a:t>
            </a:r>
            <a:endParaRPr lang="en-CA" smtClean="0"/>
          </a:p>
          <a:p>
            <a:r>
              <a:rPr lang="en-US" smtClean="0"/>
              <a:t>Not all advisers offer the same products and services or have the same expertise. Some specialize in certain kinds of investments. Others can offer you a wide range of investments and services. If you’re an experienced investor, you may want an adviser who offers a wide range of products and lets you choose. If you’re newer to investing, you may be more comfortable with fewer choices and more guidance from an adviser.</a:t>
            </a:r>
            <a:endParaRPr lang="en-CA" smtClean="0"/>
          </a:p>
          <a:p>
            <a:endParaRPr lang="en-CA" smtClean="0"/>
          </a:p>
        </p:txBody>
      </p:sp>
      <p:sp>
        <p:nvSpPr>
          <p:cNvPr id="4" name="Slide Number Placeholder 3"/>
          <p:cNvSpPr>
            <a:spLocks noGrp="1"/>
          </p:cNvSpPr>
          <p:nvPr>
            <p:ph type="sldNum" sz="quarter" idx="5"/>
          </p:nvPr>
        </p:nvSpPr>
        <p:spPr/>
        <p:txBody>
          <a:bodyPr/>
          <a:lstStyle/>
          <a:p>
            <a:pPr>
              <a:defRPr/>
            </a:pPr>
            <a:fld id="{123AF5FD-F17C-4B56-AA66-0087052546B9}" type="slidenum">
              <a:rPr lang="en-CA" smtClean="0"/>
              <a:pPr>
                <a:defRPr/>
              </a:pPr>
              <a:t>8</a:t>
            </a:fld>
            <a:endParaRPr lang="en-CA"/>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noFill/>
          <a:ln>
            <a:solidFill>
              <a:srgbClr val="000000"/>
            </a:solidFill>
            <a:miter lim="800000"/>
            <a:headEnd/>
            <a:tailEnd/>
          </a:ln>
        </p:spPr>
      </p:sp>
      <p:sp>
        <p:nvSpPr>
          <p:cNvPr id="38915"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b="1" smtClean="0"/>
              <a:t>How are you paid for your services (salary, commission or flat fee)? </a:t>
            </a:r>
            <a:endParaRPr lang="en-CA" smtClean="0"/>
          </a:p>
          <a:p>
            <a:r>
              <a:rPr lang="en-US" smtClean="0"/>
              <a:t>Financial advisers can be paid by salary, commission, a flat fee, or a combination of these methods. If an adviser is paid by salary, the cost of their advice is built into the products you buy. Many advisers are paid a commission for every product they sell. Other advisers charge a flat fee based on an hourly rate or a percentage of the assets in your account.</a:t>
            </a:r>
            <a:endParaRPr lang="en-CA" smtClean="0"/>
          </a:p>
          <a:p>
            <a:r>
              <a:rPr lang="en-US" smtClean="0"/>
              <a:t>Find out how the adviser is paid, how much their services will cost you and what services you’ll get for your money.</a:t>
            </a:r>
            <a:endParaRPr lang="en-CA" smtClean="0"/>
          </a:p>
          <a:p>
            <a:endParaRPr lang="en-CA" smtClean="0"/>
          </a:p>
        </p:txBody>
      </p:sp>
      <p:sp>
        <p:nvSpPr>
          <p:cNvPr id="4" name="Slide Number Placeholder 3"/>
          <p:cNvSpPr>
            <a:spLocks noGrp="1"/>
          </p:cNvSpPr>
          <p:nvPr>
            <p:ph type="sldNum" sz="quarter" idx="5"/>
          </p:nvPr>
        </p:nvSpPr>
        <p:spPr/>
        <p:txBody>
          <a:bodyPr/>
          <a:lstStyle/>
          <a:p>
            <a:pPr>
              <a:defRPr/>
            </a:pPr>
            <a:fld id="{1BAB86BF-1604-4862-8F60-81433A184FF7}" type="slidenum">
              <a:rPr lang="en-CA" smtClean="0"/>
              <a:pPr>
                <a:defRPr/>
              </a:pPr>
              <a:t>9</a:t>
            </a:fld>
            <a:endParaRPr lang="en-CA"/>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p:spPr>
      </p:sp>
      <p:sp>
        <p:nvSpPr>
          <p:cNvPr id="39939"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b="1" smtClean="0"/>
              <a:t>Mutual fund fees </a:t>
            </a:r>
          </a:p>
          <a:p>
            <a:r>
              <a:rPr lang="en-US" smtClean="0"/>
              <a:t>Fees reduce the return you get on your investment in a mutual fund. You may pay varying sales charges, other transaction fees and account fees depending on which funds you buy, how you buy them and what accounts you hold them in. You don’t pay fund expenses directly, but they affect you because they reduce the fund’s returns.</a:t>
            </a:r>
          </a:p>
          <a:p>
            <a:endParaRPr lang="en-US" smtClean="0"/>
          </a:p>
          <a:p>
            <a:r>
              <a:rPr lang="en-US" smtClean="0"/>
              <a:t>You can find information about fees in a mutual fund’s Fund Facts document and in its simplified prospectus. By law, a mutual fund company must prepare and file these disclosure documents with the securities regulator </a:t>
            </a:r>
          </a:p>
          <a:p>
            <a:endParaRPr lang="en-US" smtClean="0"/>
          </a:p>
          <a:p>
            <a:endParaRPr lang="en-US" smtClean="0"/>
          </a:p>
        </p:txBody>
      </p:sp>
      <p:sp>
        <p:nvSpPr>
          <p:cNvPr id="4" name="Slide Number Placeholder 3"/>
          <p:cNvSpPr>
            <a:spLocks noGrp="1"/>
          </p:cNvSpPr>
          <p:nvPr>
            <p:ph type="sldNum" sz="quarter" idx="5"/>
          </p:nvPr>
        </p:nvSpPr>
        <p:spPr/>
        <p:txBody>
          <a:bodyPr/>
          <a:lstStyle/>
          <a:p>
            <a:pPr>
              <a:defRPr/>
            </a:pPr>
            <a:fld id="{D6E2FE44-A557-45D7-BE74-7B63D0DF48A6}" type="slidenum">
              <a:rPr lang="en-CA" smtClean="0"/>
              <a:pPr>
                <a:defRPr/>
              </a:pPr>
              <a:t>10</a:t>
            </a:fld>
            <a:endParaRPr lang="en-CA"/>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rmAutofit fontScale="85000" lnSpcReduction="10000"/>
          </a:bodyPr>
          <a:lstStyle/>
          <a:p>
            <a:pPr>
              <a:defRPr/>
            </a:pPr>
            <a:r>
              <a:rPr lang="en-US" dirty="0" smtClean="0"/>
              <a:t>The five most common mutual fund commission structures in Canada are Front-End Load (FEL), Deferred Sales Charge (DSC), Low Sales Charge (LSC or LL for Low Load), No Load (NL) and Fee-for-service (F Class funds).</a:t>
            </a:r>
            <a:endParaRPr lang="en-CA" dirty="0" smtClean="0"/>
          </a:p>
          <a:p>
            <a:pPr>
              <a:defRPr/>
            </a:pPr>
            <a:endParaRPr lang="en-US" dirty="0" smtClean="0"/>
          </a:p>
          <a:p>
            <a:pPr>
              <a:defRPr/>
            </a:pPr>
            <a:r>
              <a:rPr lang="en-US" dirty="0" smtClean="0"/>
              <a:t>You may pay a sales charge when you buy or sell units or shares of a fund. These sales charges are also known as loads. Funds may be offered with a front-end load, back-end load, low load or no load.  If you have a fee-based account, you don’t pay a sales charge when you buy and sell funds. Instead, you pay a single client advisory fee (usually 1%) every year to your adviser.</a:t>
            </a:r>
          </a:p>
          <a:p>
            <a:pPr>
              <a:defRPr/>
            </a:pPr>
            <a:endParaRPr lang="en-US" dirty="0" smtClean="0"/>
          </a:p>
          <a:p>
            <a:pPr>
              <a:defRPr/>
            </a:pPr>
            <a:r>
              <a:rPr lang="en-US" b="1" dirty="0" smtClean="0"/>
              <a:t>Front-end load or initial sales charge (ISC)</a:t>
            </a:r>
            <a:r>
              <a:rPr lang="en-US" dirty="0" smtClean="0"/>
              <a:t> – Some mutual funds charge a fee when you buy your units or shares. This is a percentage (up to 5%) of the amount that you are investing in the fund. The fee is paid to the investment firm that sells you the fund. You can negotiate this fee with your adviser.</a:t>
            </a:r>
          </a:p>
          <a:p>
            <a:pPr>
              <a:defRPr/>
            </a:pPr>
            <a:endParaRPr lang="en-US" b="1" dirty="0" smtClean="0"/>
          </a:p>
          <a:p>
            <a:pPr>
              <a:defRPr/>
            </a:pPr>
            <a:r>
              <a:rPr lang="en-US" b="1" dirty="0" smtClean="0"/>
              <a:t>Back-end load or deferred sales charge (DSC)</a:t>
            </a:r>
            <a:r>
              <a:rPr lang="en-US" dirty="0" smtClean="0"/>
              <a:t> – Some funds charge a fee of up to 6% when you sell your units or shares. Here’s how it works: </a:t>
            </a:r>
          </a:p>
          <a:p>
            <a:pPr lvl="1">
              <a:defRPr/>
            </a:pPr>
            <a:r>
              <a:rPr lang="en-US" dirty="0" smtClean="0"/>
              <a:t>The longer you hold a fund with a DSC, the less you'll be charged when you sell it. The fee declines every year according to a fixed schedule.</a:t>
            </a:r>
          </a:p>
          <a:p>
            <a:pPr lvl="1">
              <a:defRPr/>
            </a:pPr>
            <a:r>
              <a:rPr lang="en-US" dirty="0" smtClean="0"/>
              <a:t>If you hold it long enough (usually between 5 and 7 years), you won't pay a fee when you sell your units or shares.</a:t>
            </a:r>
          </a:p>
          <a:p>
            <a:pPr lvl="1">
              <a:defRPr/>
            </a:pPr>
            <a:r>
              <a:rPr lang="en-US" dirty="0" smtClean="0"/>
              <a:t>Some fund companies may also let you take some of your money (usually 10%) out of the fund each year without charging you a fee.</a:t>
            </a:r>
          </a:p>
          <a:p>
            <a:pPr lvl="1">
              <a:defRPr/>
            </a:pPr>
            <a:r>
              <a:rPr lang="en-US" dirty="0" smtClean="0"/>
              <a:t>Your adviser receives commission (usually about 5%) up front from the mutual fund company when you buy the fund. Any deferred sales charge you pay goes to the mutual fund company.</a:t>
            </a:r>
          </a:p>
          <a:p>
            <a:pPr>
              <a:defRPr/>
            </a:pPr>
            <a:endParaRPr lang="en-US" b="1" dirty="0" smtClean="0"/>
          </a:p>
          <a:p>
            <a:pPr>
              <a:defRPr/>
            </a:pPr>
            <a:r>
              <a:rPr lang="en-US" b="1" dirty="0" smtClean="0"/>
              <a:t>Low load or low sales charge (LSC)</a:t>
            </a:r>
            <a:r>
              <a:rPr lang="en-US" dirty="0" smtClean="0"/>
              <a:t> – Low load funds charge a lower sales charge (up to 3%) when you buy your units or shares, and a lower redemption fee (up to 3%) when you sell them. You usually won't have to pay a redemption fee if you hold your units or shares for at least 3 years.</a:t>
            </a:r>
          </a:p>
          <a:p>
            <a:pPr>
              <a:defRPr/>
            </a:pPr>
            <a:endParaRPr lang="en-US" b="1" dirty="0" smtClean="0"/>
          </a:p>
          <a:p>
            <a:pPr>
              <a:defRPr/>
            </a:pPr>
            <a:r>
              <a:rPr lang="en-US" b="1" dirty="0" smtClean="0"/>
              <a:t>No load</a:t>
            </a:r>
            <a:r>
              <a:rPr lang="en-US" dirty="0" smtClean="0"/>
              <a:t> – A no load fund doesn't charge a fee when you buy or sell its units or shares. A no load fund may not always be a better deal than a load fund. You should compare the MER and performance of each fund before you decide.  Typically this is sold within banking branches where the representative is paid a salary by the bank.</a:t>
            </a:r>
          </a:p>
          <a:p>
            <a:pPr>
              <a:defRPr/>
            </a:pPr>
            <a:endParaRPr lang="en-US" dirty="0" smtClean="0"/>
          </a:p>
          <a:p>
            <a:pPr>
              <a:defRPr/>
            </a:pPr>
            <a:r>
              <a:rPr lang="en-US" b="1" dirty="0" smtClean="0"/>
              <a:t>Fee-for-services</a:t>
            </a:r>
            <a:r>
              <a:rPr lang="en-US" dirty="0" smtClean="0"/>
              <a:t> – this is more of a business model than a fund structure.  It works similar to No load funds, but the entire portion of the MER generally paid to the dealer/adviser is removed.  </a:t>
            </a:r>
          </a:p>
          <a:p>
            <a:pPr>
              <a:defRPr/>
            </a:pPr>
            <a:r>
              <a:rPr lang="en-US" dirty="0" smtClean="0"/>
              <a:t>Under this structure the advisor and client negotiate a fee for the management and services the advisor provides and the client is billed either through their investment account or by invoice from the advisor. Most advisors that design their business to manage investments in this format will have a fee schedule in place that clearly defines the fees they charge.  </a:t>
            </a:r>
          </a:p>
          <a:p>
            <a:pPr>
              <a:defRPr/>
            </a:pPr>
            <a:endParaRPr lang="en-US" dirty="0" smtClean="0"/>
          </a:p>
          <a:p>
            <a:pPr>
              <a:defRPr/>
            </a:pPr>
            <a:endParaRPr lang="en-US" dirty="0" smtClean="0"/>
          </a:p>
          <a:p>
            <a:pPr>
              <a:defRPr/>
            </a:pPr>
            <a:r>
              <a:rPr lang="en-US" dirty="0" smtClean="0"/>
              <a:t>The reported rates of return on all mutual funds are the </a:t>
            </a:r>
            <a:r>
              <a:rPr lang="en-US" b="1" dirty="0" smtClean="0"/>
              <a:t>NET</a:t>
            </a:r>
            <a:r>
              <a:rPr lang="en-US" dirty="0" smtClean="0"/>
              <a:t> returns </a:t>
            </a:r>
            <a:r>
              <a:rPr lang="en-US" b="1" dirty="0" smtClean="0"/>
              <a:t>AFTER</a:t>
            </a:r>
            <a:r>
              <a:rPr lang="en-US" dirty="0" smtClean="0"/>
              <a:t> the MER has been taken from the fund.  The only exception to this is F class funds, where the advisor compensation should be subtracted from the fund performance to reflect the true rate of return. </a:t>
            </a:r>
          </a:p>
          <a:p>
            <a:pPr>
              <a:defRPr/>
            </a:pPr>
            <a:endParaRPr lang="en-US" dirty="0" smtClean="0"/>
          </a:p>
          <a:p>
            <a:pPr>
              <a:defRPr/>
            </a:pPr>
            <a:endParaRPr lang="en-CA" dirty="0"/>
          </a:p>
        </p:txBody>
      </p:sp>
      <p:sp>
        <p:nvSpPr>
          <p:cNvPr id="4" name="Slide Number Placeholder 3"/>
          <p:cNvSpPr>
            <a:spLocks noGrp="1"/>
          </p:cNvSpPr>
          <p:nvPr>
            <p:ph type="sldNum" sz="quarter" idx="5"/>
          </p:nvPr>
        </p:nvSpPr>
        <p:spPr/>
        <p:txBody>
          <a:bodyPr/>
          <a:lstStyle/>
          <a:p>
            <a:pPr>
              <a:defRPr/>
            </a:pPr>
            <a:fld id="{2EBEEDFC-A975-4242-8F8E-28E65AF914A2}" type="slidenum">
              <a:rPr lang="en-CA" smtClean="0"/>
              <a:pPr>
                <a:defRPr/>
              </a:pPr>
              <a:t>11</a:t>
            </a:fld>
            <a:endParaRPr lang="en-CA"/>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rmAutofit lnSpcReduction="10000"/>
          </a:bodyPr>
          <a:lstStyle/>
          <a:p>
            <a:pPr>
              <a:defRPr/>
            </a:pPr>
            <a:r>
              <a:rPr lang="en-US" dirty="0" smtClean="0"/>
              <a:t>The fund's management fee and operating expenses make up a fund’s management expense ratio or MER. They are paid by the fund, and are expressed as an annual percentage of the total value of the fund. Before you buy a fund, check its MER and performance, and compare them to similar funds. The MER is charged whether or not the fund does well.</a:t>
            </a:r>
          </a:p>
          <a:p>
            <a:pPr>
              <a:defRPr/>
            </a:pPr>
            <a:endParaRPr lang="en-US" dirty="0" smtClean="0"/>
          </a:p>
          <a:p>
            <a:pPr>
              <a:defRPr/>
            </a:pPr>
            <a:r>
              <a:rPr lang="en-US" dirty="0" smtClean="0"/>
              <a:t>MERs can range from less than 1% to more than 3%. </a:t>
            </a:r>
          </a:p>
          <a:p>
            <a:pPr>
              <a:defRPr/>
            </a:pPr>
            <a:r>
              <a:rPr lang="en-US" dirty="0" smtClean="0"/>
              <a:t>While you don’t pay these expenses directly, they affect you because they reduce the fund’s returns. </a:t>
            </a:r>
          </a:p>
          <a:p>
            <a:pPr>
              <a:defRPr/>
            </a:pPr>
            <a:r>
              <a:rPr lang="en-US" dirty="0" smtClean="0"/>
              <a:t>This can add up over time.</a:t>
            </a:r>
          </a:p>
          <a:p>
            <a:pPr>
              <a:defRPr/>
            </a:pPr>
            <a:endParaRPr lang="en-US" dirty="0" smtClean="0"/>
          </a:p>
          <a:p>
            <a:pPr>
              <a:defRPr/>
            </a:pPr>
            <a:r>
              <a:rPr lang="en-US" dirty="0" smtClean="0"/>
              <a:t>The management fee paid to the fund management company includes:</a:t>
            </a:r>
          </a:p>
          <a:p>
            <a:pPr>
              <a:defRPr/>
            </a:pPr>
            <a:r>
              <a:rPr lang="en-US" dirty="0" smtClean="0"/>
              <a:t>overseeing the fund </a:t>
            </a:r>
          </a:p>
          <a:p>
            <a:pPr>
              <a:defRPr/>
            </a:pPr>
            <a:r>
              <a:rPr lang="en-US" dirty="0" smtClean="0"/>
              <a:t>hiring a portfolio manager to make the investment decisions, and</a:t>
            </a:r>
          </a:p>
          <a:p>
            <a:pPr>
              <a:defRPr/>
            </a:pPr>
            <a:r>
              <a:rPr lang="en-US" dirty="0" smtClean="0"/>
              <a:t>hiring other companies to assist in the administration of the fund.</a:t>
            </a:r>
          </a:p>
          <a:p>
            <a:pPr>
              <a:defRPr/>
            </a:pPr>
            <a:endParaRPr lang="en-US" dirty="0" smtClean="0"/>
          </a:p>
          <a:p>
            <a:pPr>
              <a:defRPr/>
            </a:pPr>
            <a:r>
              <a:rPr lang="en-US" dirty="0" smtClean="0"/>
              <a:t>Operating expenses include:</a:t>
            </a:r>
          </a:p>
          <a:p>
            <a:pPr>
              <a:defRPr/>
            </a:pPr>
            <a:r>
              <a:rPr lang="en-US" dirty="0" smtClean="0"/>
              <a:t>bookkeeping and administrative fees</a:t>
            </a:r>
          </a:p>
          <a:p>
            <a:pPr>
              <a:defRPr/>
            </a:pPr>
            <a:r>
              <a:rPr lang="en-US" dirty="0" smtClean="0"/>
              <a:t>marketing costs</a:t>
            </a:r>
          </a:p>
          <a:p>
            <a:pPr>
              <a:defRPr/>
            </a:pPr>
            <a:r>
              <a:rPr lang="en-US" dirty="0" smtClean="0"/>
              <a:t>filings with the provincial securities commissions</a:t>
            </a:r>
          </a:p>
          <a:p>
            <a:pPr>
              <a:defRPr/>
            </a:pPr>
            <a:r>
              <a:rPr lang="en-US" dirty="0" smtClean="0"/>
              <a:t>legal fees</a:t>
            </a:r>
          </a:p>
          <a:p>
            <a:pPr>
              <a:defRPr/>
            </a:pPr>
            <a:r>
              <a:rPr lang="en-US" dirty="0" smtClean="0"/>
              <a:t>audit fees</a:t>
            </a:r>
          </a:p>
          <a:p>
            <a:pPr>
              <a:defRPr/>
            </a:pPr>
            <a:r>
              <a:rPr lang="en-US" dirty="0" smtClean="0"/>
              <a:t>GST/HST.</a:t>
            </a:r>
          </a:p>
          <a:p>
            <a:pPr>
              <a:defRPr/>
            </a:pPr>
            <a:endParaRPr lang="en-CA" dirty="0"/>
          </a:p>
        </p:txBody>
      </p:sp>
      <p:sp>
        <p:nvSpPr>
          <p:cNvPr id="4" name="Slide Number Placeholder 3"/>
          <p:cNvSpPr>
            <a:spLocks noGrp="1"/>
          </p:cNvSpPr>
          <p:nvPr>
            <p:ph type="sldNum" sz="quarter" idx="5"/>
          </p:nvPr>
        </p:nvSpPr>
        <p:spPr/>
        <p:txBody>
          <a:bodyPr/>
          <a:lstStyle/>
          <a:p>
            <a:pPr>
              <a:defRPr/>
            </a:pPr>
            <a:fld id="{C843FB93-B808-43AD-9F51-2F43A71B933F}" type="slidenum">
              <a:rPr lang="en-CA" smtClean="0"/>
              <a:pPr>
                <a:defRPr/>
              </a:pPr>
              <a:t>12</a:t>
            </a:fld>
            <a:endParaRPr lang="en-CA"/>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bwMode="auto">
          <a:noFill/>
          <a:ln>
            <a:solidFill>
              <a:srgbClr val="000000"/>
            </a:solidFill>
            <a:miter lim="800000"/>
            <a:headEnd/>
            <a:tailEnd/>
          </a:ln>
        </p:spPr>
      </p:sp>
      <p:sp>
        <p:nvSpPr>
          <p:cNvPr id="43011"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smtClean="0"/>
              <a:t>Most mutual funds pay a trailing commission (or trailer fee) each year to the company that sold you the fund. </a:t>
            </a:r>
          </a:p>
          <a:p>
            <a:r>
              <a:rPr lang="en-US" smtClean="0"/>
              <a:t>They pay this commission for as long as you hold the fund.</a:t>
            </a:r>
          </a:p>
          <a:p>
            <a:endParaRPr lang="en-US" smtClean="0"/>
          </a:p>
          <a:p>
            <a:r>
              <a:rPr lang="en-US" smtClean="0"/>
              <a:t>Here's how it works:</a:t>
            </a:r>
          </a:p>
          <a:p>
            <a:r>
              <a:rPr lang="en-US" smtClean="0"/>
              <a:t>It’s paid out of the fund’s management fee, so it’s reflected in the fund’s MER.</a:t>
            </a:r>
          </a:p>
          <a:p>
            <a:r>
              <a:rPr lang="en-US" smtClean="0"/>
              <a:t>It typically ranges from 0.25% to 1.5% of the value of your investment each year.</a:t>
            </a:r>
          </a:p>
          <a:p>
            <a:r>
              <a:rPr lang="en-US" smtClean="0"/>
              <a:t>It is to pay for the services and advice the company and the adviser provide to you.</a:t>
            </a:r>
          </a:p>
          <a:p>
            <a:r>
              <a:rPr lang="en-US" smtClean="0"/>
              <a:t>The company may pay all or part of the commission to your financial adviser.</a:t>
            </a:r>
          </a:p>
          <a:p>
            <a:endParaRPr lang="en-CA" smtClean="0"/>
          </a:p>
        </p:txBody>
      </p:sp>
      <p:sp>
        <p:nvSpPr>
          <p:cNvPr id="4" name="Slide Number Placeholder 3"/>
          <p:cNvSpPr>
            <a:spLocks noGrp="1"/>
          </p:cNvSpPr>
          <p:nvPr>
            <p:ph type="sldNum" sz="quarter" idx="5"/>
          </p:nvPr>
        </p:nvSpPr>
        <p:spPr/>
        <p:txBody>
          <a:bodyPr/>
          <a:lstStyle/>
          <a:p>
            <a:pPr>
              <a:defRPr/>
            </a:pPr>
            <a:fld id="{8ADF763E-BF2C-42BE-9C9B-5982D9F30BA3}" type="slidenum">
              <a:rPr lang="en-CA" smtClean="0"/>
              <a:pPr>
                <a:defRPr/>
              </a:pPr>
              <a:t>13</a:t>
            </a:fld>
            <a:endParaRPr lang="en-CA"/>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normAutofit lnSpcReduction="10000"/>
          </a:bodyPr>
          <a:lstStyle/>
          <a:p>
            <a:pPr>
              <a:defRPr/>
            </a:pPr>
            <a:r>
              <a:rPr lang="en-US" b="1" dirty="0" smtClean="0"/>
              <a:t>Be prepared for each meeting.</a:t>
            </a:r>
            <a:r>
              <a:rPr lang="en-US" dirty="0" smtClean="0"/>
              <a:t> Treat each meeting with your adviser like a business meeting. Take some time before the meeting to review your investments and jot down what you want to discuss. Bring all relevant information, such as recent account statements and tax assessment forms. </a:t>
            </a:r>
            <a:endParaRPr lang="en-CA" b="1" dirty="0" smtClean="0"/>
          </a:p>
          <a:p>
            <a:pPr>
              <a:defRPr/>
            </a:pPr>
            <a:r>
              <a:rPr lang="en-US" b="1" dirty="0" smtClean="0"/>
              <a:t>Ask questions and take notes.</a:t>
            </a:r>
            <a:r>
              <a:rPr lang="en-US" dirty="0" smtClean="0"/>
              <a:t> Make sure you understand the investments your adviser recommends and how they fit with your plan. If you don’t understand something, ask for clarification. Take notes of conversations you have with your adviser and what you agree to. </a:t>
            </a:r>
            <a:endParaRPr lang="en-CA" b="1" dirty="0" smtClean="0"/>
          </a:p>
          <a:p>
            <a:pPr>
              <a:defRPr/>
            </a:pPr>
            <a:r>
              <a:rPr lang="en-US" b="1" dirty="0" smtClean="0"/>
              <a:t>Be informed.</a:t>
            </a:r>
            <a:r>
              <a:rPr lang="en-US" dirty="0" smtClean="0"/>
              <a:t> Read documents that you receive about investments you’re considering. Learn as much as you can about the investment world through courses, books, newspapers, websites and other media.</a:t>
            </a:r>
            <a:endParaRPr lang="en-CA" b="1" dirty="0" smtClean="0"/>
          </a:p>
          <a:p>
            <a:pPr>
              <a:defRPr/>
            </a:pPr>
            <a:r>
              <a:rPr lang="en-US" b="1" dirty="0" smtClean="0"/>
              <a:t>Stay on top of your investments.</a:t>
            </a:r>
            <a:r>
              <a:rPr lang="en-US" dirty="0" smtClean="0"/>
              <a:t> Review your transaction confirmations and account statements as soon as you get them. Make sure they reflect what you discussed and contact your adviser right away if there are any problems.</a:t>
            </a:r>
            <a:endParaRPr lang="en-CA" b="1" dirty="0" smtClean="0"/>
          </a:p>
          <a:p>
            <a:pPr>
              <a:defRPr/>
            </a:pPr>
            <a:r>
              <a:rPr lang="en-US" b="1" dirty="0" smtClean="0"/>
              <a:t>Keep your adviser up to date.</a:t>
            </a:r>
            <a:r>
              <a:rPr lang="en-US" dirty="0" smtClean="0"/>
              <a:t> Tell your adviser when your personal or financial circumstances change. Major life changes such as marriage, the birth of a child, divorce or the death of your spouse can have a significant impact on your financial well-being. </a:t>
            </a:r>
            <a:endParaRPr lang="en-CA" b="1" dirty="0"/>
          </a:p>
        </p:txBody>
      </p:sp>
      <p:sp>
        <p:nvSpPr>
          <p:cNvPr id="4" name="Slide Number Placeholder 3"/>
          <p:cNvSpPr>
            <a:spLocks noGrp="1"/>
          </p:cNvSpPr>
          <p:nvPr>
            <p:ph type="sldNum" sz="quarter" idx="5"/>
          </p:nvPr>
        </p:nvSpPr>
        <p:spPr/>
        <p:txBody>
          <a:bodyPr/>
          <a:lstStyle/>
          <a:p>
            <a:pPr>
              <a:defRPr/>
            </a:pPr>
            <a:fld id="{384934FA-011A-4DF0-9E36-77724F38F152}" type="slidenum">
              <a:rPr lang="en-CA" smtClean="0"/>
              <a:pPr>
                <a:defRPr/>
              </a:pPr>
              <a:t>14</a:t>
            </a:fld>
            <a:endParaRPr lang="en-CA"/>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noFill/>
          <a:ln>
            <a:solidFill>
              <a:srgbClr val="000000"/>
            </a:solidFill>
            <a:miter lim="800000"/>
            <a:headEnd/>
            <a:tailEnd/>
          </a:ln>
        </p:spPr>
      </p:sp>
      <p:sp>
        <p:nvSpPr>
          <p:cNvPr id="45059" name="Notes Placeholder 2"/>
          <p:cNvSpPr>
            <a:spLocks noGrp="1"/>
          </p:cNvSpPr>
          <p:nvPr>
            <p:ph type="body" idx="1"/>
          </p:nvPr>
        </p:nvSpPr>
        <p:spPr bwMode="auto">
          <a:noFill/>
        </p:spPr>
        <p:txBody>
          <a:bodyPr wrap="square" numCol="1" anchor="t" anchorCtr="0" compatLnSpc="1">
            <a:prstTxWarp prst="textNoShape">
              <a:avLst/>
            </a:prstTxWarp>
          </a:bodyPr>
          <a:lstStyle/>
          <a:p>
            <a:pPr fontAlgn="t"/>
            <a:r>
              <a:rPr lang="en-US" smtClean="0"/>
              <a:t>Although most financial advisers and the firms they work for are fair, efficient and follow the rules, you may have a complaint if your financial adviser:</a:t>
            </a:r>
          </a:p>
          <a:p>
            <a:pPr fontAlgn="t"/>
            <a:r>
              <a:rPr lang="en-US" smtClean="0"/>
              <a:t>is not registered to sell the investments being recommended,</a:t>
            </a:r>
          </a:p>
          <a:p>
            <a:pPr fontAlgn="t"/>
            <a:r>
              <a:rPr lang="en-US" smtClean="0"/>
              <a:t>takes money out of your account, or buys or sells securities with your money, without first getting your permission (This does not apply if you have set up a discretionary account, which allows your financial adviser to make trades at their discretion without getting your permission.), </a:t>
            </a:r>
          </a:p>
          <a:p>
            <a:pPr fontAlgn="t"/>
            <a:r>
              <a:rPr lang="en-US" smtClean="0"/>
              <a:t>switches you from one mutual fund to another when there is no legitimate reason,  </a:t>
            </a:r>
          </a:p>
          <a:p>
            <a:pPr fontAlgn="t"/>
            <a:r>
              <a:rPr lang="en-US" smtClean="0"/>
              <a:t>does not take reasonable care to see that your investment request is executed at the best possible price, given the market conditions at the time, or</a:t>
            </a:r>
          </a:p>
          <a:p>
            <a:pPr fontAlgn="t"/>
            <a:r>
              <a:rPr lang="en-US" smtClean="0"/>
              <a:t>recommends you buy or sell a security that is unsuitable based on the information gathered from you in the Know Your Client form (KYC)</a:t>
            </a:r>
            <a:br>
              <a:rPr lang="en-US" smtClean="0"/>
            </a:br>
            <a:endParaRPr lang="en-US" smtClean="0"/>
          </a:p>
          <a:p>
            <a:endParaRPr lang="en-CA" smtClean="0"/>
          </a:p>
        </p:txBody>
      </p:sp>
      <p:sp>
        <p:nvSpPr>
          <p:cNvPr id="4" name="Slide Number Placeholder 3"/>
          <p:cNvSpPr>
            <a:spLocks noGrp="1"/>
          </p:cNvSpPr>
          <p:nvPr>
            <p:ph type="sldNum" sz="quarter" idx="5"/>
          </p:nvPr>
        </p:nvSpPr>
        <p:spPr/>
        <p:txBody>
          <a:bodyPr/>
          <a:lstStyle/>
          <a:p>
            <a:pPr>
              <a:defRPr/>
            </a:pPr>
            <a:fld id="{847240CD-A166-4D2E-B28A-A0DEC4741DA4}" type="slidenum">
              <a:rPr lang="en-CA" smtClean="0"/>
              <a:pPr>
                <a:defRPr/>
              </a:pPr>
              <a:t>15</a:t>
            </a:fld>
            <a:endParaRPr lang="en-CA"/>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bwMode="auto">
          <a:noFill/>
          <a:ln>
            <a:solidFill>
              <a:srgbClr val="000000"/>
            </a:solidFill>
            <a:miter lim="800000"/>
            <a:headEnd/>
            <a:tailEnd/>
          </a:ln>
        </p:spPr>
      </p:sp>
      <p:sp>
        <p:nvSpPr>
          <p:cNvPr id="46083"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CA" smtClean="0"/>
          </a:p>
        </p:txBody>
      </p:sp>
      <p:sp>
        <p:nvSpPr>
          <p:cNvPr id="4" name="Slide Number Placeholder 3"/>
          <p:cNvSpPr>
            <a:spLocks noGrp="1"/>
          </p:cNvSpPr>
          <p:nvPr>
            <p:ph type="sldNum" sz="quarter" idx="5"/>
          </p:nvPr>
        </p:nvSpPr>
        <p:spPr/>
        <p:txBody>
          <a:bodyPr/>
          <a:lstStyle/>
          <a:p>
            <a:pPr>
              <a:defRPr/>
            </a:pPr>
            <a:fld id="{B7D5F1F2-8756-4F3C-A973-17CE36EF6EB5}" type="slidenum">
              <a:rPr lang="en-CA" smtClean="0"/>
              <a:pPr>
                <a:defRPr/>
              </a:pPr>
              <a:t>16</a:t>
            </a:fld>
            <a:endParaRPr lang="en-CA"/>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Notes Placeholder 2"/>
          <p:cNvSpPr>
            <a:spLocks noGrp="1"/>
          </p:cNvSpPr>
          <p:nvPr>
            <p:ph type="body" idx="1"/>
          </p:nvPr>
        </p:nvSpPr>
        <p:spPr bwMode="auto">
          <a:xfrm>
            <a:off x="685800" y="4876800"/>
            <a:ext cx="5486400" cy="3581400"/>
          </a:xfrm>
          <a:noFill/>
        </p:spPr>
        <p:txBody>
          <a:bodyPr wrap="square" numCol="1" anchor="t" anchorCtr="0" compatLnSpc="1">
            <a:prstTxWarp prst="textNoShape">
              <a:avLst/>
            </a:prstTxWarp>
          </a:bodyPr>
          <a:lstStyle/>
          <a:p>
            <a:pPr eaLnBrk="1" hangingPunct="1"/>
            <a:endParaRPr lang="en-CA" sz="1400" smtClean="0"/>
          </a:p>
        </p:txBody>
      </p:sp>
      <p:sp>
        <p:nvSpPr>
          <p:cNvPr id="4" name="Slide Number Placeholder 3"/>
          <p:cNvSpPr>
            <a:spLocks noGrp="1"/>
          </p:cNvSpPr>
          <p:nvPr>
            <p:ph type="sldNum" sz="quarter" idx="5"/>
          </p:nvPr>
        </p:nvSpPr>
        <p:spPr/>
        <p:txBody>
          <a:bodyPr/>
          <a:lstStyle/>
          <a:p>
            <a:pPr>
              <a:defRPr/>
            </a:pPr>
            <a:fld id="{56836979-DBBF-4CE9-8BB4-71E97E4F781F}" type="slidenum">
              <a:rPr lang="en-CA" smtClean="0"/>
              <a:pPr>
                <a:defRPr/>
              </a:pPr>
              <a:t>17</a:t>
            </a:fld>
            <a:endParaRPr lang="en-CA"/>
          </a:p>
        </p:txBody>
      </p:sp>
      <p:sp>
        <p:nvSpPr>
          <p:cNvPr id="47108" name="Slide Image Placeholder 4"/>
          <p:cNvSpPr>
            <a:spLocks noGrp="1" noRot="1" noChangeAspect="1" noTextEdit="1"/>
          </p:cNvSpPr>
          <p:nvPr>
            <p:ph type="sldImg"/>
          </p:nvPr>
        </p:nvSpPr>
        <p:spPr bwMode="auto">
          <a:noFill/>
          <a:ln>
            <a:solidFill>
              <a:srgbClr val="000000"/>
            </a:solidFill>
            <a:miter lim="800000"/>
            <a:headEnd/>
            <a:tailEnd/>
          </a:ln>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ounded Rectangle 3"/>
          <p:cNvSpPr/>
          <p:nvPr userDrawn="1"/>
        </p:nvSpPr>
        <p:spPr>
          <a:xfrm>
            <a:off x="685800" y="1755775"/>
            <a:ext cx="7772400" cy="1447800"/>
          </a:xfrm>
          <a:prstGeom prst="roundRect">
            <a:avLst>
              <a:gd name="adj" fmla="val 12496"/>
            </a:avLst>
          </a:prstGeom>
          <a:solidFill>
            <a:srgbClr val="C0241F"/>
          </a:solidFill>
          <a:ln w="60325" cmpd="thinThick">
            <a:solidFill>
              <a:srgbClr val="C0241F"/>
            </a:solidFill>
          </a:ln>
          <a:effectLst>
            <a:outerShdw blurRad="50800" dist="38100" dir="8100000" algn="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CA"/>
          </a:p>
        </p:txBody>
      </p:sp>
      <p:pic>
        <p:nvPicPr>
          <p:cNvPr id="5" name="Picture 7" descr="Boxing Gloves.jpg"/>
          <p:cNvPicPr>
            <a:picLocks noChangeAspect="1"/>
          </p:cNvPicPr>
          <p:nvPr userDrawn="1"/>
        </p:nvPicPr>
        <p:blipFill>
          <a:blip r:embed="rId2">
            <a:clrChange>
              <a:clrFrom>
                <a:srgbClr val="FDFDFD"/>
              </a:clrFrom>
              <a:clrTo>
                <a:srgbClr val="FDFDFD">
                  <a:alpha val="0"/>
                </a:srgbClr>
              </a:clrTo>
            </a:clrChange>
          </a:blip>
          <a:srcRect/>
          <a:stretch>
            <a:fillRect/>
          </a:stretch>
        </p:blipFill>
        <p:spPr bwMode="auto">
          <a:xfrm>
            <a:off x="-241300" y="4551363"/>
            <a:ext cx="3822700" cy="2306637"/>
          </a:xfrm>
          <a:prstGeom prst="rect">
            <a:avLst/>
          </a:prstGeom>
          <a:noFill/>
          <a:ln w="9525">
            <a:noFill/>
            <a:miter lim="800000"/>
            <a:headEnd/>
            <a:tailEnd/>
          </a:ln>
        </p:spPr>
      </p:pic>
      <p:sp>
        <p:nvSpPr>
          <p:cNvPr id="2" name="Title 1"/>
          <p:cNvSpPr>
            <a:spLocks noGrp="1"/>
          </p:cNvSpPr>
          <p:nvPr>
            <p:ph type="ctrTitle"/>
          </p:nvPr>
        </p:nvSpPr>
        <p:spPr>
          <a:xfrm>
            <a:off x="685800" y="1752600"/>
            <a:ext cx="7772400" cy="1470025"/>
          </a:xfrm>
        </p:spPr>
        <p:txBody>
          <a:bodyPr/>
          <a:lstStyle/>
          <a:p>
            <a:r>
              <a:rPr lang="en-US" dirty="0" smtClean="0"/>
              <a:t>Click to edit Master title style</a:t>
            </a:r>
            <a:endParaRPr lang="en-CA" dirty="0"/>
          </a:p>
        </p:txBody>
      </p:sp>
      <p:sp>
        <p:nvSpPr>
          <p:cNvPr id="3" name="Subtitle 2"/>
          <p:cNvSpPr>
            <a:spLocks noGrp="1"/>
          </p:cNvSpPr>
          <p:nvPr>
            <p:ph type="subTitle" idx="1"/>
          </p:nvPr>
        </p:nvSpPr>
        <p:spPr>
          <a:xfrm>
            <a:off x="1371600" y="3508375"/>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CA"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ounded Rectangle 3"/>
          <p:cNvSpPr/>
          <p:nvPr userDrawn="1"/>
        </p:nvSpPr>
        <p:spPr>
          <a:xfrm>
            <a:off x="457200" y="1143000"/>
            <a:ext cx="8229600" cy="4953000"/>
          </a:xfrm>
          <a:prstGeom prst="roundRect">
            <a:avLst>
              <a:gd name="adj" fmla="val 4127"/>
            </a:avLst>
          </a:prstGeom>
          <a:solidFill>
            <a:schemeClr val="bg1"/>
          </a:solidFill>
          <a:ln w="12700">
            <a:solidFill>
              <a:srgbClr val="C0241F"/>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CA"/>
          </a:p>
        </p:txBody>
      </p:sp>
      <p:sp>
        <p:nvSpPr>
          <p:cNvPr id="5" name="Rounded Rectangle 4"/>
          <p:cNvSpPr/>
          <p:nvPr userDrawn="1"/>
        </p:nvSpPr>
        <p:spPr>
          <a:xfrm>
            <a:off x="457200" y="228600"/>
            <a:ext cx="8305800" cy="685800"/>
          </a:xfrm>
          <a:prstGeom prst="roundRect">
            <a:avLst/>
          </a:prstGeom>
          <a:solidFill>
            <a:srgbClr val="C0241F"/>
          </a:solidFill>
          <a:ln w="60325" cmpd="thinThick">
            <a:solidFill>
              <a:srgbClr val="C0241F"/>
            </a:solidFill>
          </a:ln>
          <a:effectLst>
            <a:outerShdw blurRad="50800" dist="38100" dir="8100000" algn="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CA"/>
          </a:p>
        </p:txBody>
      </p:sp>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ounded Rectangle 3"/>
          <p:cNvSpPr/>
          <p:nvPr userDrawn="1"/>
        </p:nvSpPr>
        <p:spPr>
          <a:xfrm>
            <a:off x="762000" y="4419600"/>
            <a:ext cx="7696200" cy="1371600"/>
          </a:xfrm>
          <a:prstGeom prst="roundRect">
            <a:avLst>
              <a:gd name="adj" fmla="val 12265"/>
            </a:avLst>
          </a:prstGeom>
          <a:solidFill>
            <a:srgbClr val="C0241F"/>
          </a:solidFill>
          <a:ln w="60325" cmpd="thinThick">
            <a:solidFill>
              <a:srgbClr val="C0241F"/>
            </a:solidFill>
          </a:ln>
          <a:effectLst>
            <a:outerShdw blurRad="50800" dist="38100" dir="8100000" algn="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CA"/>
          </a:p>
        </p:txBody>
      </p:sp>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Rounded Rectangle 4"/>
          <p:cNvSpPr/>
          <p:nvPr userDrawn="1"/>
        </p:nvSpPr>
        <p:spPr>
          <a:xfrm>
            <a:off x="457200" y="228600"/>
            <a:ext cx="8305800" cy="685800"/>
          </a:xfrm>
          <a:prstGeom prst="roundRect">
            <a:avLst/>
          </a:prstGeom>
          <a:solidFill>
            <a:srgbClr val="C0241F"/>
          </a:solidFill>
          <a:ln w="60325" cmpd="thinThick">
            <a:solidFill>
              <a:srgbClr val="C0241F"/>
            </a:solidFill>
          </a:ln>
          <a:effectLst>
            <a:outerShdw blurRad="50800" dist="38100" dir="8100000" algn="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CA"/>
          </a:p>
        </p:txBody>
      </p:sp>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ounded Rectangle 6"/>
          <p:cNvSpPr/>
          <p:nvPr userDrawn="1"/>
        </p:nvSpPr>
        <p:spPr>
          <a:xfrm>
            <a:off x="457200" y="228600"/>
            <a:ext cx="8305800" cy="685800"/>
          </a:xfrm>
          <a:prstGeom prst="roundRect">
            <a:avLst/>
          </a:prstGeom>
          <a:solidFill>
            <a:srgbClr val="C0241F"/>
          </a:solidFill>
          <a:ln w="60325" cmpd="thinThick">
            <a:solidFill>
              <a:srgbClr val="C0241F"/>
            </a:solidFill>
          </a:ln>
          <a:effectLst>
            <a:outerShdw blurRad="50800" dist="38100" dir="8100000" algn="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CA"/>
          </a:p>
        </p:txBody>
      </p:sp>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ounded Rectangle 2"/>
          <p:cNvSpPr/>
          <p:nvPr userDrawn="1"/>
        </p:nvSpPr>
        <p:spPr>
          <a:xfrm>
            <a:off x="457200" y="228600"/>
            <a:ext cx="8305800" cy="685800"/>
          </a:xfrm>
          <a:prstGeom prst="roundRect">
            <a:avLst/>
          </a:prstGeom>
          <a:solidFill>
            <a:srgbClr val="C0241F"/>
          </a:solidFill>
          <a:ln w="60325" cmpd="thinThick">
            <a:solidFill>
              <a:srgbClr val="C0241F"/>
            </a:solidFill>
          </a:ln>
          <a:effectLst>
            <a:outerShdw blurRad="50800" dist="38100" dir="8100000" algn="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CA"/>
          </a:p>
        </p:txBody>
      </p:sp>
      <p:sp>
        <p:nvSpPr>
          <p:cNvPr id="2" name="Title 1"/>
          <p:cNvSpPr>
            <a:spLocks noGrp="1"/>
          </p:cNvSpPr>
          <p:nvPr>
            <p:ph type="title"/>
          </p:nvPr>
        </p:nvSpPr>
        <p:spPr/>
        <p:txBody>
          <a:bodyPr/>
          <a:lstStyle/>
          <a:p>
            <a:r>
              <a:rPr lang="en-US" smtClean="0"/>
              <a:t>Click to edit Master title style</a:t>
            </a:r>
            <a:endParaRPr lang="en-C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5" name="Rounded Rectangle 4"/>
          <p:cNvSpPr/>
          <p:nvPr userDrawn="1"/>
        </p:nvSpPr>
        <p:spPr>
          <a:xfrm>
            <a:off x="457200" y="304800"/>
            <a:ext cx="3048000" cy="762000"/>
          </a:xfrm>
          <a:prstGeom prst="roundRect">
            <a:avLst/>
          </a:prstGeom>
          <a:solidFill>
            <a:srgbClr val="C0241F"/>
          </a:solidFill>
          <a:ln w="60325" cmpd="thinThick">
            <a:solidFill>
              <a:srgbClr val="C0241F"/>
            </a:solidFill>
          </a:ln>
          <a:effectLst>
            <a:outerShdw blurRad="50800" dist="38100" dir="8100000" algn="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CA"/>
          </a:p>
        </p:txBody>
      </p:sp>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Rounded Rectangle 4"/>
          <p:cNvSpPr/>
          <p:nvPr userDrawn="1"/>
        </p:nvSpPr>
        <p:spPr>
          <a:xfrm>
            <a:off x="1828800" y="4800600"/>
            <a:ext cx="5410200" cy="533400"/>
          </a:xfrm>
          <a:prstGeom prst="roundRect">
            <a:avLst/>
          </a:prstGeom>
          <a:solidFill>
            <a:srgbClr val="C0241F"/>
          </a:solidFill>
          <a:ln w="60325" cmpd="thinThick">
            <a:solidFill>
              <a:srgbClr val="C0241F"/>
            </a:solidFill>
          </a:ln>
          <a:effectLst>
            <a:outerShdw blurRad="50800" dist="38100" dir="8100000" algn="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CA"/>
          </a:p>
        </p:txBody>
      </p:sp>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dirty="0" smtClean="0"/>
              <a:t>Click to edit Master title style</a:t>
            </a:r>
            <a:endParaRPr lang="en-CA" dirty="0"/>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CA"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4" name="Rounded Rectangle 3"/>
          <p:cNvSpPr/>
          <p:nvPr userDrawn="1"/>
        </p:nvSpPr>
        <p:spPr>
          <a:xfrm>
            <a:off x="457200" y="1143000"/>
            <a:ext cx="8229600" cy="4953000"/>
          </a:xfrm>
          <a:prstGeom prst="roundRect">
            <a:avLst>
              <a:gd name="adj" fmla="val 4127"/>
            </a:avLst>
          </a:prstGeom>
          <a:solidFill>
            <a:schemeClr val="bg1"/>
          </a:solidFill>
          <a:ln w="12700">
            <a:solidFill>
              <a:srgbClr val="C0241F"/>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CA"/>
          </a:p>
        </p:txBody>
      </p:sp>
      <p:sp>
        <p:nvSpPr>
          <p:cNvPr id="5" name="Rounded Rectangle 4"/>
          <p:cNvSpPr/>
          <p:nvPr userDrawn="1"/>
        </p:nvSpPr>
        <p:spPr>
          <a:xfrm>
            <a:off x="457200" y="228600"/>
            <a:ext cx="8305800" cy="685800"/>
          </a:xfrm>
          <a:prstGeom prst="roundRect">
            <a:avLst/>
          </a:prstGeom>
          <a:solidFill>
            <a:srgbClr val="C0241F"/>
          </a:solidFill>
          <a:ln w="60325" cmpd="thinThick">
            <a:solidFill>
              <a:srgbClr val="C0241F"/>
            </a:solidFill>
          </a:ln>
          <a:effectLst>
            <a:outerShdw blurRad="50800" dist="38100" dir="8100000" algn="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CA"/>
          </a:p>
        </p:txBody>
      </p:sp>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4" name="Rounded Rectangle 3"/>
          <p:cNvSpPr/>
          <p:nvPr userDrawn="1"/>
        </p:nvSpPr>
        <p:spPr>
          <a:xfrm rot="5400000">
            <a:off x="4762500" y="2171700"/>
            <a:ext cx="5791200" cy="2057400"/>
          </a:xfrm>
          <a:prstGeom prst="roundRect">
            <a:avLst>
              <a:gd name="adj" fmla="val 10797"/>
            </a:avLst>
          </a:prstGeom>
          <a:solidFill>
            <a:srgbClr val="C0241F"/>
          </a:solidFill>
          <a:ln w="60325" cmpd="thinThick">
            <a:solidFill>
              <a:srgbClr val="C0241F"/>
            </a:solidFill>
          </a:ln>
          <a:effectLst>
            <a:outerShdw blurRad="50800" dist="38100" dir="8100000" algn="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CA"/>
          </a:p>
        </p:txBody>
      </p:sp>
      <p:sp>
        <p:nvSpPr>
          <p:cNvPr id="5" name="Rounded Rectangle 4"/>
          <p:cNvSpPr/>
          <p:nvPr userDrawn="1"/>
        </p:nvSpPr>
        <p:spPr>
          <a:xfrm>
            <a:off x="457200" y="304800"/>
            <a:ext cx="6019800" cy="5791200"/>
          </a:xfrm>
          <a:prstGeom prst="roundRect">
            <a:avLst>
              <a:gd name="adj" fmla="val 4127"/>
            </a:avLst>
          </a:prstGeom>
          <a:solidFill>
            <a:schemeClr val="bg1"/>
          </a:solidFill>
          <a:ln w="12700">
            <a:solidFill>
              <a:srgbClr val="C0241F"/>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CA"/>
          </a:p>
        </p:txBody>
      </p:sp>
      <p:sp>
        <p:nvSpPr>
          <p:cNvPr id="2" name="Vertical Title 1"/>
          <p:cNvSpPr>
            <a:spLocks noGrp="1"/>
          </p:cNvSpPr>
          <p:nvPr>
            <p:ph type="title" orient="vert"/>
          </p:nvPr>
        </p:nvSpPr>
        <p:spPr>
          <a:xfrm>
            <a:off x="6629400" y="381000"/>
            <a:ext cx="2057400" cy="5745163"/>
          </a:xfrm>
        </p:spPr>
        <p:txBody>
          <a:bodyPr vert="eaVert"/>
          <a:lstStyle/>
          <a:p>
            <a:r>
              <a:rPr lang="en-US" dirty="0" smtClean="0"/>
              <a:t>Click to edit Master title style</a:t>
            </a:r>
            <a:endParaRPr lang="en-CA"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26" name="Picture 2"/>
          <p:cNvPicPr>
            <a:picLocks noChangeAspect="1" noChangeArrowheads="1"/>
          </p:cNvPicPr>
          <p:nvPr userDrawn="1"/>
        </p:nvPicPr>
        <p:blipFill>
          <a:blip r:embed="rId13"/>
          <a:srcRect r="833"/>
          <a:stretch>
            <a:fillRect/>
          </a:stretch>
        </p:blipFill>
        <p:spPr bwMode="auto">
          <a:xfrm>
            <a:off x="0" y="0"/>
            <a:ext cx="9144000" cy="5838825"/>
          </a:xfrm>
          <a:prstGeom prst="rect">
            <a:avLst/>
          </a:prstGeom>
          <a:noFill/>
          <a:ln w="9525">
            <a:noFill/>
            <a:miter lim="800000"/>
            <a:headEnd/>
            <a:tailEnd/>
          </a:ln>
        </p:spPr>
      </p:pic>
      <p:sp>
        <p:nvSpPr>
          <p:cNvPr id="1027" name="Title Placeholder 1"/>
          <p:cNvSpPr>
            <a:spLocks noGrp="1"/>
          </p:cNvSpPr>
          <p:nvPr>
            <p:ph type="title"/>
          </p:nvPr>
        </p:nvSpPr>
        <p:spPr bwMode="auto">
          <a:xfrm>
            <a:off x="457200" y="228600"/>
            <a:ext cx="6629400" cy="6858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CA" smtClean="0"/>
          </a:p>
        </p:txBody>
      </p:sp>
      <p:sp>
        <p:nvSpPr>
          <p:cNvPr id="1028" name="Text Placeholder 2"/>
          <p:cNvSpPr>
            <a:spLocks noGrp="1"/>
          </p:cNvSpPr>
          <p:nvPr>
            <p:ph type="body" idx="1"/>
          </p:nvPr>
        </p:nvSpPr>
        <p:spPr bwMode="auto">
          <a:xfrm>
            <a:off x="457200" y="1219200"/>
            <a:ext cx="8229600" cy="4906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smtClean="0"/>
          </a:p>
        </p:txBody>
      </p:sp>
      <p:pic>
        <p:nvPicPr>
          <p:cNvPr id="1029" name="Picture 10" descr="NBSC Logo Transparent colour.gif"/>
          <p:cNvPicPr>
            <a:picLocks noChangeAspect="1"/>
          </p:cNvPicPr>
          <p:nvPr userDrawn="1"/>
        </p:nvPicPr>
        <p:blipFill>
          <a:blip r:embed="rId14"/>
          <a:srcRect/>
          <a:stretch>
            <a:fillRect/>
          </a:stretch>
        </p:blipFill>
        <p:spPr bwMode="auto">
          <a:xfrm>
            <a:off x="5334000" y="6324600"/>
            <a:ext cx="1143000" cy="374650"/>
          </a:xfrm>
          <a:prstGeom prst="rect">
            <a:avLst/>
          </a:prstGeom>
          <a:noFill/>
          <a:ln w="9525">
            <a:noFill/>
            <a:miter lim="800000"/>
            <a:headEnd/>
            <a:tailEnd/>
          </a:ln>
        </p:spPr>
      </p:pic>
      <p:sp>
        <p:nvSpPr>
          <p:cNvPr id="12" name="TextBox 11"/>
          <p:cNvSpPr txBox="1"/>
          <p:nvPr userDrawn="1"/>
        </p:nvSpPr>
        <p:spPr>
          <a:xfrm>
            <a:off x="6553200" y="6324600"/>
            <a:ext cx="2133600" cy="276225"/>
          </a:xfrm>
          <a:prstGeom prst="rect">
            <a:avLst/>
          </a:prstGeom>
          <a:noFill/>
        </p:spPr>
        <p:txBody>
          <a:bodyPr>
            <a:spAutoFit/>
          </a:bodyPr>
          <a:lstStyle/>
          <a:p>
            <a:pPr fontAlgn="auto">
              <a:spcBef>
                <a:spcPts val="0"/>
              </a:spcBef>
              <a:spcAft>
                <a:spcPts val="0"/>
              </a:spcAft>
              <a:defRPr/>
            </a:pPr>
            <a:r>
              <a:rPr lang="en-US" sz="1200" dirty="0">
                <a:solidFill>
                  <a:schemeClr val="bg1">
                    <a:lumMod val="50000"/>
                  </a:schemeClr>
                </a:solidFill>
                <a:latin typeface="+mn-lt"/>
              </a:rPr>
              <a:t>www.investinknowingmore.ca</a:t>
            </a:r>
            <a:endParaRPr lang="en-CA" sz="1200" dirty="0">
              <a:solidFill>
                <a:schemeClr val="bg1">
                  <a:lumMod val="50000"/>
                </a:schemeClr>
              </a:solidFill>
              <a:latin typeface="+mn-lt"/>
            </a:endParaRPr>
          </a:p>
        </p:txBody>
      </p:sp>
    </p:spTree>
  </p:cSld>
  <p:clrMap bg1="lt1" tx1="dk1" bg2="lt2" tx2="dk2" accent1="accent1" accent2="accent2" accent3="accent3" accent4="accent4" accent5="accent5" accent6="accent6" hlink="hlink" folHlink="folHlink"/>
  <p:sldLayoutIdLst>
    <p:sldLayoutId id="2147483818" r:id="rId1"/>
    <p:sldLayoutId id="2147483819" r:id="rId2"/>
    <p:sldLayoutId id="2147483820" r:id="rId3"/>
    <p:sldLayoutId id="2147483821" r:id="rId4"/>
    <p:sldLayoutId id="2147483822" r:id="rId5"/>
    <p:sldLayoutId id="2147483823" r:id="rId6"/>
    <p:sldLayoutId id="2147483817" r:id="rId7"/>
    <p:sldLayoutId id="2147483824" r:id="rId8"/>
    <p:sldLayoutId id="2147483825" r:id="rId9"/>
    <p:sldLayoutId id="2147483826" r:id="rId10"/>
    <p:sldLayoutId id="2147483827" r:id="rId11"/>
  </p:sldLayoutIdLst>
  <p:txStyles>
    <p:titleStyle>
      <a:lvl1pPr algn="l" rtl="0" eaLnBrk="0" fontAlgn="base" hangingPunct="0">
        <a:spcBef>
          <a:spcPct val="0"/>
        </a:spcBef>
        <a:spcAft>
          <a:spcPct val="0"/>
        </a:spcAft>
        <a:defRPr sz="4400" kern="1200">
          <a:solidFill>
            <a:schemeClr val="bg1"/>
          </a:solidFill>
          <a:latin typeface="Passion One" pitchFamily="2" charset="0"/>
          <a:ea typeface="+mj-ea"/>
          <a:cs typeface="+mj-cs"/>
        </a:defRPr>
      </a:lvl1pPr>
      <a:lvl2pPr algn="l" rtl="0" eaLnBrk="0" fontAlgn="base" hangingPunct="0">
        <a:spcBef>
          <a:spcPct val="0"/>
        </a:spcBef>
        <a:spcAft>
          <a:spcPct val="0"/>
        </a:spcAft>
        <a:defRPr sz="4400">
          <a:solidFill>
            <a:schemeClr val="bg1"/>
          </a:solidFill>
          <a:latin typeface="Passion One" pitchFamily="2" charset="0"/>
        </a:defRPr>
      </a:lvl2pPr>
      <a:lvl3pPr algn="l" rtl="0" eaLnBrk="0" fontAlgn="base" hangingPunct="0">
        <a:spcBef>
          <a:spcPct val="0"/>
        </a:spcBef>
        <a:spcAft>
          <a:spcPct val="0"/>
        </a:spcAft>
        <a:defRPr sz="4400">
          <a:solidFill>
            <a:schemeClr val="bg1"/>
          </a:solidFill>
          <a:latin typeface="Passion One" pitchFamily="2" charset="0"/>
        </a:defRPr>
      </a:lvl3pPr>
      <a:lvl4pPr algn="l" rtl="0" eaLnBrk="0" fontAlgn="base" hangingPunct="0">
        <a:spcBef>
          <a:spcPct val="0"/>
        </a:spcBef>
        <a:spcAft>
          <a:spcPct val="0"/>
        </a:spcAft>
        <a:defRPr sz="4400">
          <a:solidFill>
            <a:schemeClr val="bg1"/>
          </a:solidFill>
          <a:latin typeface="Passion One" pitchFamily="2" charset="0"/>
        </a:defRPr>
      </a:lvl4pPr>
      <a:lvl5pPr algn="l" rtl="0" eaLnBrk="0" fontAlgn="base" hangingPunct="0">
        <a:spcBef>
          <a:spcPct val="0"/>
        </a:spcBef>
        <a:spcAft>
          <a:spcPct val="0"/>
        </a:spcAft>
        <a:defRPr sz="4400">
          <a:solidFill>
            <a:schemeClr val="bg1"/>
          </a:solidFill>
          <a:latin typeface="Passion One" pitchFamily="2" charset="0"/>
        </a:defRPr>
      </a:lvl5pPr>
      <a:lvl6pPr marL="457200" algn="l" rtl="0" fontAlgn="base">
        <a:spcBef>
          <a:spcPct val="0"/>
        </a:spcBef>
        <a:spcAft>
          <a:spcPct val="0"/>
        </a:spcAft>
        <a:defRPr sz="4400">
          <a:solidFill>
            <a:schemeClr val="bg1"/>
          </a:solidFill>
          <a:latin typeface="Passion One" pitchFamily="2" charset="0"/>
        </a:defRPr>
      </a:lvl6pPr>
      <a:lvl7pPr marL="914400" algn="l" rtl="0" fontAlgn="base">
        <a:spcBef>
          <a:spcPct val="0"/>
        </a:spcBef>
        <a:spcAft>
          <a:spcPct val="0"/>
        </a:spcAft>
        <a:defRPr sz="4400">
          <a:solidFill>
            <a:schemeClr val="bg1"/>
          </a:solidFill>
          <a:latin typeface="Passion One" pitchFamily="2" charset="0"/>
        </a:defRPr>
      </a:lvl7pPr>
      <a:lvl8pPr marL="1371600" algn="l" rtl="0" fontAlgn="base">
        <a:spcBef>
          <a:spcPct val="0"/>
        </a:spcBef>
        <a:spcAft>
          <a:spcPct val="0"/>
        </a:spcAft>
        <a:defRPr sz="4400">
          <a:solidFill>
            <a:schemeClr val="bg1"/>
          </a:solidFill>
          <a:latin typeface="Passion One" pitchFamily="2" charset="0"/>
        </a:defRPr>
      </a:lvl8pPr>
      <a:lvl9pPr marL="1828800" algn="l" rtl="0" fontAlgn="base">
        <a:spcBef>
          <a:spcPct val="0"/>
        </a:spcBef>
        <a:spcAft>
          <a:spcPct val="0"/>
        </a:spcAft>
        <a:defRPr sz="4400">
          <a:solidFill>
            <a:schemeClr val="bg1"/>
          </a:solidFill>
          <a:latin typeface="Passion One" pitchFamily="2" charset="0"/>
        </a:defRPr>
      </a:lvl9pPr>
    </p:titleStyle>
    <p:bodyStyle>
      <a:lvl1pPr marL="342900" indent="-342900" algn="l" rtl="0" eaLnBrk="0" fontAlgn="base" hangingPunct="0">
        <a:spcBef>
          <a:spcPct val="20000"/>
        </a:spcBef>
        <a:spcAft>
          <a:spcPct val="0"/>
        </a:spcAft>
        <a:buFont typeface="Arial" charset="0"/>
        <a:buChar char="•"/>
        <a:defRPr sz="3200" kern="1200">
          <a:solidFill>
            <a:srgbClr val="02172C"/>
          </a:solidFill>
          <a:latin typeface="Droid Serif" pitchFamily="18" charset="0"/>
          <a:ea typeface="Droid Serif" pitchFamily="18" charset="0"/>
          <a:cs typeface="Droid Serif" pitchFamily="18" charset="0"/>
        </a:defRPr>
      </a:lvl1pPr>
      <a:lvl2pPr marL="742950" indent="-285750" algn="l" rtl="0" eaLnBrk="0" fontAlgn="base" hangingPunct="0">
        <a:spcBef>
          <a:spcPct val="20000"/>
        </a:spcBef>
        <a:spcAft>
          <a:spcPct val="0"/>
        </a:spcAft>
        <a:buFont typeface="Arial" charset="0"/>
        <a:buChar char="–"/>
        <a:defRPr sz="2800" kern="1200">
          <a:solidFill>
            <a:srgbClr val="02172C"/>
          </a:solidFill>
          <a:latin typeface="Droid Serif" pitchFamily="18" charset="0"/>
          <a:ea typeface="Droid Serif" pitchFamily="18" charset="0"/>
          <a:cs typeface="Droid Serif" pitchFamily="18" charset="0"/>
        </a:defRPr>
      </a:lvl2pPr>
      <a:lvl3pPr marL="1143000" indent="-228600" algn="l" rtl="0" eaLnBrk="0" fontAlgn="base" hangingPunct="0">
        <a:spcBef>
          <a:spcPct val="20000"/>
        </a:spcBef>
        <a:spcAft>
          <a:spcPct val="0"/>
        </a:spcAft>
        <a:buFont typeface="Arial" charset="0"/>
        <a:buChar char="•"/>
        <a:defRPr sz="2400" kern="1200">
          <a:solidFill>
            <a:srgbClr val="02172C"/>
          </a:solidFill>
          <a:latin typeface="Droid Serif" pitchFamily="18" charset="0"/>
          <a:ea typeface="Droid Serif" pitchFamily="18" charset="0"/>
          <a:cs typeface="Droid Serif" pitchFamily="18" charset="0"/>
        </a:defRPr>
      </a:lvl3pPr>
      <a:lvl4pPr marL="1600200" indent="-228600" algn="l" rtl="0" eaLnBrk="0" fontAlgn="base" hangingPunct="0">
        <a:spcBef>
          <a:spcPct val="20000"/>
        </a:spcBef>
        <a:spcAft>
          <a:spcPct val="0"/>
        </a:spcAft>
        <a:buFont typeface="Arial" charset="0"/>
        <a:buChar char="–"/>
        <a:defRPr sz="2000" kern="1200">
          <a:solidFill>
            <a:srgbClr val="02172C"/>
          </a:solidFill>
          <a:latin typeface="Droid Serif" pitchFamily="18" charset="0"/>
          <a:ea typeface="Droid Serif" pitchFamily="18" charset="0"/>
          <a:cs typeface="Droid Serif" pitchFamily="18" charset="0"/>
        </a:defRPr>
      </a:lvl4pPr>
      <a:lvl5pPr marL="2057400" indent="-228600" algn="l" rtl="0" eaLnBrk="0" fontAlgn="base" hangingPunct="0">
        <a:spcBef>
          <a:spcPct val="20000"/>
        </a:spcBef>
        <a:spcAft>
          <a:spcPct val="0"/>
        </a:spcAft>
        <a:buFont typeface="Arial" charset="0"/>
        <a:buChar char="»"/>
        <a:defRPr sz="2000" kern="1200">
          <a:solidFill>
            <a:srgbClr val="02172C"/>
          </a:solidFill>
          <a:latin typeface="Droid Serif" pitchFamily="18" charset="0"/>
          <a:ea typeface="Droid Serif" pitchFamily="18" charset="0"/>
          <a:cs typeface="Droid Serif"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www.investinknowingmore.ca/"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hyperlink" Target="mailto:info@nbsc-cvmnb.ca"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ctrTitle"/>
          </p:nvPr>
        </p:nvSpPr>
        <p:spPr/>
        <p:txBody>
          <a:bodyPr/>
          <a:lstStyle/>
          <a:p>
            <a:pPr eaLnBrk="1" hangingPunct="1"/>
            <a:r>
              <a:rPr lang="en-US" sz="5400" smtClean="0"/>
              <a:t>Investing 101 – Part 2 </a:t>
            </a:r>
            <a:endParaRPr lang="en-CA" sz="5400" smtClean="0"/>
          </a:p>
        </p:txBody>
      </p:sp>
      <p:sp>
        <p:nvSpPr>
          <p:cNvPr id="3" name="Subtitle 2"/>
          <p:cNvSpPr>
            <a:spLocks noGrp="1"/>
          </p:cNvSpPr>
          <p:nvPr>
            <p:ph type="subTitle" idx="1"/>
          </p:nvPr>
        </p:nvSpPr>
        <p:spPr/>
        <p:txBody>
          <a:bodyPr rtlCol="0">
            <a:normAutofit/>
          </a:bodyPr>
          <a:lstStyle/>
          <a:p>
            <a:pPr algn="r" eaLnBrk="1" fontAlgn="auto" hangingPunct="1">
              <a:spcAft>
                <a:spcPts val="0"/>
              </a:spcAft>
              <a:buFont typeface="Arial" pitchFamily="34" charset="0"/>
              <a:buNone/>
              <a:defRPr/>
            </a:pPr>
            <a:r>
              <a:rPr lang="en-US" dirty="0" smtClean="0"/>
              <a:t>Working With Financial Professionals </a:t>
            </a:r>
            <a:br>
              <a:rPr lang="en-US" dirty="0" smtClean="0"/>
            </a:br>
            <a:endParaRPr lang="en-CA" dirty="0" smtClean="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pPr eaLnBrk="1" hangingPunct="1"/>
            <a:r>
              <a:rPr lang="en-US" smtClean="0"/>
              <a:t>Who am I and why am I here?</a:t>
            </a:r>
            <a:endParaRPr lang="en-CA" smtClean="0"/>
          </a:p>
        </p:txBody>
      </p:sp>
      <p:sp>
        <p:nvSpPr>
          <p:cNvPr id="13315" name="Content Placeholder 2"/>
          <p:cNvSpPr>
            <a:spLocks noGrp="1"/>
          </p:cNvSpPr>
          <p:nvPr>
            <p:ph idx="1"/>
          </p:nvPr>
        </p:nvSpPr>
        <p:spPr/>
        <p:txBody>
          <a:bodyPr/>
          <a:lstStyle/>
          <a:p>
            <a:pPr eaLnBrk="1" hangingPunct="1"/>
            <a:r>
              <a:rPr lang="en-US" smtClean="0"/>
              <a:t>NBSC</a:t>
            </a:r>
          </a:p>
          <a:p>
            <a:pPr lvl="1" eaLnBrk="1" hangingPunct="1"/>
            <a:r>
              <a:rPr lang="en-US" smtClean="0"/>
              <a:t>Crown corporation</a:t>
            </a:r>
          </a:p>
          <a:p>
            <a:pPr lvl="1" eaLnBrk="1" hangingPunct="1"/>
            <a:r>
              <a:rPr lang="en-US" smtClean="0"/>
              <a:t>Protect investors and foster capital markets</a:t>
            </a:r>
          </a:p>
          <a:p>
            <a:pPr lvl="1" eaLnBrk="1" hangingPunct="1"/>
            <a:endParaRPr lang="en-US" smtClean="0"/>
          </a:p>
          <a:p>
            <a:pPr eaLnBrk="1" hangingPunct="1"/>
            <a:r>
              <a:rPr lang="en-US" smtClean="0"/>
              <a:t>Marissa</a:t>
            </a:r>
          </a:p>
          <a:p>
            <a:pPr lvl="1" eaLnBrk="1" hangingPunct="1"/>
            <a:r>
              <a:rPr lang="en-US" smtClean="0"/>
              <a:t>BBA (E-com)</a:t>
            </a:r>
          </a:p>
          <a:p>
            <a:pPr lvl="1" eaLnBrk="1" hangingPunct="1"/>
            <a:r>
              <a:rPr lang="en-US" smtClean="0"/>
              <a:t>6 years with the NBSC</a:t>
            </a:r>
          </a:p>
          <a:p>
            <a:pPr lvl="1" eaLnBrk="1" hangingPunct="1"/>
            <a:r>
              <a:rPr lang="en-US" smtClean="0"/>
              <a:t>I’ve made $$ mistakes too</a:t>
            </a:r>
          </a:p>
          <a:p>
            <a:pPr lvl="1" eaLnBrk="1" hangingPunct="1"/>
            <a:endParaRPr lang="en-CA" smtClean="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457200" y="228600"/>
            <a:ext cx="7848600" cy="685800"/>
          </a:xfrm>
        </p:spPr>
        <p:txBody>
          <a:bodyPr/>
          <a:lstStyle/>
          <a:p>
            <a:r>
              <a:rPr lang="en-US" smtClean="0"/>
              <a:t>Financial Advisers - Expectations</a:t>
            </a:r>
            <a:endParaRPr lang="en-CA" smtClean="0"/>
          </a:p>
        </p:txBody>
      </p:sp>
      <p:sp>
        <p:nvSpPr>
          <p:cNvPr id="3" name="Content Placeholder 2"/>
          <p:cNvSpPr>
            <a:spLocks noGrp="1"/>
          </p:cNvSpPr>
          <p:nvPr>
            <p:ph idx="1"/>
          </p:nvPr>
        </p:nvSpPr>
        <p:spPr/>
        <p:txBody>
          <a:bodyPr>
            <a:normAutofit fontScale="92500" lnSpcReduction="20000"/>
          </a:bodyPr>
          <a:lstStyle/>
          <a:p>
            <a:pPr>
              <a:defRPr/>
            </a:pPr>
            <a:r>
              <a:rPr lang="en-US" dirty="0" smtClean="0"/>
              <a:t>What DON’T they do?</a:t>
            </a:r>
          </a:p>
          <a:p>
            <a:pPr lvl="1">
              <a:defRPr/>
            </a:pPr>
            <a:r>
              <a:rPr lang="en-US" dirty="0" smtClean="0"/>
              <a:t>Predict market performance with certainty</a:t>
            </a:r>
          </a:p>
          <a:p>
            <a:pPr lvl="1">
              <a:defRPr/>
            </a:pPr>
            <a:r>
              <a:rPr lang="en-US" dirty="0" smtClean="0"/>
              <a:t>Recommend investments that are always profitable</a:t>
            </a:r>
          </a:p>
          <a:p>
            <a:pPr lvl="1">
              <a:defRPr/>
            </a:pPr>
            <a:r>
              <a:rPr lang="en-US" dirty="0" smtClean="0"/>
              <a:t>Act on vague instructions</a:t>
            </a:r>
          </a:p>
          <a:p>
            <a:pPr lvl="1">
              <a:defRPr/>
            </a:pPr>
            <a:r>
              <a:rPr lang="en-US" dirty="0" smtClean="0"/>
              <a:t>Meet unrealistic goals</a:t>
            </a:r>
          </a:p>
          <a:p>
            <a:pPr>
              <a:defRPr/>
            </a:pPr>
            <a:r>
              <a:rPr lang="en-US" dirty="0" smtClean="0"/>
              <a:t>What DO they do?</a:t>
            </a:r>
          </a:p>
          <a:p>
            <a:pPr lvl="1">
              <a:defRPr/>
            </a:pPr>
            <a:r>
              <a:rPr lang="en-US" dirty="0" smtClean="0"/>
              <a:t>Make clear and specific recommendations </a:t>
            </a:r>
          </a:p>
          <a:p>
            <a:pPr lvl="1">
              <a:defRPr/>
            </a:pPr>
            <a:r>
              <a:rPr lang="en-US" dirty="0" smtClean="0"/>
              <a:t>Explain the reasons for the recommendations </a:t>
            </a:r>
          </a:p>
          <a:p>
            <a:pPr lvl="1">
              <a:defRPr/>
            </a:pPr>
            <a:r>
              <a:rPr lang="en-US" dirty="0" smtClean="0"/>
              <a:t>Point out the strengths and weaknesses of opportunities and recommendations </a:t>
            </a:r>
          </a:p>
          <a:p>
            <a:pPr lvl="1">
              <a:defRPr/>
            </a:pPr>
            <a:r>
              <a:rPr lang="en-US" dirty="0" smtClean="0"/>
              <a:t>Outline the risks involved </a:t>
            </a:r>
          </a:p>
          <a:p>
            <a:pPr lvl="1">
              <a:defRPr/>
            </a:pPr>
            <a:endParaRPr lang="en-CA" dirty="0"/>
          </a:p>
        </p:txBody>
      </p:sp>
      <p:sp>
        <p:nvSpPr>
          <p:cNvPr id="14340" name="TextBox 3"/>
          <p:cNvSpPr txBox="1">
            <a:spLocks noChangeArrowheads="1"/>
          </p:cNvSpPr>
          <p:nvPr/>
        </p:nvSpPr>
        <p:spPr bwMode="auto">
          <a:xfrm>
            <a:off x="0" y="6119813"/>
            <a:ext cx="5181600" cy="954087"/>
          </a:xfrm>
          <a:prstGeom prst="rect">
            <a:avLst/>
          </a:prstGeom>
          <a:noFill/>
          <a:ln w="9525">
            <a:noFill/>
            <a:miter lim="800000"/>
            <a:headEnd/>
            <a:tailEnd/>
          </a:ln>
        </p:spPr>
        <p:txBody>
          <a:bodyPr>
            <a:spAutoFit/>
          </a:bodyPr>
          <a:lstStyle/>
          <a:p>
            <a:r>
              <a:rPr lang="en-US" sz="1400" i="1"/>
              <a:t>The term ’financial adviser’ includes: securities dealers; advisers; dealing representatives; advising representatives; or other registrants.</a:t>
            </a:r>
            <a:r>
              <a:rPr lang="en-US" sz="1400"/>
              <a:t/>
            </a:r>
            <a:br>
              <a:rPr lang="en-US" sz="1400"/>
            </a:br>
            <a:endParaRPr lang="en-CA" sz="14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457200" y="228600"/>
            <a:ext cx="8229600" cy="685800"/>
          </a:xfrm>
        </p:spPr>
        <p:txBody>
          <a:bodyPr/>
          <a:lstStyle/>
          <a:p>
            <a:r>
              <a:rPr lang="en-US" smtClean="0"/>
              <a:t>Financial Advisers – How to choose?</a:t>
            </a:r>
            <a:endParaRPr lang="en-CA" smtClean="0"/>
          </a:p>
        </p:txBody>
      </p:sp>
      <p:sp>
        <p:nvSpPr>
          <p:cNvPr id="15363" name="Content Placeholder 2"/>
          <p:cNvSpPr>
            <a:spLocks noGrp="1"/>
          </p:cNvSpPr>
          <p:nvPr>
            <p:ph idx="1"/>
          </p:nvPr>
        </p:nvSpPr>
        <p:spPr/>
        <p:txBody>
          <a:bodyPr/>
          <a:lstStyle/>
          <a:p>
            <a:pPr marL="514350" indent="-514350">
              <a:buFont typeface="Calibri" pitchFamily="34" charset="0"/>
              <a:buAutoNum type="arabicPeriod"/>
            </a:pPr>
            <a:r>
              <a:rPr lang="en-US" smtClean="0"/>
              <a:t>Decide what kind of help you need</a:t>
            </a:r>
          </a:p>
          <a:p>
            <a:pPr marL="514350" indent="-514350">
              <a:buFont typeface="Calibri" pitchFamily="34" charset="0"/>
              <a:buAutoNum type="arabicPeriod"/>
            </a:pPr>
            <a:endParaRPr lang="en-US" sz="3600" smtClean="0"/>
          </a:p>
          <a:p>
            <a:pPr marL="914400" lvl="1" indent="-514350">
              <a:buFont typeface="Arial" charset="0"/>
              <a:buChar char="•"/>
            </a:pPr>
            <a:r>
              <a:rPr lang="en-US" sz="3200" smtClean="0"/>
              <a:t>How much advice do I need?</a:t>
            </a:r>
          </a:p>
          <a:p>
            <a:pPr marL="914400" lvl="1" indent="-514350">
              <a:buFont typeface="Arial" charset="0"/>
              <a:buChar char="•"/>
            </a:pPr>
            <a:r>
              <a:rPr lang="en-US" sz="3200" smtClean="0"/>
              <a:t>How experienced am I?</a:t>
            </a:r>
          </a:p>
          <a:p>
            <a:pPr marL="914400" lvl="1" indent="-514350">
              <a:buFont typeface="Arial" charset="0"/>
              <a:buChar char="•"/>
            </a:pPr>
            <a:r>
              <a:rPr lang="en-US" sz="3200" smtClean="0"/>
              <a:t>How much am I planning to invest?</a:t>
            </a:r>
          </a:p>
          <a:p>
            <a:pPr marL="914400" lvl="1" indent="-514350">
              <a:buFont typeface="Arial" charset="0"/>
              <a:buNone/>
            </a:pPr>
            <a:endParaRPr lang="en-CA" sz="3200" smtClean="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457200" y="228600"/>
            <a:ext cx="8305800" cy="685800"/>
          </a:xfrm>
        </p:spPr>
        <p:txBody>
          <a:bodyPr/>
          <a:lstStyle/>
          <a:p>
            <a:r>
              <a:rPr lang="en-US" smtClean="0"/>
              <a:t>Financial Advisers – How to choose </a:t>
            </a:r>
            <a:endParaRPr lang="en-CA" smtClean="0"/>
          </a:p>
        </p:txBody>
      </p:sp>
      <p:sp>
        <p:nvSpPr>
          <p:cNvPr id="3" name="Content Placeholder 2"/>
          <p:cNvSpPr>
            <a:spLocks noGrp="1"/>
          </p:cNvSpPr>
          <p:nvPr>
            <p:ph idx="1"/>
          </p:nvPr>
        </p:nvSpPr>
        <p:spPr/>
        <p:txBody>
          <a:bodyPr/>
          <a:lstStyle/>
          <a:p>
            <a:pPr marL="514350" indent="-514350">
              <a:buFont typeface="+mj-lt"/>
              <a:buAutoNum type="arabicPeriod" startAt="2"/>
              <a:defRPr/>
            </a:pPr>
            <a:r>
              <a:rPr lang="en-US" dirty="0" smtClean="0"/>
              <a:t>Ask around</a:t>
            </a:r>
          </a:p>
          <a:p>
            <a:pPr marL="514350" indent="-514350">
              <a:buFont typeface="Arial" charset="0"/>
              <a:buNone/>
              <a:defRPr/>
            </a:pPr>
            <a:endParaRPr lang="en-US" dirty="0" smtClean="0"/>
          </a:p>
          <a:p>
            <a:pPr marL="914400" lvl="1" indent="-514350">
              <a:buFont typeface="Arial" pitchFamily="34" charset="0"/>
              <a:buChar char="•"/>
              <a:defRPr/>
            </a:pPr>
            <a:r>
              <a:rPr lang="en-US" dirty="0" smtClean="0"/>
              <a:t>Make a short list</a:t>
            </a:r>
          </a:p>
          <a:p>
            <a:pPr marL="914400" lvl="1" indent="-514350">
              <a:buFont typeface="Arial" pitchFamily="34" charset="0"/>
              <a:buChar char="•"/>
              <a:defRPr/>
            </a:pPr>
            <a:r>
              <a:rPr lang="en-US" dirty="0" smtClean="0"/>
              <a:t>Check registration</a:t>
            </a:r>
          </a:p>
          <a:p>
            <a:pPr marL="914400" lvl="1" indent="-514350">
              <a:buFont typeface="Arial" pitchFamily="34" charset="0"/>
              <a:buChar char="•"/>
              <a:defRPr/>
            </a:pPr>
            <a:r>
              <a:rPr lang="en-US" dirty="0" smtClean="0"/>
              <a:t>One size does not fit all!</a:t>
            </a:r>
          </a:p>
          <a:p>
            <a:pPr>
              <a:defRPr/>
            </a:pPr>
            <a:endParaRPr lang="en-CA"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457200" y="228600"/>
            <a:ext cx="8229600" cy="685800"/>
          </a:xfrm>
        </p:spPr>
        <p:txBody>
          <a:bodyPr/>
          <a:lstStyle/>
          <a:p>
            <a:r>
              <a:rPr lang="en-US" smtClean="0"/>
              <a:t>Financial Advisers – How to choose</a:t>
            </a:r>
            <a:endParaRPr lang="en-CA" smtClean="0"/>
          </a:p>
        </p:txBody>
      </p:sp>
      <p:sp>
        <p:nvSpPr>
          <p:cNvPr id="17411" name="Content Placeholder 2"/>
          <p:cNvSpPr>
            <a:spLocks noGrp="1"/>
          </p:cNvSpPr>
          <p:nvPr>
            <p:ph idx="1"/>
          </p:nvPr>
        </p:nvSpPr>
        <p:spPr/>
        <p:txBody>
          <a:bodyPr/>
          <a:lstStyle/>
          <a:p>
            <a:pPr marL="514350" indent="-514350">
              <a:buFont typeface="Calibri" pitchFamily="34" charset="0"/>
              <a:buAutoNum type="arabicPeriod" startAt="3"/>
            </a:pPr>
            <a:r>
              <a:rPr lang="en-US" smtClean="0"/>
              <a:t>Set up a meeting</a:t>
            </a:r>
          </a:p>
          <a:p>
            <a:pPr marL="914400" lvl="1" indent="-514350">
              <a:buFont typeface="Arial" charset="0"/>
              <a:buChar char="•"/>
            </a:pPr>
            <a:endParaRPr lang="en-US" smtClean="0"/>
          </a:p>
          <a:p>
            <a:pPr marL="914400" lvl="1" indent="-514350">
              <a:buFont typeface="Arial" charset="0"/>
              <a:buChar char="•"/>
            </a:pPr>
            <a:r>
              <a:rPr lang="en-US" smtClean="0"/>
              <a:t>Screen over the phone</a:t>
            </a:r>
          </a:p>
          <a:p>
            <a:pPr marL="914400" lvl="1" indent="-514350">
              <a:buFont typeface="Arial" charset="0"/>
              <a:buChar char="•"/>
            </a:pPr>
            <a:r>
              <a:rPr lang="en-US" smtClean="0"/>
              <a:t>Meet in person</a:t>
            </a:r>
          </a:p>
          <a:p>
            <a:pPr marL="914400" lvl="1" indent="-514350">
              <a:buFont typeface="Arial" charset="0"/>
              <a:buChar char="•"/>
            </a:pPr>
            <a:r>
              <a:rPr lang="en-US" smtClean="0"/>
              <a:t>Ask questions.  </a:t>
            </a:r>
          </a:p>
          <a:p>
            <a:pPr marL="914400" lvl="1" indent="-514350">
              <a:buFont typeface="Arial" charset="0"/>
              <a:buNone/>
            </a:pPr>
            <a:endParaRPr lang="en-US" smtClean="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r>
              <a:rPr lang="en-US" smtClean="0"/>
              <a:t>What to ask?</a:t>
            </a:r>
            <a:endParaRPr lang="en-CA" smtClean="0"/>
          </a:p>
        </p:txBody>
      </p:sp>
      <p:sp>
        <p:nvSpPr>
          <p:cNvPr id="18435" name="Content Placeholder 2"/>
          <p:cNvSpPr>
            <a:spLocks noGrp="1"/>
          </p:cNvSpPr>
          <p:nvPr>
            <p:ph idx="1"/>
          </p:nvPr>
        </p:nvSpPr>
        <p:spPr/>
        <p:txBody>
          <a:bodyPr/>
          <a:lstStyle/>
          <a:p>
            <a:r>
              <a:rPr lang="en-US" smtClean="0"/>
              <a:t>Are you and your firm registered with the NBSC?</a:t>
            </a:r>
          </a:p>
          <a:p>
            <a:endParaRPr lang="en-US" smtClean="0"/>
          </a:p>
          <a:p>
            <a:r>
              <a:rPr lang="en-US" smtClean="0"/>
              <a:t>Registration tells you:</a:t>
            </a:r>
          </a:p>
          <a:p>
            <a:pPr lvl="1"/>
            <a:r>
              <a:rPr lang="en-US" smtClean="0"/>
              <a:t>The type of products or services they are qualified to sell or provide advice on.</a:t>
            </a:r>
          </a:p>
          <a:p>
            <a:pPr lvl="1"/>
            <a:r>
              <a:rPr lang="en-US" smtClean="0"/>
              <a:t>That they are properly qualified and meet a certain standard.</a:t>
            </a:r>
          </a:p>
          <a:p>
            <a:pPr lvl="1"/>
            <a:endParaRPr lang="en-CA" smtClean="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457200" y="228600"/>
            <a:ext cx="8229600" cy="685800"/>
          </a:xfrm>
        </p:spPr>
        <p:txBody>
          <a:bodyPr/>
          <a:lstStyle/>
          <a:p>
            <a:r>
              <a:rPr lang="en-US" smtClean="0"/>
              <a:t>What to ask?</a:t>
            </a:r>
            <a:endParaRPr lang="en-CA" smtClean="0"/>
          </a:p>
        </p:txBody>
      </p:sp>
      <p:sp>
        <p:nvSpPr>
          <p:cNvPr id="19459" name="Content Placeholder 2"/>
          <p:cNvSpPr>
            <a:spLocks noGrp="1"/>
          </p:cNvSpPr>
          <p:nvPr>
            <p:ph idx="1"/>
          </p:nvPr>
        </p:nvSpPr>
        <p:spPr/>
        <p:txBody>
          <a:bodyPr/>
          <a:lstStyle/>
          <a:p>
            <a:r>
              <a:rPr lang="en-US" smtClean="0"/>
              <a:t>What products and services do you offer?</a:t>
            </a:r>
          </a:p>
          <a:p>
            <a:pPr lvl="1"/>
            <a:r>
              <a:rPr lang="en-US" smtClean="0"/>
              <a:t>Specialized</a:t>
            </a:r>
          </a:p>
          <a:p>
            <a:pPr lvl="1"/>
            <a:r>
              <a:rPr lang="en-US" smtClean="0"/>
              <a:t>Wide range</a:t>
            </a:r>
          </a:p>
          <a:p>
            <a:r>
              <a:rPr lang="en-US" smtClean="0"/>
              <a:t>What level of services can I expect?</a:t>
            </a:r>
          </a:p>
          <a:p>
            <a:pPr lvl="1"/>
            <a:r>
              <a:rPr lang="en-US" smtClean="0"/>
              <a:t>How often will we meet? </a:t>
            </a:r>
          </a:p>
          <a:p>
            <a:pPr lvl="1"/>
            <a:r>
              <a:rPr lang="en-US" smtClean="0"/>
              <a:t>How will you update me?</a:t>
            </a:r>
            <a:endParaRPr lang="en-CA" smtClean="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en-US" smtClean="0"/>
              <a:t>What to ask?</a:t>
            </a:r>
            <a:endParaRPr lang="en-CA" smtClean="0"/>
          </a:p>
        </p:txBody>
      </p:sp>
      <p:sp>
        <p:nvSpPr>
          <p:cNvPr id="20483" name="Content Placeholder 2"/>
          <p:cNvSpPr>
            <a:spLocks noGrp="1"/>
          </p:cNvSpPr>
          <p:nvPr>
            <p:ph idx="1"/>
          </p:nvPr>
        </p:nvSpPr>
        <p:spPr/>
        <p:txBody>
          <a:bodyPr/>
          <a:lstStyle/>
          <a:p>
            <a:r>
              <a:rPr lang="en-US" smtClean="0"/>
              <a:t>How are you paid for your services?</a:t>
            </a:r>
          </a:p>
          <a:p>
            <a:pPr lvl="1"/>
            <a:endParaRPr lang="en-US" smtClean="0"/>
          </a:p>
          <a:p>
            <a:pPr lvl="1"/>
            <a:r>
              <a:rPr lang="en-US" smtClean="0"/>
              <a:t>Salary (built into the products you buy)</a:t>
            </a:r>
          </a:p>
          <a:p>
            <a:pPr lvl="1"/>
            <a:r>
              <a:rPr lang="en-US" smtClean="0"/>
              <a:t>Commission (on products they sell)</a:t>
            </a:r>
          </a:p>
          <a:p>
            <a:pPr lvl="1"/>
            <a:r>
              <a:rPr lang="en-US" smtClean="0"/>
              <a:t>Flat fee (hourly rate or % of assets)</a:t>
            </a:r>
          </a:p>
          <a:p>
            <a:pPr lvl="1"/>
            <a:r>
              <a:rPr lang="en-US" smtClean="0"/>
              <a:t>Combination</a:t>
            </a:r>
          </a:p>
          <a:p>
            <a:pPr lvl="1"/>
            <a:endParaRPr lang="en-CA" smtClean="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lang="en-US" smtClean="0"/>
              <a:t>Mutual Fund Fees</a:t>
            </a:r>
            <a:endParaRPr lang="en-CA" smtClean="0"/>
          </a:p>
        </p:txBody>
      </p:sp>
      <p:sp>
        <p:nvSpPr>
          <p:cNvPr id="21507" name="Content Placeholder 2"/>
          <p:cNvSpPr>
            <a:spLocks noGrp="1"/>
          </p:cNvSpPr>
          <p:nvPr>
            <p:ph idx="1"/>
          </p:nvPr>
        </p:nvSpPr>
        <p:spPr/>
        <p:txBody>
          <a:bodyPr/>
          <a:lstStyle/>
          <a:p>
            <a:r>
              <a:rPr lang="en-US" smtClean="0"/>
              <a:t>Fees reduce your return</a:t>
            </a:r>
          </a:p>
          <a:p>
            <a:pPr lvl="1"/>
            <a:r>
              <a:rPr lang="en-US" smtClean="0"/>
              <a:t>Sales Charges</a:t>
            </a:r>
            <a:endParaRPr lang="en-CA" smtClean="0"/>
          </a:p>
          <a:p>
            <a:pPr lvl="1"/>
            <a:r>
              <a:rPr lang="en-US" smtClean="0"/>
              <a:t>Transaction fees</a:t>
            </a:r>
          </a:p>
          <a:p>
            <a:pPr lvl="1"/>
            <a:r>
              <a:rPr lang="en-US" smtClean="0"/>
              <a:t>Account fees</a:t>
            </a:r>
          </a:p>
          <a:p>
            <a:pPr lvl="1"/>
            <a:r>
              <a:rPr lang="en-US" smtClean="0"/>
              <a:t>Fund expenses</a:t>
            </a:r>
          </a:p>
          <a:p>
            <a:endParaRPr lang="en-US" smtClean="0"/>
          </a:p>
          <a:p>
            <a:r>
              <a:rPr lang="en-US" smtClean="0"/>
              <a:t>A fund’s fees are described in the Fund Facts or Simplified prospectus  disclosure documents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smtClean="0"/>
              <a:t>Top 3 Costs - Loads</a:t>
            </a:r>
            <a:endParaRPr lang="en-CA" smtClean="0"/>
          </a:p>
        </p:txBody>
      </p:sp>
      <p:sp>
        <p:nvSpPr>
          <p:cNvPr id="22531" name="Content Placeholder 2"/>
          <p:cNvSpPr>
            <a:spLocks noGrp="1"/>
          </p:cNvSpPr>
          <p:nvPr>
            <p:ph idx="1"/>
          </p:nvPr>
        </p:nvSpPr>
        <p:spPr/>
        <p:txBody>
          <a:bodyPr/>
          <a:lstStyle/>
          <a:p>
            <a:pPr>
              <a:buFont typeface="Arial" charset="0"/>
              <a:buNone/>
            </a:pPr>
            <a:r>
              <a:rPr lang="en-US" smtClean="0"/>
              <a:t>1. Sales Charges (“Loads”)– charged when you buy or sell units or shares of a fund. </a:t>
            </a:r>
          </a:p>
          <a:p>
            <a:pPr marL="914400" lvl="1" indent="-514350">
              <a:buFont typeface="Calibri" pitchFamily="34" charset="0"/>
              <a:buAutoNum type="arabicPeriod"/>
            </a:pPr>
            <a:endParaRPr lang="en-US" smtClean="0"/>
          </a:p>
          <a:p>
            <a:pPr marL="914400" lvl="1" indent="-514350">
              <a:buFont typeface="Calibri" pitchFamily="34" charset="0"/>
              <a:buAutoNum type="arabicPeriod"/>
            </a:pPr>
            <a:r>
              <a:rPr lang="en-US" smtClean="0"/>
              <a:t>Front-end Load / Initial sales charge</a:t>
            </a:r>
          </a:p>
          <a:p>
            <a:pPr marL="914400" lvl="1" indent="-514350">
              <a:buFont typeface="Calibri" pitchFamily="34" charset="0"/>
              <a:buAutoNum type="arabicPeriod"/>
            </a:pPr>
            <a:r>
              <a:rPr lang="en-US" smtClean="0"/>
              <a:t>Back-end Load / Deferred sales charge</a:t>
            </a:r>
          </a:p>
          <a:p>
            <a:pPr marL="914400" lvl="1" indent="-514350">
              <a:buFont typeface="Calibri" pitchFamily="34" charset="0"/>
              <a:buAutoNum type="arabicPeriod"/>
            </a:pPr>
            <a:r>
              <a:rPr lang="en-US" smtClean="0"/>
              <a:t>Low load / Low sales charge</a:t>
            </a:r>
          </a:p>
          <a:p>
            <a:pPr marL="914400" lvl="1" indent="-514350">
              <a:buFont typeface="Calibri" pitchFamily="34" charset="0"/>
              <a:buAutoNum type="arabicPeriod"/>
            </a:pPr>
            <a:r>
              <a:rPr lang="en-US" smtClean="0"/>
              <a:t>No load</a:t>
            </a:r>
          </a:p>
          <a:p>
            <a:pPr marL="914400" lvl="1" indent="-514350">
              <a:buFont typeface="Calibri" pitchFamily="34" charset="0"/>
              <a:buAutoNum type="arabicPeriod"/>
            </a:pPr>
            <a:r>
              <a:rPr lang="en-US" smtClean="0"/>
              <a:t>Fee-for-services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r>
              <a:rPr lang="en-US" smtClean="0"/>
              <a:t>Top 3 Costs - MER</a:t>
            </a:r>
            <a:endParaRPr lang="en-CA" smtClean="0"/>
          </a:p>
        </p:txBody>
      </p:sp>
      <p:sp>
        <p:nvSpPr>
          <p:cNvPr id="23555" name="Content Placeholder 2"/>
          <p:cNvSpPr>
            <a:spLocks noGrp="1"/>
          </p:cNvSpPr>
          <p:nvPr>
            <p:ph idx="1"/>
          </p:nvPr>
        </p:nvSpPr>
        <p:spPr/>
        <p:txBody>
          <a:bodyPr/>
          <a:lstStyle/>
          <a:p>
            <a:r>
              <a:rPr lang="en-US" smtClean="0"/>
              <a:t>Management Expense Ratio (MER)</a:t>
            </a:r>
          </a:p>
          <a:p>
            <a:pPr lvl="1"/>
            <a:r>
              <a:rPr lang="en-US" smtClean="0"/>
              <a:t>Measure of what it costs to operate a mutual fund (expressed as a % of the fund’s value)</a:t>
            </a:r>
          </a:p>
          <a:p>
            <a:pPr lvl="1"/>
            <a:r>
              <a:rPr lang="en-US" smtClean="0"/>
              <a:t>Average 2.5% but varies depending on type of fund</a:t>
            </a:r>
          </a:p>
          <a:p>
            <a:pPr lvl="1"/>
            <a:r>
              <a:rPr lang="en-US" smtClean="0"/>
              <a:t>The higher the MER, the more the fund will have to earn in order for you to make money</a:t>
            </a:r>
            <a:endParaRPr lang="en-CA" smtClean="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a:xfrm>
            <a:off x="457200" y="228600"/>
            <a:ext cx="8229600" cy="685800"/>
          </a:xfrm>
        </p:spPr>
        <p:txBody>
          <a:bodyPr/>
          <a:lstStyle/>
          <a:p>
            <a:r>
              <a:rPr lang="en-US" smtClean="0"/>
              <a:t>Top 3 Costs – Trailing Commissions</a:t>
            </a:r>
            <a:endParaRPr lang="en-CA" smtClean="0"/>
          </a:p>
        </p:txBody>
      </p:sp>
      <p:sp>
        <p:nvSpPr>
          <p:cNvPr id="24579" name="Content Placeholder 2"/>
          <p:cNvSpPr>
            <a:spLocks noGrp="1"/>
          </p:cNvSpPr>
          <p:nvPr>
            <p:ph idx="1"/>
          </p:nvPr>
        </p:nvSpPr>
        <p:spPr/>
        <p:txBody>
          <a:bodyPr/>
          <a:lstStyle/>
          <a:p>
            <a:r>
              <a:rPr lang="en-US" smtClean="0"/>
              <a:t>Paid each year to the company that sold you the fund</a:t>
            </a:r>
          </a:p>
          <a:p>
            <a:r>
              <a:rPr lang="en-US" smtClean="0"/>
              <a:t>Reflected in the MER </a:t>
            </a:r>
          </a:p>
          <a:p>
            <a:r>
              <a:rPr lang="en-US" smtClean="0"/>
              <a:t>Ranges from 0.25% - 1.5% of the value of your investment each year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r>
              <a:rPr lang="en-US" smtClean="0"/>
              <a:t>Your Responsibilities</a:t>
            </a:r>
            <a:endParaRPr lang="en-CA" smtClean="0"/>
          </a:p>
        </p:txBody>
      </p:sp>
      <p:sp>
        <p:nvSpPr>
          <p:cNvPr id="25603" name="Content Placeholder 2"/>
          <p:cNvSpPr>
            <a:spLocks noGrp="1"/>
          </p:cNvSpPr>
          <p:nvPr>
            <p:ph idx="1"/>
          </p:nvPr>
        </p:nvSpPr>
        <p:spPr/>
        <p:txBody>
          <a:bodyPr/>
          <a:lstStyle/>
          <a:p>
            <a:r>
              <a:rPr lang="en-US" smtClean="0"/>
              <a:t>Be prepared</a:t>
            </a:r>
          </a:p>
          <a:p>
            <a:r>
              <a:rPr lang="en-US" smtClean="0"/>
              <a:t>Ask questions and take notes</a:t>
            </a:r>
          </a:p>
          <a:p>
            <a:r>
              <a:rPr lang="en-US" smtClean="0"/>
              <a:t>Be informed</a:t>
            </a:r>
          </a:p>
          <a:p>
            <a:r>
              <a:rPr lang="en-US" smtClean="0"/>
              <a:t>Stay up to date</a:t>
            </a:r>
          </a:p>
          <a:p>
            <a:r>
              <a:rPr lang="en-US" smtClean="0"/>
              <a:t>Keep your adviser up to date</a:t>
            </a:r>
            <a:endParaRPr lang="en-CA" smtClean="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a:xfrm>
            <a:off x="457200" y="228600"/>
            <a:ext cx="8305800" cy="685800"/>
          </a:xfrm>
        </p:spPr>
        <p:txBody>
          <a:bodyPr/>
          <a:lstStyle/>
          <a:p>
            <a:r>
              <a:rPr lang="en-US" smtClean="0"/>
              <a:t>What if I have a problem? </a:t>
            </a:r>
            <a:endParaRPr lang="en-CA" smtClean="0"/>
          </a:p>
        </p:txBody>
      </p:sp>
      <p:sp>
        <p:nvSpPr>
          <p:cNvPr id="26627" name="Content Placeholder 2"/>
          <p:cNvSpPr>
            <a:spLocks noGrp="1"/>
          </p:cNvSpPr>
          <p:nvPr>
            <p:ph idx="1"/>
          </p:nvPr>
        </p:nvSpPr>
        <p:spPr/>
        <p:txBody>
          <a:bodyPr/>
          <a:lstStyle/>
          <a:p>
            <a:r>
              <a:rPr lang="en-US" smtClean="0"/>
              <a:t>Step 1: Do I have a complaint?</a:t>
            </a:r>
          </a:p>
          <a:p>
            <a:pPr lvl="1"/>
            <a:r>
              <a:rPr lang="en-US" smtClean="0"/>
              <a:t>Not registered</a:t>
            </a:r>
          </a:p>
          <a:p>
            <a:pPr lvl="1"/>
            <a:r>
              <a:rPr lang="en-US" smtClean="0"/>
              <a:t>Conducts transactions without your permission</a:t>
            </a:r>
          </a:p>
          <a:p>
            <a:pPr lvl="1"/>
            <a:r>
              <a:rPr lang="en-US" smtClean="0"/>
              <a:t>Switches you from one mutual fund to another without legitimate reason</a:t>
            </a:r>
          </a:p>
          <a:p>
            <a:pPr lvl="1"/>
            <a:r>
              <a:rPr lang="en-US" smtClean="0"/>
              <a:t>Recommends unsuitable products based on the information you provided</a:t>
            </a:r>
            <a:endParaRPr lang="en-CA" smtClean="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r>
              <a:rPr lang="en-US" smtClean="0"/>
              <a:t>What if I have a problem?</a:t>
            </a:r>
            <a:endParaRPr lang="en-CA" smtClean="0"/>
          </a:p>
        </p:txBody>
      </p:sp>
      <p:sp>
        <p:nvSpPr>
          <p:cNvPr id="27651" name="Content Placeholder 2"/>
          <p:cNvSpPr>
            <a:spLocks noGrp="1"/>
          </p:cNvSpPr>
          <p:nvPr>
            <p:ph idx="1"/>
          </p:nvPr>
        </p:nvSpPr>
        <p:spPr/>
        <p:txBody>
          <a:bodyPr/>
          <a:lstStyle/>
          <a:p>
            <a:r>
              <a:rPr lang="en-US" smtClean="0"/>
              <a:t>Step 2: Contact the adviser.</a:t>
            </a:r>
          </a:p>
          <a:p>
            <a:pPr lvl="1"/>
            <a:r>
              <a:rPr lang="en-US" smtClean="0"/>
              <a:t>Clearly define the issue and outcome you expect</a:t>
            </a:r>
          </a:p>
          <a:p>
            <a:pPr lvl="1"/>
            <a:r>
              <a:rPr lang="en-US" smtClean="0"/>
              <a:t>Gather all relevant documents</a:t>
            </a:r>
          </a:p>
          <a:p>
            <a:pPr lvl="1"/>
            <a:r>
              <a:rPr lang="en-US" smtClean="0"/>
              <a:t>Keep notes</a:t>
            </a:r>
          </a:p>
          <a:p>
            <a:r>
              <a:rPr lang="en-US" smtClean="0"/>
              <a:t>Step 3: Contact the firm.</a:t>
            </a:r>
          </a:p>
          <a:p>
            <a:pPr lvl="1"/>
            <a:r>
              <a:rPr lang="en-US" smtClean="0"/>
              <a:t>Follow their complaint process</a:t>
            </a:r>
            <a:endParaRPr lang="en-CA" smtClean="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pPr eaLnBrk="1" hangingPunct="1"/>
            <a:r>
              <a:rPr lang="en-US" smtClean="0"/>
              <a:t>Learn more!</a:t>
            </a:r>
            <a:endParaRPr lang="en-CA" smtClean="0"/>
          </a:p>
        </p:txBody>
      </p:sp>
      <p:sp>
        <p:nvSpPr>
          <p:cNvPr id="28675" name="Content Placeholder 2"/>
          <p:cNvSpPr>
            <a:spLocks noGrp="1"/>
          </p:cNvSpPr>
          <p:nvPr>
            <p:ph idx="1"/>
          </p:nvPr>
        </p:nvSpPr>
        <p:spPr/>
        <p:txBody>
          <a:bodyPr/>
          <a:lstStyle/>
          <a:p>
            <a:pPr eaLnBrk="1" hangingPunct="1"/>
            <a:r>
              <a:rPr lang="en-US" smtClean="0">
                <a:hlinkClick r:id="rId3"/>
              </a:rPr>
              <a:t>www.investinknowingmore.ca</a:t>
            </a:r>
            <a:endParaRPr lang="en-US" smtClean="0"/>
          </a:p>
          <a:p>
            <a:pPr eaLnBrk="1" hangingPunct="1"/>
            <a:r>
              <a:rPr lang="en-US" smtClean="0"/>
              <a:t>Facebook.com/4NBInvestors</a:t>
            </a:r>
          </a:p>
          <a:p>
            <a:pPr eaLnBrk="1" hangingPunct="1"/>
            <a:r>
              <a:rPr lang="en-US" smtClean="0"/>
              <a:t>Twitter.com/4NBInvestors</a:t>
            </a:r>
          </a:p>
          <a:p>
            <a:pPr eaLnBrk="1" hangingPunct="1"/>
            <a:endParaRPr lang="en-US" smtClean="0"/>
          </a:p>
          <a:p>
            <a:pPr eaLnBrk="1" hangingPunct="1"/>
            <a:r>
              <a:rPr lang="en-US" smtClean="0">
                <a:hlinkClick r:id="rId4"/>
              </a:rPr>
              <a:t>info@nbsc-cvmnb.ca</a:t>
            </a:r>
            <a:endParaRPr lang="en-US" smtClean="0"/>
          </a:p>
          <a:p>
            <a:pPr eaLnBrk="1" hangingPunct="1"/>
            <a:r>
              <a:rPr lang="en-US" smtClean="0"/>
              <a:t>1 866 933-2222</a:t>
            </a:r>
          </a:p>
          <a:p>
            <a:pPr eaLnBrk="1" hangingPunct="1"/>
            <a:endParaRPr lang="en-CA" smtClean="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575</TotalTime>
  <Words>2261</Words>
  <Application>Microsoft Office PowerPoint</Application>
  <PresentationFormat>On-screen Show (4:3)</PresentationFormat>
  <Paragraphs>217</Paragraphs>
  <Slides>17</Slides>
  <Notes>17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Arial</vt:lpstr>
      <vt:lpstr>Passion One</vt:lpstr>
      <vt:lpstr>Droid Serif</vt:lpstr>
      <vt:lpstr>Calibri</vt:lpstr>
      <vt:lpstr>Office Theme</vt:lpstr>
      <vt:lpstr>Investing 101 – Part 2 </vt:lpstr>
      <vt:lpstr>Who am I and why am I here?</vt:lpstr>
      <vt:lpstr>Financial Advisers - Expectations</vt:lpstr>
      <vt:lpstr>Financial Advisers – How to choose?</vt:lpstr>
      <vt:lpstr>Financial Advisers – How to choose </vt:lpstr>
      <vt:lpstr>Financial Advisers – How to choose</vt:lpstr>
      <vt:lpstr>What to ask?</vt:lpstr>
      <vt:lpstr>What to ask?</vt:lpstr>
      <vt:lpstr>What to ask?</vt:lpstr>
      <vt:lpstr>Mutual Fund Fees</vt:lpstr>
      <vt:lpstr>Top 3 Costs - Loads</vt:lpstr>
      <vt:lpstr>Top 3 Costs - MER</vt:lpstr>
      <vt:lpstr>Top 3 Costs – Trailing Commissions</vt:lpstr>
      <vt:lpstr>Your Responsibilities</vt:lpstr>
      <vt:lpstr>What if I have a problem? </vt:lpstr>
      <vt:lpstr>What if I have a problem?</vt:lpstr>
      <vt:lpstr>Learn more!</vt:lpstr>
    </vt:vector>
  </TitlesOfParts>
  <Company>New Brunswick Department of Justice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marissar</dc:creator>
  <cp:lastModifiedBy>Jaime L. Brockway</cp:lastModifiedBy>
  <cp:revision>48</cp:revision>
  <cp:lastPrinted>2012-11-14T18:32:12Z</cp:lastPrinted>
  <dcterms:created xsi:type="dcterms:W3CDTF">2012-10-18T14:00:27Z</dcterms:created>
  <dcterms:modified xsi:type="dcterms:W3CDTF">2013-05-29T21:25:36Z</dcterms:modified>
</cp:coreProperties>
</file>