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67" r:id="rId2"/>
    <p:sldId id="493" r:id="rId3"/>
    <p:sldId id="373" r:id="rId4"/>
    <p:sldId id="646" r:id="rId5"/>
    <p:sldId id="591" r:id="rId6"/>
    <p:sldId id="407" r:id="rId7"/>
    <p:sldId id="648" r:id="rId8"/>
    <p:sldId id="649" r:id="rId9"/>
    <p:sldId id="408" r:id="rId10"/>
    <p:sldId id="571" r:id="rId11"/>
    <p:sldId id="532" r:id="rId12"/>
    <p:sldId id="641" r:id="rId13"/>
    <p:sldId id="642" r:id="rId14"/>
    <p:sldId id="643" r:id="rId15"/>
    <p:sldId id="644" r:id="rId16"/>
    <p:sldId id="647" r:id="rId17"/>
    <p:sldId id="567" r:id="rId18"/>
    <p:sldId id="570" r:id="rId19"/>
    <p:sldId id="572" r:id="rId20"/>
    <p:sldId id="576" r:id="rId21"/>
    <p:sldId id="573" r:id="rId22"/>
    <p:sldId id="650" r:id="rId23"/>
    <p:sldId id="456" r:id="rId24"/>
    <p:sldId id="409" r:id="rId25"/>
    <p:sldId id="590" r:id="rId26"/>
    <p:sldId id="319" r:id="rId27"/>
    <p:sldId id="639" r:id="rId28"/>
    <p:sldId id="640" r:id="rId29"/>
    <p:sldId id="506" r:id="rId30"/>
    <p:sldId id="507" r:id="rId31"/>
    <p:sldId id="484" r:id="rId32"/>
  </p:sldIdLst>
  <p:sldSz cx="9144000" cy="6858000" type="screen4x3"/>
  <p:notesSz cx="9236075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00CC"/>
    <a:srgbClr val="3333FF"/>
    <a:srgbClr val="0000FF"/>
    <a:srgbClr val="3399FF"/>
    <a:srgbClr val="0066FF"/>
    <a:srgbClr val="CCFFFF"/>
    <a:srgbClr val="FF0000"/>
    <a:srgbClr val="FFFF00"/>
    <a:srgbClr val="66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032"/>
    </p:cViewPr>
  </p:sorterViewPr>
  <p:notesViewPr>
    <p:cSldViewPr>
      <p:cViewPr>
        <p:scale>
          <a:sx n="87" d="100"/>
          <a:sy n="87" d="100"/>
        </p:scale>
        <p:origin x="-1248" y="198"/>
      </p:cViewPr>
      <p:guideLst>
        <p:guide orient="horz" pos="2208"/>
        <p:guide pos="290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51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6BBB1-F88F-457B-9200-70DC3D9BA3CC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51" y="6658664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BA866-6F2A-4CC0-AD86-D2CA939193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710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5438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29940"/>
            <a:ext cx="7388860" cy="31546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51" y="6658664"/>
            <a:ext cx="4002299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9E5B9-A3A9-446C-80D7-13B24F522B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958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39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048000" cy="2287587"/>
          </a:xfrm>
        </p:spPr>
      </p:sp>
      <p:sp>
        <p:nvSpPr>
          <p:cNvPr id="5" name="TextBox 4"/>
          <p:cNvSpPr txBox="1"/>
          <p:nvPr/>
        </p:nvSpPr>
        <p:spPr>
          <a:xfrm>
            <a:off x="2865437" y="3124201"/>
            <a:ext cx="2362200" cy="471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Tech definition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24394" y="4191000"/>
            <a:ext cx="2784249" cy="471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New Definition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Notes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Definition of a “guard rail”, then re-define that definition for investors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6502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1676400" cy="12573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63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84538" y="479425"/>
            <a:ext cx="2398712" cy="18542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 to  “Wall Street” investors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2861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>
          <a:xfrm>
            <a:off x="3170238" y="3657607"/>
            <a:ext cx="2819400" cy="761993"/>
          </a:xfrm>
          <a:solidFill>
            <a:srgbClr val="FFFF00"/>
          </a:solidFill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442818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70647" y="1513828"/>
            <a:ext cx="2743200" cy="1415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Guard Rail</a:t>
            </a:r>
          </a:p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of behavior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2083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16238" y="525463"/>
            <a:ext cx="340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798637" y="3733800"/>
            <a:ext cx="6019799" cy="1904994"/>
          </a:xfrm>
          <a:solidFill>
            <a:srgbClr val="FFFF99"/>
          </a:solidFill>
        </p:spPr>
        <p:txBody>
          <a:bodyPr/>
          <a:lstStyle/>
          <a:p>
            <a:pPr marL="464149" indent="-464149">
              <a:buFont typeface="Arial" pitchFamily="34" charset="0"/>
              <a:buChar char="•"/>
            </a:pPr>
            <a:r>
              <a:rPr lang="en-US" sz="2800" b="1" dirty="0" smtClean="0"/>
              <a:t>Over 55 (Baby Boomers)</a:t>
            </a:r>
          </a:p>
          <a:p>
            <a:pPr marL="464149" indent="-464149">
              <a:buFont typeface="Arial" pitchFamily="34" charset="0"/>
              <a:buChar char="•"/>
            </a:pPr>
            <a:r>
              <a:rPr lang="en-US" sz="2800" b="1" dirty="0" smtClean="0"/>
              <a:t>Expecting </a:t>
            </a:r>
            <a:r>
              <a:rPr lang="en-US" sz="2800" b="1" dirty="0"/>
              <a:t>a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800" b="1" dirty="0">
                <a:solidFill>
                  <a:srgbClr val="FF0000"/>
                </a:solidFill>
              </a:rPr>
              <a:t>sh</a:t>
            </a:r>
            <a:r>
              <a:rPr lang="en-US" sz="2800" b="1" dirty="0"/>
              <a:t> </a:t>
            </a:r>
            <a:r>
              <a:rPr lang="en-US" sz="2800" b="1" dirty="0" smtClean="0"/>
              <a:t>settlement</a:t>
            </a:r>
          </a:p>
          <a:p>
            <a:pPr marL="464149" indent="-464149">
              <a:buFont typeface="Arial" pitchFamily="34" charset="0"/>
              <a:buChar char="•"/>
            </a:pPr>
            <a:r>
              <a:rPr lang="en-US" sz="2800" b="1" dirty="0" smtClean="0"/>
              <a:t>Getting divorced</a:t>
            </a:r>
            <a:endParaRPr lang="en-US" sz="2800" b="1" dirty="0"/>
          </a:p>
          <a:p>
            <a:pPr marL="464149" indent="-464149">
              <a:buFont typeface="Arial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death </a:t>
            </a:r>
            <a:r>
              <a:rPr lang="en-US" sz="2800" b="1" dirty="0"/>
              <a:t>of a loved one</a:t>
            </a:r>
          </a:p>
          <a:p>
            <a:endParaRPr lang="en-US" sz="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16A1A-1D90-4B96-9964-567EFB0C015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9249" y="1124639"/>
            <a:ext cx="2514600" cy="122700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 many of you know someone who is…..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054263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Notes Placeholder 7"/>
          <p:cNvSpPr>
            <a:spLocks noGrp="1"/>
          </p:cNvSpPr>
          <p:nvPr>
            <p:ph type="body" idx="1"/>
          </p:nvPr>
        </p:nvSpPr>
        <p:spPr>
          <a:xfrm>
            <a:off x="734377" y="3322320"/>
            <a:ext cx="73888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 </a:t>
            </a:r>
            <a:r>
              <a:rPr lang="en-US" sz="1600" b="1" dirty="0" smtClean="0"/>
              <a:t>Active </a:t>
            </a:r>
            <a:r>
              <a:rPr lang="en-US" sz="1600" b="1" dirty="0"/>
              <a:t>member of a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church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/>
              <a:t>or </a:t>
            </a: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club</a:t>
            </a:r>
            <a:endParaRPr lang="en-US" sz="1600" dirty="0"/>
          </a:p>
          <a:p>
            <a:endParaRPr lang="en-US" sz="1600" b="1" dirty="0"/>
          </a:p>
          <a:p>
            <a:r>
              <a:rPr lang="en-US" sz="1600" b="1" dirty="0" smtClean="0"/>
              <a:t>7/2006 </a:t>
            </a:r>
            <a:r>
              <a:rPr lang="en-US" sz="1600" b="1" dirty="0"/>
              <a:t>FINRA Inv</a:t>
            </a:r>
            <a:r>
              <a:rPr lang="en-US" sz="1600" b="1" dirty="0" smtClean="0"/>
              <a:t>. Ed </a:t>
            </a:r>
            <a:r>
              <a:rPr lang="en-US" sz="1600" b="1" dirty="0"/>
              <a:t>Foundation survey</a:t>
            </a:r>
            <a:r>
              <a:rPr lang="en-US" b="1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among fraud </a:t>
            </a:r>
            <a:r>
              <a:rPr lang="en-US" b="1" u="sng" dirty="0" smtClean="0">
                <a:solidFill>
                  <a:srgbClr val="FF0000"/>
                </a:solidFill>
              </a:rPr>
              <a:t>victims</a:t>
            </a:r>
            <a:r>
              <a:rPr lang="en-US" b="1" u="sng" dirty="0"/>
              <a:t>:</a:t>
            </a:r>
            <a:r>
              <a:rPr lang="en-US" b="1" u="sng" dirty="0" smtClean="0"/>
              <a:t> 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/>
              <a:t>Of those introduced </a:t>
            </a:r>
            <a:r>
              <a:rPr lang="en-US" b="1" dirty="0"/>
              <a:t>to </a:t>
            </a:r>
            <a:r>
              <a:rPr lang="en-US" b="1" dirty="0" smtClean="0"/>
              <a:t>financial professional </a:t>
            </a:r>
            <a:r>
              <a:rPr lang="en-US" b="1" dirty="0"/>
              <a:t>through friend or </a:t>
            </a:r>
            <a:r>
              <a:rPr lang="en-US" b="1" dirty="0" smtClean="0"/>
              <a:t>family</a:t>
            </a:r>
            <a:endParaRPr lang="en-US" b="1" u="sng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/>
              <a:t>60% hired </a:t>
            </a:r>
            <a:r>
              <a:rPr lang="en-US" b="1" dirty="0" smtClean="0"/>
              <a:t>financial professional </a:t>
            </a:r>
            <a:r>
              <a:rPr lang="en-US" b="1" dirty="0"/>
              <a:t>based on </a:t>
            </a:r>
            <a:r>
              <a:rPr lang="en-US" b="1" dirty="0" smtClean="0"/>
              <a:t>recommendation </a:t>
            </a:r>
            <a:r>
              <a:rPr lang="en-US" b="1" dirty="0"/>
              <a:t>from family &amp; </a:t>
            </a:r>
            <a:r>
              <a:rPr lang="en-US" b="1" dirty="0" smtClean="0"/>
              <a:t>friends; 70</a:t>
            </a:r>
            <a:r>
              <a:rPr lang="en-US" b="1" dirty="0"/>
              <a:t>% bought </a:t>
            </a:r>
            <a:r>
              <a:rPr lang="en-US" b="1" dirty="0" smtClean="0"/>
              <a:t>investments</a:t>
            </a:r>
          </a:p>
          <a:p>
            <a:endParaRPr lang="en-US" b="1" dirty="0"/>
          </a:p>
          <a:p>
            <a:r>
              <a:rPr lang="en-US" sz="1600" b="1" dirty="0" smtClean="0"/>
              <a:t>Scams flourish after a natural disaster or world emergency</a:t>
            </a:r>
          </a:p>
        </p:txBody>
      </p:sp>
    </p:spTree>
    <p:extLst>
      <p:ext uri="{BB962C8B-B14F-4D97-AF65-F5344CB8AC3E}">
        <p14:creationId xmlns:p14="http://schemas.microsoft.com/office/powerpoint/2010/main" xmlns="" val="3398107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980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73375" y="525463"/>
            <a:ext cx="2386013" cy="17907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7644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8613" y="531813"/>
            <a:ext cx="3498850" cy="2625725"/>
          </a:xfrm>
          <a:solidFill>
            <a:srgbClr val="CCFFFF"/>
          </a:solidFill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27487" y="1351004"/>
            <a:ext cx="266700" cy="471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4237441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85DBB-B7EA-452B-8283-1BBA6AF6D2B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699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85DBB-B7EA-452B-8283-1BBA6AF6D2B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1398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85DBB-B7EA-452B-8283-1BBA6AF6D2B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2810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85DBB-B7EA-452B-8283-1BBA6AF6D2B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135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198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16A1A-1D90-4B96-9964-567EFB0C015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8748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1055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7547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445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2F674-B55A-4D8F-B2F1-50727914D85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40475" y="819841"/>
            <a:ext cx="2739746" cy="19506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en-US" b="1" dirty="0"/>
              <a:t>initially used by creative people fund films and </a:t>
            </a:r>
            <a:r>
              <a:rPr lang="en-US" b="1" dirty="0" smtClean="0"/>
              <a:t>inventions</a:t>
            </a:r>
          </a:p>
          <a:p>
            <a:r>
              <a:rPr lang="en-US" sz="2800" b="1" dirty="0"/>
              <a:t>Portal </a:t>
            </a:r>
            <a:r>
              <a:rPr lang="en-US" b="1" dirty="0"/>
              <a:t>=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party website</a:t>
            </a:r>
          </a:p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 in the Art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6474" y="741487"/>
            <a:ext cx="563563" cy="2611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 smtClean="0">
              <a:solidFill>
                <a:srgbClr val="0000CC"/>
              </a:solidFill>
            </a:endParaRPr>
          </a:p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n-US" sz="2800" b="1" dirty="0" smtClean="0">
              <a:solidFill>
                <a:srgbClr val="0000CC"/>
              </a:solidFill>
            </a:endParaRPr>
          </a:p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en-US" sz="2800" b="1" dirty="0" smtClean="0">
              <a:solidFill>
                <a:srgbClr val="0000CC"/>
              </a:solidFill>
            </a:endParaRPr>
          </a:p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sz="2800" b="1" dirty="0" smtClean="0">
              <a:solidFill>
                <a:srgbClr val="0000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93837" y="819841"/>
            <a:ext cx="1371603" cy="235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 smtClean="0"/>
              <a:t>umpstart</a:t>
            </a:r>
            <a:endParaRPr lang="en-US" sz="2400" b="1" dirty="0"/>
          </a:p>
          <a:p>
            <a:pPr>
              <a:lnSpc>
                <a:spcPct val="150000"/>
              </a:lnSpc>
            </a:pPr>
            <a:r>
              <a:rPr lang="en-US" sz="2400" b="1" dirty="0" err="1" smtClean="0"/>
              <a:t>ur</a:t>
            </a:r>
            <a:endParaRPr lang="en-US" sz="2400" b="1" dirty="0"/>
          </a:p>
          <a:p>
            <a:pPr>
              <a:lnSpc>
                <a:spcPct val="150000"/>
              </a:lnSpc>
            </a:pPr>
            <a:r>
              <a:rPr lang="en-US" sz="2400" b="1" dirty="0" err="1" smtClean="0"/>
              <a:t>usiness</a:t>
            </a:r>
            <a:endParaRPr lang="en-US" sz="2400" b="1" dirty="0"/>
          </a:p>
          <a:p>
            <a:pPr>
              <a:lnSpc>
                <a:spcPct val="150000"/>
              </a:lnSpc>
            </a:pPr>
            <a:r>
              <a:rPr lang="en-US" sz="2400" b="1" dirty="0" err="1" smtClean="0"/>
              <a:t>tartups</a:t>
            </a:r>
            <a:endParaRPr lang="en-US" sz="2400" b="1" dirty="0"/>
          </a:p>
        </p:txBody>
      </p:sp>
      <p:sp>
        <p:nvSpPr>
          <p:cNvPr id="18" name="Notes Placeholder 17"/>
          <p:cNvSpPr>
            <a:spLocks noGrp="1"/>
          </p:cNvSpPr>
          <p:nvPr>
            <p:ph type="body" idx="1"/>
          </p:nvPr>
        </p:nvSpPr>
        <p:spPr>
          <a:xfrm>
            <a:off x="655637" y="3352800"/>
            <a:ext cx="7388860" cy="3154680"/>
          </a:xfrm>
        </p:spPr>
        <p:txBody>
          <a:bodyPr/>
          <a:lstStyle/>
          <a:p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</a:t>
            </a:r>
            <a:r>
              <a:rPr lang="en-US" sz="1400" b="1" dirty="0"/>
              <a:t> </a:t>
            </a:r>
            <a:r>
              <a:rPr lang="en-US" b="1" dirty="0"/>
              <a:t>of small businesses fail within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yrs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25162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4237" y="3505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Give examples of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7783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9E5B9-A3A9-446C-80D7-13B24F522BF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23047" y="1447802"/>
            <a:ext cx="2362200" cy="534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3rd Guard Rail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0822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71788" y="525463"/>
            <a:ext cx="2732087" cy="20510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451" y="1295400"/>
            <a:ext cx="2057399" cy="94384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Legally registered</a:t>
            </a:r>
          </a:p>
          <a:p>
            <a:r>
              <a:rPr lang="en-US" b="1" dirty="0" smtClean="0"/>
              <a:t>Or</a:t>
            </a:r>
          </a:p>
          <a:p>
            <a:r>
              <a:rPr lang="en-US" b="1" dirty="0" smtClean="0"/>
              <a:t>Legally exempt</a:t>
            </a:r>
            <a:endParaRPr lang="en-US" b="1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152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dispels the fog? Sunshine! Turn the light on….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3046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7" y="3329949"/>
            <a:ext cx="7086600" cy="3375657"/>
          </a:xfrm>
          <a:solidFill>
            <a:srgbClr val="FFFF00"/>
          </a:solidFill>
        </p:spPr>
        <p:txBody>
          <a:bodyPr/>
          <a:lstStyle/>
          <a:p>
            <a:r>
              <a:rPr lang="en-US" sz="2400" b="1" dirty="0"/>
              <a:t>That depends on which category you’re discussing</a:t>
            </a:r>
            <a:r>
              <a:rPr lang="en-US" sz="2400" b="1" dirty="0" smtClean="0"/>
              <a:t>…</a:t>
            </a:r>
          </a:p>
          <a:p>
            <a:endParaRPr lang="en-US" sz="1000" b="1" dirty="0" smtClean="0"/>
          </a:p>
          <a:p>
            <a:r>
              <a:rPr lang="en-US" sz="2400" b="1" u="sng" dirty="0" smtClean="0">
                <a:solidFill>
                  <a:srgbClr val="FF0000"/>
                </a:solidFill>
              </a:rPr>
              <a:t>Investments</a:t>
            </a:r>
            <a:r>
              <a:rPr lang="en-US" sz="2400" b="1" dirty="0" smtClean="0"/>
              <a:t> that are </a:t>
            </a:r>
            <a:r>
              <a:rPr lang="en-US" sz="2400" b="1" dirty="0" smtClean="0">
                <a:solidFill>
                  <a:srgbClr val="FF0000"/>
                </a:solidFill>
              </a:rPr>
              <a:t>NOT</a:t>
            </a:r>
            <a:r>
              <a:rPr lang="en-US" sz="2400" b="1" dirty="0" smtClean="0"/>
              <a:t> securities include: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93858" y="4191005"/>
            <a:ext cx="5334000" cy="21336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/>
              <a:t>Interest-bearing savings accounts</a:t>
            </a:r>
          </a:p>
          <a:p>
            <a:r>
              <a:rPr lang="en-US" sz="2000" b="1" dirty="0" smtClean="0"/>
              <a:t>Some real estate investments</a:t>
            </a:r>
          </a:p>
          <a:p>
            <a:r>
              <a:rPr lang="en-US" sz="2000" b="1" dirty="0" smtClean="0"/>
              <a:t>Gold, diamonds, etc.</a:t>
            </a:r>
          </a:p>
          <a:p>
            <a:r>
              <a:rPr lang="en-US" sz="2000" b="1" dirty="0" smtClean="0"/>
              <a:t>Art</a:t>
            </a:r>
          </a:p>
          <a:p>
            <a:r>
              <a:rPr lang="en-US" sz="2000" b="1" dirty="0" smtClean="0"/>
              <a:t>Collectibles</a:t>
            </a:r>
          </a:p>
          <a:p>
            <a:r>
              <a:rPr lang="en-US" sz="2000" b="1" dirty="0" smtClean="0"/>
              <a:t>Commodities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1373607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523037" y="1066810"/>
            <a:ext cx="2514600" cy="141577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Includes </a:t>
            </a:r>
          </a:p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 of State</a:t>
            </a:r>
          </a:p>
          <a:p>
            <a:r>
              <a:rPr lang="en-US" sz="2800" b="1" dirty="0" smtClean="0"/>
              <a:t>Solicitations</a:t>
            </a:r>
          </a:p>
        </p:txBody>
      </p:sp>
      <p:sp>
        <p:nvSpPr>
          <p:cNvPr id="6" name="Notes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81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76200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31696" y="6209401"/>
            <a:ext cx="4002299" cy="350520"/>
          </a:xfrm>
        </p:spPr>
        <p:txBody>
          <a:bodyPr/>
          <a:lstStyle/>
          <a:p>
            <a:fld id="{5EE1DED6-21EB-43FB-9E27-B7247F9B7611}" type="slidenum">
              <a:rPr lang="en-US" b="1" smtClean="0"/>
              <a:pPr/>
              <a:t>29</a:t>
            </a:fld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13360" y="914400"/>
            <a:ext cx="1371600" cy="9438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dirty="0" smtClean="0"/>
              <a:t>entral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b="1" dirty="0" smtClean="0"/>
              <a:t>egistration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b="1" dirty="0" smtClean="0"/>
              <a:t>epository</a:t>
            </a:r>
            <a:endParaRPr lang="en-US" b="1" dirty="0"/>
          </a:p>
        </p:txBody>
      </p:sp>
      <p:sp>
        <p:nvSpPr>
          <p:cNvPr id="11" name="Notes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7386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5438" y="525463"/>
            <a:ext cx="3505200" cy="2628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91998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627438" y="228600"/>
            <a:ext cx="1752600" cy="13144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B84D3-DD35-4E72-ACFF-206E40CB3E7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459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veandinvest.org/" TargetMode="Externa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aa.org/investor-educatio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www.nasaa.org/2965/conversation-starters-senior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complaints@ofi.la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fnewsads.thomasnet.com/images/large/005/57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513">
            <a:off x="-53220" y="236808"/>
            <a:ext cx="9217827" cy="531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9200" y="4842808"/>
            <a:ext cx="6477000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Presented by</a:t>
            </a:r>
          </a:p>
          <a:p>
            <a:pPr algn="ctr"/>
            <a:r>
              <a:rPr lang="en-US" sz="3200" b="1" dirty="0" smtClean="0"/>
              <a:t>By Nancy Boudreaux</a:t>
            </a:r>
          </a:p>
          <a:p>
            <a:pPr algn="ctr"/>
            <a:r>
              <a:rPr lang="en-US" sz="2800" b="1" dirty="0" smtClean="0"/>
              <a:t>Investor Education Trainer</a:t>
            </a:r>
          </a:p>
          <a:p>
            <a:pPr algn="ctr"/>
            <a:r>
              <a:rPr lang="en-US" sz="2800" b="1" dirty="0" smtClean="0"/>
              <a:t>Louisiana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800" b="1" dirty="0" smtClean="0"/>
              <a:t>ffice of 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800" b="1" dirty="0" smtClean="0"/>
              <a:t>inancial 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dirty="0" smtClean="0"/>
              <a:t>nstitutions</a:t>
            </a:r>
            <a:endParaRPr lang="en-US" sz="28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400" y="-76200"/>
            <a:ext cx="5562600" cy="243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Guard Rails</a:t>
            </a:r>
            <a:endParaRPr lang="en-US" sz="3100" b="1" dirty="0">
              <a:solidFill>
                <a:srgbClr val="0000CC"/>
              </a:solidFill>
            </a:endParaRP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Protecting Your Community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Investment Fraud</a:t>
            </a:r>
          </a:p>
        </p:txBody>
      </p:sp>
    </p:spTree>
    <p:extLst>
      <p:ext uri="{BB962C8B-B14F-4D97-AF65-F5344CB8AC3E}">
        <p14:creationId xmlns:p14="http://schemas.microsoft.com/office/powerpoint/2010/main" xmlns="" val="22367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autif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7750" y="1"/>
            <a:ext cx="9271751" cy="683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85657"/>
            <a:ext cx="1219200" cy="980138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21674"/>
            <a:ext cx="5486400" cy="15081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 system designed to </a:t>
            </a:r>
            <a:br>
              <a:rPr lang="en-US" sz="2800" b="1" dirty="0" smtClean="0"/>
            </a:br>
            <a:r>
              <a:rPr lang="en-US" sz="2800" b="1" dirty="0" smtClean="0"/>
              <a:t>keep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vehicles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/>
              <a:t>from straying</a:t>
            </a:r>
          </a:p>
          <a:p>
            <a:pPr algn="ctr"/>
            <a:r>
              <a:rPr lang="en-US" sz="2800" b="1" dirty="0" smtClean="0"/>
              <a:t> into dangerous areas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63436" y="228600"/>
            <a:ext cx="5527964" cy="15081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An Action Plan designed to </a:t>
            </a:r>
            <a:br>
              <a:rPr lang="en-US" sz="2800" b="1" dirty="0" smtClean="0"/>
            </a:br>
            <a:r>
              <a:rPr lang="en-US" sz="2800" b="1" dirty="0" smtClean="0"/>
              <a:t>keep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investors</a:t>
            </a:r>
            <a:r>
              <a:rPr lang="en-US" sz="3600" b="1" dirty="0" smtClean="0"/>
              <a:t> </a:t>
            </a:r>
            <a:r>
              <a:rPr lang="en-US" sz="2800" b="1" dirty="0" smtClean="0"/>
              <a:t>from straying </a:t>
            </a:r>
            <a:br>
              <a:rPr lang="en-US" sz="2800" b="1" dirty="0" smtClean="0"/>
            </a:br>
            <a:r>
              <a:rPr lang="en-US" sz="2800" b="1" dirty="0" smtClean="0"/>
              <a:t>into dangerous areas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10522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scm-l3.technorati.com/11/05/13/34127/active-listening.jpg?t=20110513205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822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36730" y="457201"/>
            <a:ext cx="247054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listen?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63000" y="0"/>
            <a:ext cx="609600" cy="7017306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47223" y="-159306"/>
            <a:ext cx="609600" cy="7017306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957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blitzusa.com/products/oil/Funnels/images/05015%20Medium%20Funn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281595">
            <a:off x="1322562" y="-144364"/>
            <a:ext cx="6995237" cy="595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39457" y="2006600"/>
            <a:ext cx="1676400" cy="1754326"/>
          </a:xfrm>
          <a:prstGeom prst="rect">
            <a:avLst/>
          </a:prstGeom>
        </p:spPr>
        <p:txBody>
          <a:bodyPr wrap="square" lIns="91429" tIns="45714" rIns="91429" bIns="45714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NASAA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FINRA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IPT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60090" y="2006600"/>
            <a:ext cx="1676400" cy="1754326"/>
          </a:xfrm>
          <a:prstGeom prst="rect">
            <a:avLst/>
          </a:prstGeom>
          <a:solidFill>
            <a:srgbClr val="0000CC"/>
          </a:solidFill>
        </p:spPr>
        <p:txBody>
          <a:bodyPr wrap="square" lIns="91429" tIns="45714" rIns="91429" bIns="45714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FBI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CFPB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AARP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0" y="391180"/>
            <a:ext cx="4191000" cy="579596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Investor 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6727" y="6182380"/>
            <a:ext cx="4572000" cy="579596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“Main Street” Investors</a:t>
            </a:r>
          </a:p>
        </p:txBody>
      </p:sp>
    </p:spTree>
    <p:extLst>
      <p:ext uri="{BB962C8B-B14F-4D97-AF65-F5344CB8AC3E}">
        <p14:creationId xmlns:p14="http://schemas.microsoft.com/office/powerpoint/2010/main" xmlns="" val="1819530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 animBg="1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fhfm.org/blog/wp-content/uploads/2010/05/Small-Hedge-Fund-Regul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09800" y="990600"/>
            <a:ext cx="4191000" cy="523220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 extrusionH="76200">
            <a:extrusionClr>
              <a:srgbClr val="CCFFFF"/>
            </a:extrusionClr>
          </a:sp3d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State Securities Regulator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83281" y="152401"/>
            <a:ext cx="2013500" cy="584775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Regulation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78451" y="2234626"/>
            <a:ext cx="2362200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Investigation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6248401"/>
            <a:ext cx="4343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Investment Professional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834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 you have Guardrails up in your life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68104" y="0"/>
            <a:ext cx="12024987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atimesblogs.latimes.com/.a/6a00d8341c630a53ef01310ff1bdda970c-200w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109" y="-152400"/>
            <a:ext cx="2348459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 rot="753636">
            <a:off x="1035111" y="3539109"/>
            <a:ext cx="3463272" cy="84529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Wake up!</a:t>
            </a:r>
            <a:endParaRPr lang="en-US" sz="6000" b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51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8womendream.com/wp-content/uploads/baby-boomer-couple-400x2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1976" y="60311"/>
            <a:ext cx="4069939" cy="269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505487"/>
            <a:ext cx="1143000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lIns="91429" tIns="45714" rIns="91429" bIns="45714">
            <a:spAutoFit/>
          </a:bodyPr>
          <a:lstStyle/>
          <a:p>
            <a:r>
              <a:rPr lang="en-US" sz="4000" b="1" dirty="0"/>
              <a:t> 55+</a:t>
            </a:r>
          </a:p>
        </p:txBody>
      </p:sp>
      <p:pic>
        <p:nvPicPr>
          <p:cNvPr id="6" name="Picture 2" descr="http://t3.gstatic.com/images?q=tbn:ANd9GcTG1QjOrFUHDsSJ7JMqrqjsObemK3_7hZxzD0Vl_hiCi7EHAajF-g&amp;t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5456" y="168407"/>
            <a:ext cx="4080169" cy="305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static.guim.co.uk/sys-images/Money/Pix/pictures/2008/07/10/divorce4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818" y="3865297"/>
            <a:ext cx="3316091" cy="238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budgetlife.com/imagesvr_ce/0209/gravesid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9819" y="3745812"/>
            <a:ext cx="4129863" cy="250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4572000" y="20782"/>
            <a:ext cx="0" cy="668481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62000" y="3429000"/>
            <a:ext cx="7696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667000" y="60310"/>
            <a:ext cx="609600" cy="2308324"/>
          </a:xfrm>
          <a:prstGeom prst="rect">
            <a:avLst/>
          </a:prstGeom>
          <a:solidFill>
            <a:schemeClr val="bg1"/>
          </a:solidFill>
        </p:spPr>
        <p:txBody>
          <a:bodyPr wrap="square" lIns="91429" tIns="45714" rIns="91429" bIns="45714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447800" y="363556"/>
            <a:ext cx="6248400" cy="59610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68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homepages.wmich.edu/~a5wood/church/chur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818" y="201706"/>
            <a:ext cx="3424334" cy="25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realtyexecutivesmex.com/images/a_realtyexecutive_referr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7636" y="201706"/>
            <a:ext cx="3667602" cy="24757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designintentions.files.wordpress.com/2010/10/katrina-damage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58353"/>
            <a:ext cx="4730920" cy="35481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247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 you have Guardrails up in your life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62864"/>
            <a:ext cx="11502024" cy="699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hdblog.net/wp-content/uploads/2011/03/columb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17544">
            <a:off x="3787076" y="811146"/>
            <a:ext cx="4203408" cy="268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 rot="492734">
            <a:off x="3852161" y="3449724"/>
            <a:ext cx="3551615" cy="84529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Wise up!</a:t>
            </a:r>
            <a:endParaRPr lang="en-US" sz="6000" b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980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9" y="1041544"/>
            <a:ext cx="2590800" cy="60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profit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ACCEA-DE0B-40E7-BADF-EA71F1FE582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05600" y="5181600"/>
            <a:ext cx="1959164" cy="8374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risk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5160154"/>
            <a:ext cx="1412543" cy="837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444165" y="1904999"/>
            <a:ext cx="4185235" cy="4168367"/>
          </a:xfrm>
          <a:prstGeom prst="triangle">
            <a:avLst>
              <a:gd name="adj" fmla="val 51253"/>
            </a:avLst>
          </a:prstGeom>
          <a:noFill/>
          <a:ln w="57150">
            <a:solidFill>
              <a:srgbClr val="FF0000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C:\Users\OFI\AppData\Local\Microsoft\Windows\Temporary Internet Files\Content.IE5\6QEGTCAY\MC90044478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4185235" cy="541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65947" y="152400"/>
            <a:ext cx="6541669" cy="868362"/>
          </a:xfrm>
          <a:solidFill>
            <a:srgbClr val="FFFF99"/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4000" b="1" dirty="0" smtClean="0"/>
              <a:t>The “holy trinity” of Investing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409923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allAtOnce" animBg="1"/>
      <p:bldP spid="8" grpId="0"/>
      <p:bldP spid="13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ripoffreport.com/Owner_a34caaf8-0776-4411-8637-406a5beea912/Item_7dae308c-672a-4ef3-ad7f-5b3786799365/Attachment.ash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9473"/>
            <a:ext cx="3276599" cy="383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>
                <a:solidFill>
                  <a:schemeClr val="tx1"/>
                </a:solidFill>
              </a:rPr>
              <a:pPr/>
              <a:t>11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43200" y="3946662"/>
            <a:ext cx="4385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Hopes &amp; Fears</a:t>
            </a:r>
            <a:endParaRPr lang="en-US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3669268"/>
            <a:ext cx="3581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76200" y="624840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en-US" sz="2800" b="1" u="sng" dirty="0" smtClean="0"/>
              <a:t>Weapons of Fraud</a:t>
            </a:r>
            <a:r>
              <a:rPr lang="en-US" sz="2800" b="1" dirty="0" smtClean="0"/>
              <a:t> by Anthony </a:t>
            </a:r>
            <a:r>
              <a:rPr lang="en-US" sz="2800" b="1" dirty="0" err="1" smtClean="0"/>
              <a:t>Pratkanis</a:t>
            </a:r>
            <a:r>
              <a:rPr lang="en-US" sz="2800" b="1" dirty="0" smtClean="0"/>
              <a:t> &amp; Doug </a:t>
            </a:r>
            <a:r>
              <a:rPr lang="en-US" sz="2800" b="1" dirty="0" err="1" smtClean="0"/>
              <a:t>Shadel</a:t>
            </a:r>
            <a:endParaRPr lang="en-US" sz="2800" b="1" u="sng" dirty="0"/>
          </a:p>
        </p:txBody>
      </p:sp>
      <p:pic>
        <p:nvPicPr>
          <p:cNvPr id="9" name="Picture 2" descr="C:\Users\OFI\AppData\Local\Microsoft\Windows\Temporary Internet Files\Content.IE5\0LNSO5GV\MC90038402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01271"/>
            <a:ext cx="1478353" cy="121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5181600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800" b="1" u="sng" dirty="0" smtClean="0"/>
              <a:t>Tricks of the Trade:  Outsmarting Investment Fraud </a:t>
            </a:r>
            <a:r>
              <a:rPr lang="en-US" sz="2800" b="1" dirty="0" smtClean="0"/>
              <a:t>DVD</a:t>
            </a:r>
            <a:br>
              <a:rPr lang="en-US" sz="2800" b="1" dirty="0" smtClean="0"/>
            </a:br>
            <a:r>
              <a:rPr lang="en-US" sz="2400" b="1" dirty="0" smtClean="0"/>
              <a:t>Joint venture of FINRA, AARP and</a:t>
            </a:r>
            <a:r>
              <a:rPr lang="en-US" sz="2400" b="1" dirty="0" smtClean="0">
                <a:hlinkClick r:id="rId5"/>
              </a:rPr>
              <a:t>www.saveandinvest.org</a:t>
            </a:r>
            <a:r>
              <a:rPr lang="en-US" sz="2400" b="1" dirty="0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052" y="833735"/>
            <a:ext cx="52578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Crimes of </a:t>
            </a:r>
            <a:r>
              <a:rPr lang="en-US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Persuasion</a:t>
            </a:r>
            <a:endParaRPr lang="en-US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42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P spid="6" grpId="0" animBg="1"/>
      <p:bldP spid="11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ages.sciencedaily.com/2010/08/100801190251-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710" y="457199"/>
            <a:ext cx="4315690" cy="32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330056"/>
            <a:ext cx="762000" cy="2468562"/>
          </a:xfrm>
        </p:spPr>
        <p:txBody>
          <a:bodyPr>
            <a:noAutofit/>
          </a:bodyPr>
          <a:lstStyle/>
          <a:p>
            <a:pPr algn="l"/>
            <a:r>
              <a:rPr lang="en-US" sz="5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C</a:t>
            </a:r>
            <a:br>
              <a:rPr lang="en-US" sz="5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5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endParaRPr lang="en-US" sz="5400" b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26077" y="381000"/>
            <a:ext cx="3524250" cy="253538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4800" b="1" dirty="0" err="1"/>
              <a:t>i</a:t>
            </a:r>
            <a:r>
              <a:rPr lang="en-US" sz="4800" b="1" dirty="0" err="1" smtClean="0"/>
              <a:t>ld</a:t>
            </a:r>
            <a:endParaRPr lang="en-US" sz="4800" b="1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4800" b="1" dirty="0" err="1"/>
              <a:t>o</a:t>
            </a:r>
            <a:r>
              <a:rPr lang="en-US" sz="4800" b="1" dirty="0" err="1" smtClean="0"/>
              <a:t>gnitive</a:t>
            </a:r>
            <a:endParaRPr lang="en-US" sz="4800" b="1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en-US" sz="4800" b="1" dirty="0" err="1" smtClean="0"/>
              <a:t>mpairment</a:t>
            </a:r>
            <a:endParaRPr lang="en-US" sz="4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14300" y="228600"/>
            <a:ext cx="4229100" cy="2590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38545" y="4038600"/>
            <a:ext cx="87768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Made 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3200" b="1" dirty="0">
                <a:solidFill>
                  <a:srgbClr val="0000FF"/>
                </a:solidFill>
              </a:rPr>
              <a:t> </a:t>
            </a:r>
            <a:r>
              <a:rPr lang="en-US" sz="3200" b="1" dirty="0"/>
              <a:t>times more mistakes in financial decisions</a:t>
            </a:r>
            <a:endParaRPr lang="en-US" sz="3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643027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*</a:t>
            </a:r>
            <a:r>
              <a:rPr lang="en-US" sz="2800" b="1" u="sng" dirty="0" smtClean="0"/>
              <a:t>Elder Financial Fraud: A National Epidemic</a:t>
            </a:r>
            <a:r>
              <a:rPr lang="en-US" sz="2800" b="1" dirty="0" smtClean="0"/>
              <a:t> </a:t>
            </a:r>
            <a:r>
              <a:rPr lang="en-US" sz="2400" b="1" dirty="0" smtClean="0"/>
              <a:t>DVD</a:t>
            </a:r>
            <a:r>
              <a:rPr lang="en-US" sz="2400" b="1" i="1" dirty="0"/>
              <a:t> </a:t>
            </a:r>
            <a:r>
              <a:rPr lang="en-US" sz="2000" b="1" dirty="0" smtClean="0"/>
              <a:t>by North</a:t>
            </a:r>
            <a:br>
              <a:rPr lang="en-US" sz="2000" b="1" dirty="0" smtClean="0"/>
            </a:br>
            <a:r>
              <a:rPr lang="en-US" sz="2000" b="1" dirty="0" smtClean="0"/>
              <a:t>   American Securities Administrators Association (NASAA), Investor Protection Trust</a:t>
            </a:r>
            <a:br>
              <a:rPr lang="en-US" sz="2000" b="1" dirty="0" smtClean="0"/>
            </a:br>
            <a:r>
              <a:rPr lang="en-US" sz="2000" b="1" dirty="0" smtClean="0"/>
              <a:t>   (IPT) and Investor Protection Institute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94304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800601"/>
            <a:ext cx="5366730" cy="259079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General cognitive functions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Vocabulary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/>
              <a:t>G</a:t>
            </a:r>
            <a:r>
              <a:rPr lang="en-US" sz="2800" b="1" dirty="0" smtClean="0"/>
              <a:t>eneral knowledge</a:t>
            </a:r>
            <a:endParaRPr lang="en-US" sz="2800" b="1" dirty="0"/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ADLs (bathing, eating, cooking)</a:t>
            </a:r>
          </a:p>
        </p:txBody>
      </p:sp>
      <p:pic>
        <p:nvPicPr>
          <p:cNvPr id="5" name="Picture 2" descr="http://dementiasos.files.wordpress.com/2011/12/dem-norm-mci-alz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26367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657600"/>
            <a:ext cx="8839200" cy="112646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 smtClean="0"/>
              <a:t>Memory, </a:t>
            </a:r>
            <a:r>
              <a:rPr lang="en-US" sz="2800" b="1" dirty="0"/>
              <a:t>subtle language </a:t>
            </a:r>
            <a:r>
              <a:rPr lang="en-US" sz="2800" b="1" dirty="0" smtClean="0"/>
              <a:t>difficulties, ability </a:t>
            </a:r>
            <a:r>
              <a:rPr lang="en-US" sz="2800" b="1" dirty="0"/>
              <a:t>to </a:t>
            </a:r>
            <a:r>
              <a:rPr lang="en-US" sz="2800" b="1" dirty="0" smtClean="0"/>
              <a:t>multi-task</a:t>
            </a:r>
            <a:br>
              <a:rPr lang="en-US" sz="2800" b="1" dirty="0" smtClean="0"/>
            </a:br>
            <a:r>
              <a:rPr lang="en-US" sz="2800" b="1" dirty="0" smtClean="0"/>
              <a:t>          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3855" y="3733800"/>
            <a:ext cx="381000" cy="1050262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67400" y="5358214"/>
            <a:ext cx="2445349" cy="609398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2800" b="1" dirty="0"/>
              <a:t>demented</a:t>
            </a:r>
          </a:p>
        </p:txBody>
      </p:sp>
    </p:spTree>
    <p:extLst>
      <p:ext uri="{BB962C8B-B14F-4D97-AF65-F5344CB8AC3E}">
        <p14:creationId xmlns:p14="http://schemas.microsoft.com/office/powerpoint/2010/main" xmlns="" val="21040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527" y="2667000"/>
            <a:ext cx="8763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smtClean="0"/>
              <a:t>Socially isolated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smtClean="0"/>
              <a:t>Made poor investments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smtClean="0"/>
              <a:t>Changed his/her will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smtClean="0"/>
              <a:t>Reduced ability to make decisions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b="1" dirty="0" smtClean="0"/>
              <a:t>More willing to “gamble” with their money</a:t>
            </a:r>
            <a:endParaRPr lang="en-US" sz="3200" b="1" dirty="0"/>
          </a:p>
        </p:txBody>
      </p:sp>
      <p:pic>
        <p:nvPicPr>
          <p:cNvPr id="1026" name="Picture 2" descr="http://2.bp.blogspot.com/-BAZssR8lBaI/TlILwtaPoKI/AAAAAAAAxMQ/puN5ZjBzuA8/s1600/senior_worker_holding_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9268" y="228600"/>
            <a:ext cx="478155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91200" y="2055674"/>
            <a:ext cx="2479964" cy="175432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Indicators</a:t>
            </a:r>
          </a:p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</a:p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MCI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84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228600"/>
            <a:ext cx="4495800" cy="15240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Cognitive “Reserve”</a:t>
            </a:r>
            <a:r>
              <a:rPr lang="en-US" sz="1200" b="1" dirty="0" smtClean="0"/>
              <a:t/>
            </a:r>
            <a:br>
              <a:rPr lang="en-US" sz="1200" b="1" dirty="0" smtClean="0"/>
            </a:br>
            <a:r>
              <a:rPr lang="en-US" sz="3100" b="1" dirty="0" smtClean="0"/>
              <a:t>Protection against </a:t>
            </a:r>
            <a:br>
              <a:rPr lang="en-US" sz="3100" b="1" dirty="0" smtClean="0"/>
            </a:br>
            <a:r>
              <a:rPr lang="en-US" sz="3100" b="1" dirty="0" smtClean="0"/>
              <a:t>age-related </a:t>
            </a:r>
            <a:r>
              <a:rPr lang="en-US" sz="3100" b="1" dirty="0"/>
              <a:t>brain </a:t>
            </a:r>
            <a:r>
              <a:rPr lang="en-US" sz="3100" b="1" dirty="0" smtClean="0"/>
              <a:t>changes</a:t>
            </a:r>
            <a:br>
              <a:rPr lang="en-US" sz="3100" b="1" dirty="0" smtClean="0"/>
            </a:br>
            <a:r>
              <a:rPr lang="en-US" sz="3100" b="1" dirty="0" smtClean="0"/>
              <a:t/>
            </a:r>
            <a:br>
              <a:rPr lang="en-US" sz="3100" b="1" dirty="0" smtClean="0"/>
            </a:br>
            <a:endParaRPr lang="en-US" sz="27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4648200" cy="3429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u="sng" dirty="0" smtClean="0"/>
              <a:t>*Increases Reserve</a:t>
            </a:r>
            <a:endParaRPr lang="en-US" sz="2800" b="1" dirty="0" smtClean="0"/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 Higher levels of education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/>
              <a:t> </a:t>
            </a:r>
            <a:r>
              <a:rPr lang="en-US" sz="2800" b="1" dirty="0" smtClean="0"/>
              <a:t>Exercise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/>
              <a:t> </a:t>
            </a:r>
            <a:r>
              <a:rPr lang="en-US" sz="2800" b="1" dirty="0" smtClean="0"/>
              <a:t>Mediterranean-style diet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 Complex job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/>
              <a:t> </a:t>
            </a:r>
            <a:r>
              <a:rPr lang="en-US" sz="2800" b="1" dirty="0" smtClean="0"/>
              <a:t>Bilingual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/>
              <a:t> </a:t>
            </a:r>
            <a:r>
              <a:rPr lang="en-US" sz="2800" b="1" dirty="0" smtClean="0"/>
              <a:t>Large social network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00600" y="2819400"/>
            <a:ext cx="4454236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u="sng" dirty="0" smtClean="0"/>
              <a:t>*Reduces Reserve</a:t>
            </a: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1" dirty="0" smtClean="0"/>
              <a:t>Prior head injury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/>
              <a:t>Diabetes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/>
              <a:t>High blood pressure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/>
              <a:t>High cholesterol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124113" y="6336268"/>
            <a:ext cx="8950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*</a:t>
            </a:r>
            <a:r>
              <a:rPr lang="en-US" sz="2400" b="1" i="1" dirty="0"/>
              <a:t>Coping With Mild Cognitive Impairment - </a:t>
            </a:r>
            <a:r>
              <a:rPr lang="en-US" sz="2400" b="1" dirty="0"/>
              <a:t>NYTimes.com 11/27/12</a:t>
            </a:r>
          </a:p>
        </p:txBody>
      </p:sp>
      <p:pic>
        <p:nvPicPr>
          <p:cNvPr id="1028" name="Picture 4" descr="http://uncommonchick.com/wp-content/uploads/brain-booster-lifting-weigh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3349625" cy="283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952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4419600" cy="792162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/>
              <a:t>For loved ones with MCI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Sign them up for the DO NOT CALL list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Get the deal </a:t>
            </a:r>
            <a:r>
              <a:rPr lang="en-US" sz="2800" b="1" u="sng" dirty="0" smtClean="0"/>
              <a:t>in writing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Get copies of anything they sign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Check the registration status of the product and the promoter before investing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Request and read </a:t>
            </a:r>
            <a:r>
              <a:rPr lang="en-US" sz="2800" b="1" i="1" dirty="0" smtClean="0"/>
              <a:t>CRD Reports </a:t>
            </a:r>
            <a:r>
              <a:rPr lang="en-US" sz="2800" b="1" dirty="0" smtClean="0"/>
              <a:t>before investing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Use the </a:t>
            </a:r>
            <a:r>
              <a:rPr lang="en-US" sz="2800" b="1" i="1" dirty="0" smtClean="0"/>
              <a:t>Investor Checklist </a:t>
            </a:r>
            <a:r>
              <a:rPr lang="en-US" sz="2800" b="1" dirty="0" smtClean="0"/>
              <a:t>form for new investments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Report suspicions of fraud</a:t>
            </a:r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Stay current on fraudulent scams </a:t>
            </a:r>
            <a:r>
              <a:rPr lang="en-US" sz="2800" b="1" dirty="0"/>
              <a:t>at </a:t>
            </a:r>
            <a:r>
              <a:rPr lang="en-US" sz="2800" b="1" dirty="0">
                <a:hlinkClick r:id="rId3"/>
              </a:rPr>
              <a:t>http://www.nasaa.org/investor-education</a:t>
            </a:r>
            <a:r>
              <a:rPr lang="en-US" sz="2800" b="1" dirty="0" smtClean="0">
                <a:hlinkClick r:id="rId3"/>
              </a:rPr>
              <a:t>/</a:t>
            </a:r>
            <a:endParaRPr lang="en-US" sz="2800" b="1" dirty="0" smtClean="0"/>
          </a:p>
          <a:p>
            <a:pPr>
              <a:buFont typeface="Wingdings" pitchFamily="2" charset="2"/>
              <a:buChar char="ü"/>
            </a:pPr>
            <a:r>
              <a:rPr lang="en-US" sz="2800" b="1" dirty="0" smtClean="0"/>
              <a:t>Use NASAA’s </a:t>
            </a:r>
            <a:r>
              <a:rPr lang="en-US" sz="2800" b="1" i="1" dirty="0" smtClean="0"/>
              <a:t>Conversation Starter for Empty Nesters</a:t>
            </a:r>
            <a:r>
              <a:rPr lang="en-US" sz="2800" b="1" dirty="0"/>
              <a:t> at </a:t>
            </a:r>
            <a:br>
              <a:rPr lang="en-US" sz="2800" b="1" dirty="0"/>
            </a:br>
            <a:r>
              <a:rPr lang="en-US" sz="2800" b="1" dirty="0">
                <a:hlinkClick r:id="rId4"/>
              </a:rPr>
              <a:t>http://www.nasaa.org/2965/conversation-starters-seniors</a:t>
            </a:r>
            <a:r>
              <a:rPr lang="en-US" sz="2800" b="1" dirty="0" smtClean="0">
                <a:hlinkClick r:id="rId4"/>
              </a:rPr>
              <a:t>/</a:t>
            </a:r>
            <a:r>
              <a:rPr lang="en-US" sz="2800" b="1" dirty="0" smtClean="0"/>
              <a:t>  </a:t>
            </a:r>
          </a:p>
        </p:txBody>
      </p:sp>
      <p:pic>
        <p:nvPicPr>
          <p:cNvPr id="1026" name="Picture 2" descr="http://i.i.com.com/cnwk.1d/i/tim/2010/10/12/04_man_scratches_head_370x2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1" y="304799"/>
            <a:ext cx="2982604" cy="224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003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lsjourney.com/images/news/news_01-07-09/1-3184-Foggy-Road-to-Clingmans-Do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914400"/>
            <a:ext cx="11658600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7000" y="1219200"/>
            <a:ext cx="3810000" cy="22775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5  </a:t>
            </a:r>
            <a:b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Foggy Areas</a:t>
            </a:r>
          </a:p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Fraud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86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4618037"/>
            <a:ext cx="5181600" cy="715963"/>
          </a:xfrm>
        </p:spPr>
        <p:txBody>
          <a:bodyPr>
            <a:normAutofit/>
          </a:bodyPr>
          <a:lstStyle/>
          <a:p>
            <a:pPr marL="457200" lvl="1" indent="0">
              <a:spcAft>
                <a:spcPts val="600"/>
              </a:spcAft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Fake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“senior”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designations</a:t>
            </a:r>
            <a:endParaRPr lang="en-US" sz="12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://go.standard.net/sites/default/files/imagecache/span-15-590wide/teasers/alphabet-so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6400"/>
            <a:ext cx="540036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66800" y="246727"/>
            <a:ext cx="6908800" cy="127727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#5</a:t>
            </a:r>
          </a:p>
          <a:p>
            <a:pPr algn="ctr">
              <a:spcAft>
                <a:spcPts val="600"/>
              </a:spcAft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 or Misleading “Certifications” 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1" y="5648980"/>
            <a:ext cx="4800600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Included in free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CRD Reports </a:t>
            </a:r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4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hylbusinessgroup.co.uk/admin/Image/business_people_jump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-76200"/>
            <a:ext cx="37719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90600"/>
            <a:ext cx="3352800" cy="1143000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#4</a:t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Affinity Fraud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92405"/>
            <a:ext cx="8991600" cy="1676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3000" b="1" dirty="0" smtClean="0"/>
              <a:t>Join a group, using referrals to sell</a:t>
            </a:r>
            <a:r>
              <a:rPr lang="en-US" sz="3000" b="1" dirty="0"/>
              <a:t> </a:t>
            </a:r>
            <a:r>
              <a:rPr lang="en-US" sz="3000" b="1" i="1" dirty="0" smtClean="0"/>
              <a:t>within</a:t>
            </a:r>
            <a:r>
              <a:rPr lang="en-US" sz="3000" b="1" dirty="0" smtClean="0"/>
              <a:t> the group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● </a:t>
            </a:r>
            <a:r>
              <a:rPr lang="en-US" sz="3000" b="1" dirty="0" smtClean="0"/>
              <a:t>Ethnic      </a:t>
            </a:r>
            <a:r>
              <a:rPr lang="en-US" sz="3000" b="1" dirty="0"/>
              <a:t>● Social </a:t>
            </a:r>
            <a:r>
              <a:rPr lang="en-US" sz="3000" b="1" dirty="0" smtClean="0"/>
              <a:t>      </a:t>
            </a:r>
            <a:r>
              <a:rPr lang="en-US" sz="2800" b="1" dirty="0" smtClean="0"/>
              <a:t>● </a:t>
            </a:r>
            <a:r>
              <a:rPr lang="en-US" sz="3000" b="1" dirty="0" smtClean="0"/>
              <a:t>Religious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22795" y="4114800"/>
            <a:ext cx="2349405" cy="685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47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2437" y="3124200"/>
            <a:ext cx="5562600" cy="14477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800" b="1" dirty="0"/>
              <a:t>P</a:t>
            </a:r>
            <a:r>
              <a:rPr lang="en-US" sz="2800" b="1" dirty="0" smtClean="0"/>
              <a:t>rofessional sales presentation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en-US" sz="2800" b="1" u="sng" dirty="0"/>
              <a:t>P</a:t>
            </a:r>
            <a:r>
              <a:rPr lang="en-US" sz="2800" b="1" u="sng" dirty="0" smtClean="0"/>
              <a:t>ersonal</a:t>
            </a:r>
            <a:r>
              <a:rPr lang="en-US" sz="2800" b="1" dirty="0" smtClean="0"/>
              <a:t> appointment later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7" name="Picture 3" descr="C:\Users\OFI\AppData\Local\Microsoft\Windows\Temporary Internet Files\Content.IE5\6QEGTCAY\MP90044241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7073" y="4849172"/>
            <a:ext cx="3505200" cy="200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836781">
            <a:off x="6570861" y="3605746"/>
            <a:ext cx="1295400" cy="1569660"/>
          </a:xfrm>
          <a:prstGeom prst="rect">
            <a:avLst/>
          </a:prstGeom>
          <a:solidFill>
            <a:srgbClr val="663300"/>
          </a:solidFill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1533179"/>
            <a:ext cx="4724400" cy="1077218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Fraud victims</a:t>
            </a:r>
            <a:r>
              <a:rPr lang="en-US" sz="2800" b="1" dirty="0"/>
              <a:t> </a:t>
            </a:r>
            <a:r>
              <a:rPr lang="en-US" sz="2800" b="1" dirty="0" smtClean="0"/>
              <a:t>were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3600" b="1" dirty="0" smtClean="0"/>
              <a:t> </a:t>
            </a:r>
            <a:r>
              <a:rPr lang="en-US" sz="2800" b="1" dirty="0" smtClean="0"/>
              <a:t>times more likely to attend</a:t>
            </a:r>
            <a:endParaRPr lang="en-US" sz="2800" b="1" dirty="0"/>
          </a:p>
        </p:txBody>
      </p:sp>
      <p:pic>
        <p:nvPicPr>
          <p:cNvPr id="9" name="Picture 8" descr="http://images.replacements.com/images/images5/china/N/nautica_arctic_white_dinner_plate_P0000190307S0002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359641" cy="23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2120" y="957833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Free?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0" y="152400"/>
            <a:ext cx="6248400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#3</a:t>
            </a:r>
          </a:p>
          <a:p>
            <a:pPr algn="ctr"/>
            <a:r>
              <a:rPr lang="en-US" sz="3600" b="1" dirty="0" smtClean="0"/>
              <a:t>Free Meal Investment Seminars</a:t>
            </a:r>
            <a:endParaRPr lang="en-US" sz="3600" b="1" dirty="0"/>
          </a:p>
        </p:txBody>
      </p:sp>
      <p:sp>
        <p:nvSpPr>
          <p:cNvPr id="7" name="Right Arrow 6"/>
          <p:cNvSpPr/>
          <p:nvPr/>
        </p:nvSpPr>
        <p:spPr>
          <a:xfrm rot="1510604">
            <a:off x="4118736" y="4390576"/>
            <a:ext cx="1143000" cy="5624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118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5" grpId="0" animBg="1"/>
      <p:bldP spid="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0162"/>
            <a:ext cx="3886200" cy="102076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  Social Networking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 </a:t>
            </a:r>
            <a:r>
              <a:rPr lang="en-US" b="1" dirty="0" smtClean="0"/>
              <a:t> “Friend” or Foe?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3049356"/>
            <a:ext cx="9144000" cy="4265844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500" dirty="0" smtClean="0"/>
              <a:t> </a:t>
            </a:r>
            <a:r>
              <a:rPr lang="en-US" sz="3500" b="1" u="sng" dirty="0" smtClean="0"/>
              <a:t>“Friend” a community leader</a:t>
            </a:r>
            <a:endParaRPr lang="en-US" sz="3500" b="1" u="sng" dirty="0"/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en-US" sz="2800" b="1" dirty="0" smtClean="0"/>
              <a:t>Pitch the investment </a:t>
            </a:r>
            <a:r>
              <a:rPr lang="en-US" sz="2800" b="1" i="1" dirty="0" smtClean="0"/>
              <a:t>later</a:t>
            </a:r>
            <a:endParaRPr lang="en-US" sz="2800" b="1" dirty="0"/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b="1" dirty="0" smtClean="0"/>
              <a:t> Leader reports profits to</a:t>
            </a:r>
            <a:r>
              <a:rPr lang="en-US" sz="2800" b="1" dirty="0"/>
              <a:t> </a:t>
            </a:r>
            <a:r>
              <a:rPr lang="en-US" sz="2800" b="1" dirty="0" smtClean="0"/>
              <a:t>their “friends”</a:t>
            </a:r>
            <a:br>
              <a:rPr lang="en-US" sz="2800" b="1" dirty="0" smtClean="0"/>
            </a:br>
            <a:endParaRPr lang="en-US" sz="2800" b="1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US" sz="3500" b="1" u="sng" dirty="0" smtClean="0"/>
              <a:t>Establish friendly rapport with new contact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en-US" sz="2800" b="1" dirty="0" smtClean="0"/>
              <a:t>Fake </a:t>
            </a:r>
            <a:r>
              <a:rPr lang="en-US" sz="2800" b="1" dirty="0"/>
              <a:t>similar </a:t>
            </a:r>
            <a:r>
              <a:rPr lang="en-US" sz="2800" b="1" dirty="0" smtClean="0"/>
              <a:t>Likes &amp; Dislikes</a:t>
            </a:r>
            <a:r>
              <a:rPr lang="en-US" sz="2800" b="1" dirty="0"/>
              <a:t>;</a:t>
            </a:r>
            <a:r>
              <a:rPr lang="en-US" sz="2800" b="1" dirty="0" smtClean="0"/>
              <a:t>  send friendly </a:t>
            </a:r>
            <a:r>
              <a:rPr lang="en-US" sz="2800" b="1" dirty="0"/>
              <a:t>messages </a:t>
            </a:r>
            <a:endParaRPr lang="en-US" sz="2800" b="1" dirty="0" smtClean="0"/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en-US" sz="2800" b="1" dirty="0" smtClean="0"/>
              <a:t>Pitch </a:t>
            </a:r>
            <a:r>
              <a:rPr lang="en-US" sz="2800" b="1" dirty="0"/>
              <a:t>the investment </a:t>
            </a:r>
            <a:r>
              <a:rPr lang="en-US" sz="2800" b="1" i="1" dirty="0" smtClean="0"/>
              <a:t>later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endParaRPr lang="en-US" sz="1200" b="1" dirty="0"/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endParaRPr lang="en-US" sz="2800" b="1" dirty="0" smtClean="0"/>
          </a:p>
        </p:txBody>
      </p:sp>
      <p:pic>
        <p:nvPicPr>
          <p:cNvPr id="8" name="Picture 2" descr="http://www.anorak.co.uk/wp-content/uploads/computer_thi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4284" y="-27709"/>
            <a:ext cx="3541116" cy="235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50800"/>
            <a:ext cx="1524000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#2</a:t>
            </a:r>
          </a:p>
          <a:p>
            <a:pPr algn="ctr"/>
            <a:r>
              <a:rPr lang="en-US" sz="2800" b="1" dirty="0" smtClean="0"/>
              <a:t>Internet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77809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t3.gstatic.com/images?q=tbn:ANd9GcRHbwBOTbvCyEaLiGViAsn9bpA0Tp5wlnIW1ywvsI91NWQRCGgUkZAiUvz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6270" y="152400"/>
            <a:ext cx="3302033" cy="247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" y="609600"/>
            <a:ext cx="5794664" cy="685800"/>
          </a:xfrm>
          <a:solidFill>
            <a:schemeClr val="bg1"/>
          </a:solidFill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US" sz="3600" b="1" u="sng" dirty="0"/>
              <a:t>JOBS Act</a:t>
            </a:r>
          </a:p>
        </p:txBody>
      </p:sp>
      <p:sp>
        <p:nvSpPr>
          <p:cNvPr id="6" name="Left Arrow 5"/>
          <p:cNvSpPr/>
          <p:nvPr/>
        </p:nvSpPr>
        <p:spPr>
          <a:xfrm rot="19927180">
            <a:off x="6883584" y="149264"/>
            <a:ext cx="985507" cy="36067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8991600" cy="1447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500" b="1" dirty="0"/>
              <a:t>Raise up to $1M, sold through broker or “portal</a:t>
            </a:r>
            <a:r>
              <a:rPr lang="en-US" sz="2500" b="1" i="1" dirty="0"/>
              <a:t>”</a:t>
            </a:r>
            <a:r>
              <a:rPr lang="en-US" sz="3000" b="1" i="1" dirty="0"/>
              <a:t/>
            </a:r>
            <a:br>
              <a:rPr lang="en-US" sz="3000" b="1" i="1" dirty="0"/>
            </a:b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63256" y="4382631"/>
            <a:ext cx="8371143" cy="2246769"/>
          </a:xfrm>
          <a:prstGeom prst="rect">
            <a:avLst/>
          </a:prstGeom>
          <a:solidFill>
            <a:schemeClr val="bg1"/>
          </a:solidFill>
        </p:spPr>
        <p:txBody>
          <a:bodyPr wrap="square" lIns="91429" tIns="45714" rIns="91429" bIns="45714" rtlCol="0">
            <a:spAutoFit/>
          </a:bodyPr>
          <a:lstStyle/>
          <a:p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Investors</a:t>
            </a:r>
            <a:endParaRPr lang="en-US" sz="2800" b="1" dirty="0"/>
          </a:p>
          <a:p>
            <a:r>
              <a:rPr lang="en-US" sz="2800" b="1" i="1" dirty="0"/>
              <a:t>Very</a:t>
            </a:r>
            <a:r>
              <a:rPr lang="en-US" sz="2800" b="1" dirty="0"/>
              <a:t> high potential for fraud</a:t>
            </a:r>
          </a:p>
          <a:p>
            <a:endParaRPr lang="en-US" sz="2800" b="1" u="sng" dirty="0"/>
          </a:p>
          <a:p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Businesses seeking funding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/>
              <a:t>- could be swindled by unqualified or illegal “portals”</a:t>
            </a:r>
            <a:endParaRPr lang="en-US" sz="2800" b="1" u="sng" dirty="0"/>
          </a:p>
        </p:txBody>
      </p:sp>
      <p:sp>
        <p:nvSpPr>
          <p:cNvPr id="4" name="Rectangle 3"/>
          <p:cNvSpPr/>
          <p:nvPr/>
        </p:nvSpPr>
        <p:spPr>
          <a:xfrm>
            <a:off x="0" y="1143001"/>
            <a:ext cx="6123022" cy="1077218"/>
          </a:xfrm>
          <a:prstGeom prst="rect">
            <a:avLst/>
          </a:prstGeom>
        </p:spPr>
        <p:txBody>
          <a:bodyPr wrap="square" lIns="91429" tIns="45714" rIns="91429" bIns="45714">
            <a:spAutoFit/>
          </a:bodyPr>
          <a:lstStyle/>
          <a:p>
            <a:r>
              <a:rPr lang="en-US" sz="2800" b="1" dirty="0"/>
              <a:t>Allows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&amp; small </a:t>
            </a:r>
            <a:r>
              <a:rPr lang="en-US" sz="2800" b="1" dirty="0"/>
              <a:t>businesses </a:t>
            </a:r>
            <a:br>
              <a:rPr lang="en-US" sz="2800" b="1" dirty="0"/>
            </a:br>
            <a:r>
              <a:rPr lang="en-US" sz="2800" b="1" dirty="0"/>
              <a:t>to raise capital from the “online crowd”</a:t>
            </a:r>
            <a:endParaRPr lang="en-US" sz="2800" b="1" u="sng" dirty="0"/>
          </a:p>
        </p:txBody>
      </p:sp>
      <p:sp>
        <p:nvSpPr>
          <p:cNvPr id="5" name="5-Point Star 4"/>
          <p:cNvSpPr/>
          <p:nvPr/>
        </p:nvSpPr>
        <p:spPr>
          <a:xfrm>
            <a:off x="4282785" y="3239004"/>
            <a:ext cx="391391" cy="46883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2882962"/>
            <a:ext cx="6295047" cy="1308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lIns="91429" tIns="45714" rIns="91429" bIns="45714" rtlCol="0">
            <a:spAutoFit/>
          </a:bodyPr>
          <a:lstStyle/>
          <a:p>
            <a:r>
              <a:rPr lang="en-US" sz="2900" b="1" i="1" dirty="0"/>
              <a:t> </a:t>
            </a:r>
            <a:r>
              <a:rPr 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Exempt from SEC </a:t>
            </a:r>
            <a:r>
              <a:rPr lang="en-US" sz="29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en-US" sz="2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state registration</a:t>
            </a:r>
            <a:r>
              <a:rPr lang="en-US" sz="2500" b="1" dirty="0"/>
              <a:t/>
            </a:r>
            <a:br>
              <a:rPr lang="en-US" sz="2500" b="1" dirty="0"/>
            </a:br>
            <a:endParaRPr lang="en-US" sz="2500" b="1" dirty="0"/>
          </a:p>
          <a:p>
            <a:r>
              <a:rPr lang="en-US" sz="2500" b="1" dirty="0"/>
              <a:t>Rules still to be written by SEC; not legal yet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" y="50800"/>
            <a:ext cx="2403765" cy="579596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 lIns="91429" tIns="45714" rIns="91429" bIns="45714" rtlCol="0">
            <a:spAutoFit/>
          </a:bodyPr>
          <a:lstStyle/>
          <a:p>
            <a:pPr algn="ctr"/>
            <a:r>
              <a:rPr lang="en-US" sz="2800" b="1" dirty="0"/>
              <a:t>#2 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xmlns="" val="572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 build="p" animBg="1"/>
      <p:bldP spid="7" grpId="0" build="p" animBg="1"/>
      <p:bldP spid="5" grpId="0" animBg="1"/>
      <p:bldP spid="8" grpId="0" build="p" bldLvl="5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3429000" cy="1143000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/>
              <a:t>#1</a:t>
            </a:r>
            <a:br>
              <a:rPr lang="en-US" b="1" dirty="0" smtClean="0"/>
            </a:br>
            <a:r>
              <a:rPr lang="en-US" b="1" dirty="0" smtClean="0"/>
              <a:t>Ponzi Scheme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6" name="Picture 2" descr="http://blog.zap2it.com/thedishrag/legacyimages/a/6a00d8341c630a53ef01157188a71c970b-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4922" y="200166"/>
            <a:ext cx="1798287" cy="192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5202" y="3886200"/>
            <a:ext cx="1529063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$65 B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828801"/>
            <a:ext cx="883920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b="1" dirty="0"/>
              <a:t>Bernie Madoff</a:t>
            </a:r>
            <a:r>
              <a:rPr lang="en-US" sz="2800" b="1" dirty="0"/>
              <a:t>, </a:t>
            </a:r>
            <a:r>
              <a:rPr lang="en-US" sz="2800" b="1" dirty="0" smtClean="0"/>
              <a:t>72, former </a:t>
            </a:r>
            <a:r>
              <a:rPr lang="en-US" sz="2800" b="1" dirty="0"/>
              <a:t>NASDAQ </a:t>
            </a:r>
            <a:r>
              <a:rPr lang="en-US" sz="2800" b="1" dirty="0" smtClean="0"/>
              <a:t>Commissioner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b="1" dirty="0"/>
              <a:t>S</a:t>
            </a:r>
            <a:r>
              <a:rPr lang="en-US" sz="2800" b="1" dirty="0" smtClean="0"/>
              <a:t>windled </a:t>
            </a:r>
            <a:r>
              <a:rPr lang="en-US" sz="2800" b="1" dirty="0"/>
              <a:t>victims </a:t>
            </a:r>
            <a:r>
              <a:rPr lang="en-US" sz="2800" b="1" dirty="0" smtClean="0"/>
              <a:t>over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2800" b="1" dirty="0" smtClean="0"/>
              <a:t> continents for decades </a:t>
            </a:r>
            <a:r>
              <a:rPr lang="en-US" sz="2800" b="1" dirty="0"/>
              <a:t>out </a:t>
            </a:r>
            <a:r>
              <a:rPr lang="en-US" sz="2800" b="1" dirty="0" smtClean="0"/>
              <a:t>of 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876801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Sentenced to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 years </a:t>
            </a:r>
            <a:r>
              <a:rPr lang="en-US" sz="3200" b="1" dirty="0" smtClean="0"/>
              <a:t>in federal prison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136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build="p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 you have Guardrails up in your life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53224" y="0"/>
            <a:ext cx="11273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i.ytimg.com/vi/gurgL6HanI4/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44108">
            <a:off x="5219267" y="578487"/>
            <a:ext cx="4478776" cy="335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 rot="283313">
            <a:off x="5768126" y="3971837"/>
            <a:ext cx="3401671" cy="84529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up!</a:t>
            </a:r>
            <a:endParaRPr lang="en-US" sz="6000" b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163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26" y="152400"/>
            <a:ext cx="3421175" cy="762001"/>
          </a:xfrm>
          <a:solidFill>
            <a:srgbClr val="CC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3600" b="1" dirty="0" smtClean="0"/>
              <a:t> </a:t>
            </a:r>
            <a:r>
              <a:rPr lang="en-US" sz="4000" b="1" dirty="0" smtClean="0">
                <a:latin typeface="Comic Sans MS" pitchFamily="66" charset="0"/>
              </a:rPr>
              <a:t>Risky</a:t>
            </a:r>
            <a:r>
              <a:rPr lang="en-US" sz="3600" b="1" dirty="0" smtClean="0">
                <a:latin typeface="Comic Sans MS" pitchFamily="66" charset="0"/>
              </a:rPr>
              <a:t> </a:t>
            </a:r>
            <a:r>
              <a:rPr lang="en-US" sz="2800" b="1" dirty="0" smtClean="0">
                <a:latin typeface="Comic Sans MS" pitchFamily="66" charset="0"/>
              </a:rPr>
              <a:t>Business</a:t>
            </a:r>
            <a:endParaRPr lang="en-US" sz="2800" b="1" i="1" u="sng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683" y="2819401"/>
            <a:ext cx="4419600" cy="1505635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sz="6700" b="1" dirty="0" smtClean="0"/>
              <a:t>NEVER</a:t>
            </a:r>
            <a:r>
              <a:rPr lang="en-US" sz="8000" b="1" dirty="0" smtClean="0"/>
              <a:t> </a:t>
            </a:r>
            <a:r>
              <a:rPr lang="en-US" sz="5900" b="1" dirty="0" smtClean="0"/>
              <a:t>checked Broker’s</a:t>
            </a:r>
            <a:br>
              <a:rPr lang="en-US" sz="5900" b="1" dirty="0" smtClean="0"/>
            </a:br>
            <a:r>
              <a:rPr lang="en-US" sz="5900" b="1" u="sng" dirty="0" smtClean="0"/>
              <a:t>registration</a:t>
            </a:r>
            <a:r>
              <a:rPr lang="en-US" sz="5900" b="1" dirty="0" smtClean="0"/>
              <a:t> with the state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-33402" y="1600201"/>
            <a:ext cx="1072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en-US" sz="36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0248" y="2819401"/>
            <a:ext cx="1078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en-US" sz="36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4561" y="5653326"/>
            <a:ext cx="1089839" cy="671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80%</a:t>
            </a:r>
            <a:endParaRPr lang="en-US" sz="36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9085" y="1657650"/>
            <a:ext cx="43763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NEVER </a:t>
            </a:r>
            <a:r>
              <a:rPr lang="en-US" sz="2800" b="1" dirty="0" smtClean="0"/>
              <a:t>checked </a:t>
            </a:r>
            <a:r>
              <a:rPr lang="en-US" sz="2800" b="1" dirty="0"/>
              <a:t>if Broker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violated </a:t>
            </a:r>
            <a:r>
              <a:rPr lang="en-US" sz="2800" b="1" dirty="0"/>
              <a:t>any </a:t>
            </a:r>
            <a:r>
              <a:rPr lang="en-US" sz="2800" b="1" u="sng" dirty="0" smtClean="0"/>
              <a:t>laws</a:t>
            </a:r>
            <a:endParaRPr lang="en-US" sz="2800" b="1" u="sng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2" name="Picture 2" descr="http://www.blackbetsy.com/imagefarm/jackson-house/back-door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2337" y="531369"/>
            <a:ext cx="3048000" cy="4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838200" y="5486400"/>
            <a:ext cx="8769824" cy="9579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3800" b="1" dirty="0" smtClean="0"/>
              <a:t> NEVER</a:t>
            </a:r>
            <a:r>
              <a:rPr lang="en-US" sz="8000" b="1" dirty="0" smtClean="0"/>
              <a:t> </a:t>
            </a:r>
            <a:r>
              <a:rPr lang="en-US" sz="3300" b="1" dirty="0" smtClean="0"/>
              <a:t>checked into the Broker’s </a:t>
            </a:r>
            <a:r>
              <a:rPr lang="en-US" sz="3300" b="1" u="sng" dirty="0" smtClean="0"/>
              <a:t>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181600"/>
            <a:ext cx="845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i="1" u="sng" dirty="0" smtClean="0"/>
              <a:t>Tricks </a:t>
            </a:r>
            <a:r>
              <a:rPr lang="en-US" sz="2800" b="1" i="1" u="sng" dirty="0"/>
              <a:t>of the Trade: Outsmarting Investment </a:t>
            </a:r>
            <a:r>
              <a:rPr lang="en-US" sz="2800" b="1" i="1" u="sng" dirty="0" smtClean="0"/>
              <a:t>Fraud </a:t>
            </a:r>
            <a:endParaRPr lang="en-US" sz="2800" b="1" i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143001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/>
              <a:t>2007 </a:t>
            </a:r>
            <a:r>
              <a:rPr lang="en-US" sz="2800" b="1" i="1" u="sng" dirty="0" smtClean="0"/>
              <a:t>FINRA Fraud </a:t>
            </a:r>
            <a:r>
              <a:rPr lang="en-US" sz="2800" b="1" i="1" u="sng" dirty="0"/>
              <a:t>Risk Survey</a:t>
            </a:r>
            <a:endParaRPr lang="en-US" sz="2800" i="1" u="sng" dirty="0"/>
          </a:p>
        </p:txBody>
      </p:sp>
    </p:spTree>
    <p:extLst>
      <p:ext uri="{BB962C8B-B14F-4D97-AF65-F5344CB8AC3E}">
        <p14:creationId xmlns:p14="http://schemas.microsoft.com/office/powerpoint/2010/main" xmlns="" val="2226162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/>
      <p:bldP spid="6" grpId="0"/>
      <p:bldP spid="7" grpId="0"/>
      <p:bldP spid="8" grpId="0"/>
      <p:bldP spid="13" grpId="0" build="p" bldLvl="5"/>
      <p:bldP spid="4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33600"/>
            <a:ext cx="7391402" cy="990600"/>
          </a:xfrm>
          <a:solidFill>
            <a:srgbClr val="CCFFFF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2800" b="1" dirty="0"/>
              <a:t>“Are you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registered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/>
              <a:t>with the </a:t>
            </a:r>
            <a:r>
              <a:rPr lang="en-US" sz="2800" b="1" dirty="0" smtClean="0"/>
              <a:t>state</a:t>
            </a:r>
            <a:r>
              <a:rPr lang="en-US" sz="2800" b="1" dirty="0"/>
              <a:t> </a:t>
            </a:r>
            <a:r>
              <a:rPr lang="en-US" sz="2800" b="1" dirty="0" smtClean="0"/>
              <a:t>to sell this security?”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7326" y="4473476"/>
            <a:ext cx="4472627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b="1" dirty="0" smtClean="0"/>
              <a:t>Ask why </a:t>
            </a:r>
            <a:r>
              <a:rPr lang="en-US" sz="2800" b="1" i="1" dirty="0" smtClean="0"/>
              <a:t>not </a:t>
            </a:r>
            <a:r>
              <a:rPr lang="en-US" sz="2800" b="1" dirty="0" smtClean="0"/>
              <a:t>(take notes)</a:t>
            </a:r>
            <a:br>
              <a:rPr lang="en-US" sz="2800" b="1" dirty="0" smtClean="0"/>
            </a:br>
            <a:endParaRPr lang="en-US" sz="2800" b="1" dirty="0" smtClean="0"/>
          </a:p>
          <a:p>
            <a:pPr marL="342900" indent="-342900">
              <a:buAutoNum type="arabicPeriod"/>
            </a:pPr>
            <a:r>
              <a:rPr lang="en-US" sz="2800" b="1" dirty="0" smtClean="0"/>
              <a:t>Call OFI to check if the reason is legitimate </a:t>
            </a:r>
            <a:br>
              <a:rPr lang="en-US" sz="2800" b="1" dirty="0" smtClean="0"/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2800" b="1" dirty="0" smtClean="0"/>
              <a:t>to register a complaint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9955" y="4473476"/>
            <a:ext cx="428544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b="1" dirty="0" smtClean="0"/>
              <a:t>Ask for the person’s  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CRD Number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smtClean="0"/>
              <a:t>or </a:t>
            </a:r>
            <a:r>
              <a:rPr lang="en-US" sz="2800" b="1" u="sng" dirty="0" smtClean="0"/>
              <a:t>Legal</a:t>
            </a:r>
            <a:r>
              <a:rPr lang="en-US" sz="2800" b="1" dirty="0" smtClean="0"/>
              <a:t> name</a:t>
            </a:r>
          </a:p>
          <a:p>
            <a:r>
              <a:rPr lang="en-US" sz="1600" b="1" u="sng" dirty="0" smtClean="0"/>
              <a:t/>
            </a:r>
            <a:br>
              <a:rPr lang="en-US" sz="1600" b="1" u="sng" dirty="0" smtClean="0"/>
            </a:br>
            <a:endParaRPr lang="en-US" sz="1600" b="1" u="sng" dirty="0" smtClean="0"/>
          </a:p>
          <a:p>
            <a:pPr marL="398463" indent="-398463">
              <a:buAutoNum type="arabicPeriod" startAt="2"/>
            </a:pPr>
            <a:r>
              <a:rPr lang="en-US" sz="2800" b="1" dirty="0" smtClean="0"/>
              <a:t>Email a request to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</a:t>
            </a:r>
            <a:r>
              <a:rPr lang="en-US" sz="2800" b="1" dirty="0" smtClean="0">
                <a:hlinkClick r:id="rId3"/>
              </a:rPr>
              <a:t>complaints@ofi.la.gov</a:t>
            </a:r>
            <a:r>
              <a:rPr lang="en-US" sz="2800" b="1" dirty="0" smtClean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44126" y="3648670"/>
            <a:ext cx="1122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023153" y="3200400"/>
            <a:ext cx="364367" cy="6858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695089" y="3200400"/>
            <a:ext cx="382388" cy="6858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55129" y="3648670"/>
            <a:ext cx="16410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YES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http://www.desicomments.com/wallpapers/sun_and_sky/sun_and_sky_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2548" y="-144463"/>
            <a:ext cx="9834033" cy="737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551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bldLvl="5" animBg="1"/>
      <p:bldP spid="5" grpId="0" build="p" bldLvl="3" animBg="1"/>
      <p:bldP spid="6" grpId="0"/>
      <p:bldP spid="10" grpId="0" animBg="1"/>
      <p:bldP spid="11" grpId="0" build="p" bldLvl="5" animBg="1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281601"/>
            <a:ext cx="3129196" cy="162609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Individual </a:t>
            </a:r>
            <a:br>
              <a:rPr lang="en-US" sz="3200" b="1" dirty="0" smtClean="0"/>
            </a:br>
            <a:r>
              <a:rPr lang="en-US" sz="2800" b="1" dirty="0" smtClean="0"/>
              <a:t>selling the product</a:t>
            </a:r>
            <a:br>
              <a:rPr lang="en-US" sz="2800" b="1" dirty="0" smtClean="0"/>
            </a:br>
            <a:r>
              <a:rPr lang="en-US" sz="2800" b="1" dirty="0" smtClean="0">
                <a:solidFill>
                  <a:srgbClr val="FF0000"/>
                </a:solidFill>
              </a:rPr>
              <a:t>May be </a:t>
            </a:r>
            <a:r>
              <a:rPr lang="en-US" sz="2700" b="1" dirty="0" smtClean="0">
                <a:solidFill>
                  <a:srgbClr val="FF0000"/>
                </a:solidFill>
              </a:rPr>
              <a:t>Exempt </a:t>
            </a:r>
            <a:br>
              <a:rPr lang="en-US" sz="2700" b="1" dirty="0" smtClean="0">
                <a:solidFill>
                  <a:srgbClr val="FF0000"/>
                </a:solidFill>
              </a:rPr>
            </a:br>
            <a:r>
              <a:rPr lang="en-US" sz="2700" b="1" dirty="0" smtClean="0">
                <a:solidFill>
                  <a:srgbClr val="FF0000"/>
                </a:solidFill>
              </a:rPr>
              <a:t>from </a:t>
            </a:r>
            <a:r>
              <a:rPr lang="en-US" sz="2700" b="1" dirty="0">
                <a:solidFill>
                  <a:srgbClr val="FF0000"/>
                </a:solidFill>
              </a:rPr>
              <a:t>filing with OFI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14999" y="4258155"/>
            <a:ext cx="3276600" cy="16260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/>
              <a:t>Product (security) </a:t>
            </a:r>
            <a:r>
              <a:rPr lang="en-US" sz="2800" b="1" dirty="0" smtClean="0"/>
              <a:t>being sold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May be Exempt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from filing with OFI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08069" y="228600"/>
            <a:ext cx="4526331" cy="584775"/>
          </a:xfrm>
          <a:prstGeom prst="rect">
            <a:avLst/>
          </a:prstGeom>
          <a:solidFill>
            <a:srgbClr val="CC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 What’s Required by Law?  </a:t>
            </a:r>
            <a:endParaRPr lang="en-US" sz="3200" b="1" dirty="0"/>
          </a:p>
        </p:txBody>
      </p:sp>
      <p:pic>
        <p:nvPicPr>
          <p:cNvPr id="2051" name="Picture 3" descr="C:\Users\OFI\AppData\Local\Microsoft\Windows\Temporary Internet Files\Content.IE5\Q2NJM1M2\MC90019745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0904" y="1610522"/>
            <a:ext cx="3387505" cy="346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FI\AppData\Local\Microsoft\Windows\Temporary Internet Files\Content.IE5\Q2NJM1M2\MC900436357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274973">
            <a:off x="4876799" y="2116358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OFI\AppData\Local\Microsoft\Windows\Temporary Internet Files\Content.IE5\6QEGTCAY\MC900434823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0904" y="2767562"/>
            <a:ext cx="1154905" cy="115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657" y="990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The </a:t>
            </a:r>
            <a:r>
              <a:rPr lang="en-US" sz="2800" b="1" u="sng" dirty="0" smtClean="0"/>
              <a:t>individual</a:t>
            </a:r>
            <a:r>
              <a:rPr lang="en-US" sz="2800" b="1" dirty="0" smtClean="0"/>
              <a:t> and the </a:t>
            </a:r>
            <a:r>
              <a:rPr lang="en-US" sz="2800" b="1" u="sng" dirty="0" smtClean="0"/>
              <a:t>product sold</a:t>
            </a:r>
            <a:r>
              <a:rPr lang="en-US" sz="2800" b="1" dirty="0" smtClean="0"/>
              <a:t> are two separate things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63093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3" descr="C:\Users\OFI\AppData\Local\Microsoft\Windows\Temporary Internet Files\Content.IE5\Q2NJM1M2\MC90043635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799917">
            <a:off x="-389050" y="4217888"/>
            <a:ext cx="1471749" cy="123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OFI\AppData\Local\Microsoft\Windows\Temporary Internet Files\Content.IE5\6QEGTCAY\MC900434823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395" y="3204205"/>
            <a:ext cx="986795" cy="98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rot="21042812">
            <a:off x="4308806" y="1744200"/>
            <a:ext cx="832279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20878889">
            <a:off x="6747206" y="1727820"/>
            <a:ext cx="832279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62583610"/>
              </p:ext>
            </p:extLst>
          </p:nvPr>
        </p:nvGraphicFramePr>
        <p:xfrm>
          <a:off x="990600" y="2362200"/>
          <a:ext cx="7924800" cy="27355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981200"/>
                <a:gridCol w="1676400"/>
                <a:gridCol w="2362200"/>
                <a:gridCol w="1905000"/>
              </a:tblGrid>
              <a:tr h="99060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Register</a:t>
                      </a:r>
                      <a:r>
                        <a:rPr lang="en-US" sz="2800" dirty="0" smtClean="0"/>
                        <a:t> with OFI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Notice-of-Sale</a:t>
                      </a:r>
                      <a:r>
                        <a:rPr lang="en-US" sz="2800" baseline="0" dirty="0" smtClean="0"/>
                        <a:t> filed with OFI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thing</a:t>
                      </a:r>
                      <a:r>
                        <a:rPr lang="en-US" sz="2800" baseline="0" dirty="0" smtClean="0"/>
                        <a:t/>
                      </a:r>
                      <a:br>
                        <a:rPr lang="en-US" sz="2800" baseline="0" dirty="0" smtClean="0"/>
                      </a:br>
                      <a:r>
                        <a:rPr lang="en-US" sz="2800" baseline="0" dirty="0" smtClean="0"/>
                        <a:t>    with OFI</a:t>
                      </a:r>
                      <a:endParaRPr lang="en-US" sz="2800" b="1" dirty="0"/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Individual</a:t>
                      </a:r>
                      <a:endParaRPr lang="en-US" sz="28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42950" lvl="1" indent="-285750">
                        <a:buFont typeface="Wingdings" pitchFamily="2" charset="2"/>
                        <a:buChar char="ü"/>
                      </a:pPr>
                      <a:r>
                        <a:rPr lang="en-US" sz="3200" dirty="0" smtClean="0"/>
                        <a:t>      </a:t>
                      </a:r>
                      <a:endParaRPr lang="en-US" sz="32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itchFamily="2" charset="2"/>
                        <a:buChar char="ü"/>
                      </a:pPr>
                      <a:r>
                        <a:rPr lang="en-US" sz="3200" b="1" dirty="0" smtClean="0"/>
                        <a:t> </a:t>
                      </a:r>
                      <a:endParaRPr lang="en-US" sz="3200" b="1" dirty="0"/>
                    </a:p>
                  </a:txBody>
                  <a:tcP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Product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(Offering)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itchFamily="2" charset="2"/>
                        <a:buChar char="ü"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96045" y="171252"/>
            <a:ext cx="5257800" cy="584775"/>
          </a:xfrm>
          <a:prstGeom prst="rect">
            <a:avLst/>
          </a:prstGeom>
          <a:solidFill>
            <a:srgbClr val="CC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What’s “on record” with OFI?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5605790"/>
            <a:ext cx="7444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Note: Exemptions to Registration are available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18392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3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721362"/>
            <a:ext cx="3909797" cy="1717038"/>
          </a:xfrm>
          <a:solidFill>
            <a:srgbClr val="CCFFFF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3600" b="1" dirty="0" smtClean="0"/>
              <a:t>FREE</a:t>
            </a:r>
            <a:br>
              <a:rPr lang="en-US" sz="3600" b="1" dirty="0" smtClean="0"/>
            </a:br>
            <a:r>
              <a:rPr lang="en-US" sz="3600" b="1" dirty="0" smtClean="0"/>
              <a:t>Background Checks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C.R.D. Reports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23647" y="3499306"/>
            <a:ext cx="5486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0" lvl="2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b="1" dirty="0" smtClean="0"/>
              <a:t>Securities </a:t>
            </a:r>
            <a:r>
              <a:rPr lang="en-US" sz="2800" b="1" dirty="0"/>
              <a:t>q</a:t>
            </a:r>
            <a:r>
              <a:rPr lang="en-US" sz="2800" b="1" dirty="0" smtClean="0"/>
              <a:t>ualifications</a:t>
            </a:r>
          </a:p>
          <a:p>
            <a:pPr marL="920750" lvl="2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b="1" dirty="0" smtClean="0"/>
              <a:t>Certifications</a:t>
            </a:r>
          </a:p>
          <a:p>
            <a:pPr marL="920750" lvl="2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b="1" dirty="0" smtClean="0"/>
              <a:t>Pending arbitration</a:t>
            </a:r>
          </a:p>
          <a:p>
            <a:pPr marL="920750" lvl="2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b="1" dirty="0" smtClean="0"/>
              <a:t>Criminal history</a:t>
            </a:r>
          </a:p>
          <a:p>
            <a:pPr marL="920750" lvl="2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b="1" dirty="0" smtClean="0"/>
              <a:t>Bankruptcies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59089" y="4110325"/>
            <a:ext cx="586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0" lvl="2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b="1" dirty="0"/>
              <a:t>Employment History, including:</a:t>
            </a:r>
          </a:p>
          <a:p>
            <a:pPr marL="1371600" lvl="2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/>
              <a:t> </a:t>
            </a:r>
            <a:r>
              <a:rPr lang="en-US" sz="2800" b="1" dirty="0" smtClean="0"/>
              <a:t>Terminations</a:t>
            </a:r>
            <a:endParaRPr lang="en-US" sz="3600" b="1" dirty="0">
              <a:solidFill>
                <a:srgbClr val="FF0000"/>
              </a:solidFill>
            </a:endParaRPr>
          </a:p>
          <a:p>
            <a:pPr marL="1371600" lvl="2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/>
              <a:t> Disciplinary </a:t>
            </a:r>
            <a:r>
              <a:rPr lang="en-US" sz="2800" b="1" dirty="0" smtClean="0"/>
              <a:t>Actions</a:t>
            </a:r>
            <a:endParaRPr lang="en-US" sz="2800" b="1" dirty="0">
              <a:solidFill>
                <a:srgbClr val="FF0000"/>
              </a:solidFill>
            </a:endParaRPr>
          </a:p>
          <a:p>
            <a:pPr marL="1371600" lvl="2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/>
              <a:t> Customer </a:t>
            </a:r>
            <a:r>
              <a:rPr lang="en-US" sz="2800" b="1" dirty="0" smtClean="0"/>
              <a:t>Complaints</a:t>
            </a:r>
            <a:endParaRPr lang="en-US" dirty="0"/>
          </a:p>
        </p:txBody>
      </p:sp>
      <p:pic>
        <p:nvPicPr>
          <p:cNvPr id="2050" name="Picture 2" descr="http://t2.gstatic.com/images?q=tbn:ANd9GcQkTw0JbrUkY2mhZ8M5f7DUP0RdlB1XepCOxfL5Amb1LTVVO0dO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14400" y="-272668"/>
            <a:ext cx="5983448" cy="339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990600" y="2754868"/>
            <a:ext cx="1981200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72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 bldLvl="5"/>
      <p:bldP spid="10" grpId="0" build="p" bldLvl="5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4180582"/>
            <a:ext cx="8763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For </a:t>
            </a:r>
            <a:r>
              <a:rPr lang="en-US" sz="2800" b="1" i="1" u="sng" dirty="0" smtClean="0"/>
              <a:t>fastest</a:t>
            </a:r>
            <a:r>
              <a:rPr lang="en-US" sz="2800" b="1" u="sng" dirty="0" smtClean="0"/>
              <a:t> service</a:t>
            </a:r>
            <a:endParaRPr lang="en-US" sz="1400" b="1" u="sng" dirty="0" smtClean="0"/>
          </a:p>
          <a:p>
            <a:r>
              <a:rPr lang="en-US" sz="2800" b="1" dirty="0" smtClean="0"/>
              <a:t>Submit the person’s 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CRD Number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3200" b="1" u="sng" dirty="0" smtClean="0"/>
              <a:t>or</a:t>
            </a:r>
            <a:r>
              <a:rPr lang="en-US" sz="2800" b="1" dirty="0" smtClean="0"/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7264" y="809655"/>
            <a:ext cx="533400" cy="2123658"/>
          </a:xfrm>
          <a:prstGeom prst="rect">
            <a:avLst/>
          </a:prstGeom>
          <a:solidFill>
            <a:schemeClr val="bg1"/>
          </a:solidFill>
          <a:ln w="22225">
            <a:solidFill>
              <a:srgbClr val="6600CC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r>
              <a:rPr lang="en-US" sz="4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r>
              <a:rPr lang="en-US" sz="4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n-US" sz="4400" b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857556"/>
            <a:ext cx="385156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</a:t>
            </a:r>
            <a:r>
              <a:rPr lang="en-US" sz="3200" b="1" dirty="0" smtClean="0">
                <a:solidFill>
                  <a:srgbClr val="FF0000"/>
                </a:solidFill>
              </a:rPr>
              <a:t>                </a:t>
            </a:r>
            <a:r>
              <a:rPr lang="en-US" sz="2800" b="1" dirty="0" smtClean="0"/>
              <a:t>your request  </a:t>
            </a:r>
            <a:endParaRPr lang="en-US" sz="3200" b="1" dirty="0"/>
          </a:p>
        </p:txBody>
      </p:sp>
      <p:sp>
        <p:nvSpPr>
          <p:cNvPr id="3" name="Oval 2"/>
          <p:cNvSpPr/>
          <p:nvPr/>
        </p:nvSpPr>
        <p:spPr>
          <a:xfrm>
            <a:off x="3200400" y="4583352"/>
            <a:ext cx="2743200" cy="7506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OFI\AppData\Local\Microsoft\Windows\Temporary Internet Files\Content.IE5\Q2NJM1M2\MC90034010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1"/>
            <a:ext cx="1620928" cy="145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29000" y="3797350"/>
            <a:ext cx="18288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On Handout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1000" y="533400"/>
            <a:ext cx="275012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b="1" dirty="0" smtClean="0"/>
          </a:p>
          <a:p>
            <a:endParaRPr lang="en-US" sz="1200" b="1" dirty="0" smtClean="0"/>
          </a:p>
          <a:p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an’t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emember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etails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" name="Picture 2" descr="http://dhss.alaska.gov/fms/grants/PublishingImages/remember%20righ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209" y="1438654"/>
            <a:ext cx="2693370" cy="119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3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bldLvl="5" animBg="1"/>
      <p:bldP spid="9" grpId="0" animBg="1"/>
      <p:bldP spid="7" grpId="0" animBg="1"/>
      <p:bldP spid="3" grpId="0" animBg="1"/>
      <p:bldP spid="6" grpId="0" animBg="1"/>
      <p:bldP spid="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986D-C90E-4FF1-B051-DF137DA8EAB6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6" name="Picture 2" descr="http://i.ytimg.com/vi/gurgL6HanI4/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3385" y="533400"/>
            <a:ext cx="412552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0201" y="304801"/>
            <a:ext cx="609600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2" descr="http://cfnewsads.thomasnet.com/images/large/005/57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0513">
            <a:off x="-195115" y="3823058"/>
            <a:ext cx="9303584" cy="361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53200" y="3200401"/>
            <a:ext cx="2332581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up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4" descr="http://latimesblogs.latimes.com/.a/6a00d8341c630a53ef01310ff1bdda970c-200w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21" y="304800"/>
            <a:ext cx="2348459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phdblog.net/wp-content/uploads/2011/03/columb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570" y="3429001"/>
            <a:ext cx="3657631" cy="233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1822" y="3227458"/>
            <a:ext cx="2348867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Wake up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4685" y="2743200"/>
            <a:ext cx="2057400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Wise up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30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7956</TotalTime>
  <Words>901</Words>
  <Application>Microsoft Office PowerPoint</Application>
  <PresentationFormat>On-screen Show (4:3)</PresentationFormat>
  <Paragraphs>340</Paragraphs>
  <Slides>31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3</vt:lpstr>
      <vt:lpstr>Slide 3</vt:lpstr>
      <vt:lpstr>Slide 4</vt:lpstr>
      <vt:lpstr>Slide 5</vt:lpstr>
      <vt:lpstr>Wake up!</vt:lpstr>
      <vt:lpstr>Slide 7</vt:lpstr>
      <vt:lpstr>Slide 8</vt:lpstr>
      <vt:lpstr>Wise up!</vt:lpstr>
      <vt:lpstr>The “holy trinity” of Investing</vt:lpstr>
      <vt:lpstr>Slide 11</vt:lpstr>
      <vt:lpstr>M C   I</vt:lpstr>
      <vt:lpstr>Slide 13</vt:lpstr>
      <vt:lpstr>Slide 14</vt:lpstr>
      <vt:lpstr> Cognitive “Reserve” Protection against  age-related brain changes  </vt:lpstr>
      <vt:lpstr>For loved ones with MCI</vt:lpstr>
      <vt:lpstr>Slide 17</vt:lpstr>
      <vt:lpstr>Slide 18</vt:lpstr>
      <vt:lpstr>#4 Affinity Fraud</vt:lpstr>
      <vt:lpstr>Slide 20</vt:lpstr>
      <vt:lpstr>  Social Networking   “Friend” or Foe?</vt:lpstr>
      <vt:lpstr>JOBS Act</vt:lpstr>
      <vt:lpstr>#1 Ponzi Scheme</vt:lpstr>
      <vt:lpstr>Check up!</vt:lpstr>
      <vt:lpstr> Risky Business</vt:lpstr>
      <vt:lpstr>“Are you  registered with the state to sell this security?”  </vt:lpstr>
      <vt:lpstr>Individual  selling the product May be Exempt  from filing with OFI</vt:lpstr>
      <vt:lpstr>Slide 28</vt:lpstr>
      <vt:lpstr>FREE Background Checks  C.R.D. Reports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OFI</dc:creator>
  <cp:lastModifiedBy>Jaime L. Brockway</cp:lastModifiedBy>
  <cp:revision>1022</cp:revision>
  <cp:lastPrinted>2013-04-18T16:25:11Z</cp:lastPrinted>
  <dcterms:created xsi:type="dcterms:W3CDTF">2006-08-16T00:00:00Z</dcterms:created>
  <dcterms:modified xsi:type="dcterms:W3CDTF">2013-06-04T16:02:44Z</dcterms:modified>
</cp:coreProperties>
</file>