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5" r:id="rId10"/>
    <p:sldId id="263" r:id="rId11"/>
    <p:sldId id="266" r:id="rId12"/>
    <p:sldId id="267" r:id="rId13"/>
    <p:sldId id="268" r:id="rId14"/>
    <p:sldId id="269" r:id="rId15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241F"/>
    <a:srgbClr val="02172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43816" autoAdjust="0"/>
  </p:normalViewPr>
  <p:slideViewPr>
    <p:cSldViewPr>
      <p:cViewPr varScale="1">
        <p:scale>
          <a:sx n="47" d="100"/>
          <a:sy n="47" d="100"/>
        </p:scale>
        <p:origin x="-283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3108" y="-78"/>
      </p:cViewPr>
      <p:guideLst>
        <p:guide orient="horz" pos="2928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4BC2817-73C3-460C-B165-109AC327C6BE}" type="datetimeFigureOut">
              <a:rPr lang="en-CA"/>
              <a:pPr>
                <a:defRPr/>
              </a:pPr>
              <a:t>03/06/2013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CA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B00D200-05A9-4C1D-BCCE-C427FE5D33A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sp>
        <p:nvSpPr>
          <p:cNvPr id="8" name="Slide Image Placeholder 7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CA" noProof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u="sng" smtClean="0"/>
              <a:t>Notes: </a:t>
            </a:r>
            <a:endParaRPr lang="en-CA" u="sng" smtClean="0"/>
          </a:p>
          <a:p>
            <a:pPr>
              <a:spcBef>
                <a:spcPct val="0"/>
              </a:spcBef>
            </a:pPr>
            <a:r>
              <a:rPr lang="en-CA" smtClean="0"/>
              <a:t> </a:t>
            </a:r>
          </a:p>
          <a:p>
            <a:pPr>
              <a:spcBef>
                <a:spcPct val="0"/>
              </a:spcBef>
            </a:pPr>
            <a:endParaRPr lang="en-CA" sz="1800" smtClean="0">
              <a:latin typeface="Passion One" pitchFamily="2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DAE0CCE-4223-4EBE-9171-7212336F72BA}" type="slidenum">
              <a:rPr lang="en-CA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u="sng" smtClean="0"/>
              <a:t>Notes: </a:t>
            </a:r>
            <a:endParaRPr lang="en-CA" u="sng" smtClean="0"/>
          </a:p>
          <a:p>
            <a:pPr>
              <a:spcBef>
                <a:spcPct val="0"/>
              </a:spcBef>
            </a:pPr>
            <a:endParaRPr lang="en-CA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E89FC47-B062-45C7-9E27-A08E797A6434}" type="slidenum">
              <a:rPr lang="en-CA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u="sng" smtClean="0"/>
              <a:t>Notes: </a:t>
            </a:r>
            <a:endParaRPr lang="en-CA" u="sng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8B28788-2C4E-4DA5-A280-0C0DED2F2F2D}" type="slidenum">
              <a:rPr lang="en-CA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u="sng" smtClean="0"/>
              <a:t>Notes: </a:t>
            </a:r>
            <a:endParaRPr lang="en-CA" u="sng" smtClean="0"/>
          </a:p>
          <a:p>
            <a:pPr>
              <a:spcBef>
                <a:spcPct val="0"/>
              </a:spcBef>
            </a:pPr>
            <a:endParaRPr lang="en-CA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379663B-4823-4B79-B14D-DB9897D91176}" type="slidenum">
              <a:rPr lang="en-CA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u="sng" smtClean="0"/>
              <a:t>Notes: </a:t>
            </a:r>
            <a:endParaRPr lang="en-CA" u="sng" smtClean="0"/>
          </a:p>
          <a:p>
            <a:pPr>
              <a:spcBef>
                <a:spcPct val="0"/>
              </a:spcBef>
            </a:pPr>
            <a:endParaRPr lang="en-CA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895ABAF-B017-4C48-BD6E-731A597F4A58}" type="slidenum">
              <a:rPr lang="en-CA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u="sng" smtClean="0"/>
              <a:t>Notes: </a:t>
            </a:r>
            <a:endParaRPr lang="en-CA" u="sng" smtClean="0"/>
          </a:p>
          <a:p>
            <a:pPr>
              <a:spcBef>
                <a:spcPct val="0"/>
              </a:spcBef>
            </a:pPr>
            <a:endParaRPr lang="en-CA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CED0AD6-B868-4263-BFE6-59745275E970}" type="slidenum">
              <a:rPr lang="en-CA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u="sng" smtClean="0"/>
              <a:t>Notes: </a:t>
            </a:r>
            <a:endParaRPr lang="en-CA" u="sng" smtClean="0"/>
          </a:p>
          <a:p>
            <a:pPr>
              <a:spcBef>
                <a:spcPct val="0"/>
              </a:spcBef>
            </a:pPr>
            <a:endParaRPr lang="en-CA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444B843-D301-44FD-870C-215C51ED0B82}" type="slidenum">
              <a:rPr lang="en-CA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u="sng" smtClean="0"/>
              <a:t>Notes: </a:t>
            </a:r>
            <a:endParaRPr lang="en-CA" u="sng" smtClean="0"/>
          </a:p>
          <a:p>
            <a:pPr>
              <a:spcBef>
                <a:spcPct val="0"/>
              </a:spcBef>
            </a:pPr>
            <a:endParaRPr lang="en-CA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BB45633-F9AC-471B-8DE9-0621ABDF30F7}" type="slidenum">
              <a:rPr lang="en-CA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u="sng" smtClean="0"/>
              <a:t>Notes: </a:t>
            </a:r>
            <a:endParaRPr lang="en-CA" u="sng" smtClean="0"/>
          </a:p>
          <a:p>
            <a:pPr>
              <a:spcBef>
                <a:spcPct val="0"/>
              </a:spcBef>
            </a:pPr>
            <a:endParaRPr lang="en-CA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CAB6DCC-25CD-4622-B5DF-6C75FE2BE8BC}" type="slidenum">
              <a:rPr lang="en-CA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u="sng" smtClean="0"/>
              <a:t>Notes: </a:t>
            </a:r>
            <a:endParaRPr lang="en-CA" u="sng" smtClean="0"/>
          </a:p>
          <a:p>
            <a:pPr>
              <a:spcBef>
                <a:spcPct val="0"/>
              </a:spcBef>
            </a:pPr>
            <a:endParaRPr lang="en-CA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087A3F7-E9AC-4708-936E-48DB3502C8E6}" type="slidenum">
              <a:rPr lang="en-CA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C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u="sng" smtClean="0"/>
              <a:t>Notes: </a:t>
            </a:r>
            <a:endParaRPr lang="en-CA" u="sng" smtClean="0"/>
          </a:p>
          <a:p>
            <a:pPr>
              <a:spcBef>
                <a:spcPct val="0"/>
              </a:spcBef>
            </a:pPr>
            <a:endParaRPr lang="en-CA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B78AD54-33AA-4776-889F-A5EC5B2B33FB}" type="slidenum">
              <a:rPr lang="en-CA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C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u="sng" smtClean="0"/>
              <a:t>Notes: </a:t>
            </a:r>
            <a:endParaRPr lang="en-CA" u="sng" smtClean="0"/>
          </a:p>
          <a:p>
            <a:pPr>
              <a:spcBef>
                <a:spcPct val="0"/>
              </a:spcBef>
            </a:pPr>
            <a:endParaRPr lang="en-CA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4C7857F-31EF-44ED-8044-24FD47127840}" type="slidenum">
              <a:rPr lang="en-CA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C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u="sng" smtClean="0"/>
              <a:t>Notes: </a:t>
            </a:r>
            <a:endParaRPr lang="en-CA" u="sng" smtClean="0"/>
          </a:p>
          <a:p>
            <a:pPr>
              <a:spcBef>
                <a:spcPct val="0"/>
              </a:spcBef>
            </a:pPr>
            <a:endParaRPr lang="en-CA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436B056-5ECF-45CD-872D-ECCE73796CE3}" type="slidenum">
              <a:rPr lang="en-CA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>
          <a:xfrm>
            <a:off x="685800" y="1755775"/>
            <a:ext cx="7772400" cy="1447800"/>
          </a:xfrm>
          <a:prstGeom prst="roundRect">
            <a:avLst>
              <a:gd name="adj" fmla="val 12496"/>
            </a:avLst>
          </a:prstGeom>
          <a:solidFill>
            <a:srgbClr val="C0241F"/>
          </a:solidFill>
          <a:ln w="60325" cmpd="thinThick">
            <a:solidFill>
              <a:srgbClr val="C0241F"/>
            </a:solidFill>
          </a:ln>
          <a:effectLst>
            <a:outerShdw blurRad="50800" dist="381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/>
          </a:p>
        </p:txBody>
      </p:sp>
      <p:pic>
        <p:nvPicPr>
          <p:cNvPr id="5" name="Picture 7" descr="Boxing Gloves.jpg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41300" y="4551363"/>
            <a:ext cx="3822700" cy="230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83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>
          <a:xfrm>
            <a:off x="457200" y="1143000"/>
            <a:ext cx="8229600" cy="4953000"/>
          </a:xfrm>
          <a:prstGeom prst="roundRect">
            <a:avLst>
              <a:gd name="adj" fmla="val 4127"/>
            </a:avLst>
          </a:prstGeom>
          <a:solidFill>
            <a:schemeClr val="bg1"/>
          </a:solidFill>
          <a:ln w="12700">
            <a:solidFill>
              <a:srgbClr val="C0241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/>
          </a:p>
        </p:txBody>
      </p:sp>
      <p:sp>
        <p:nvSpPr>
          <p:cNvPr id="5" name="Rounded Rectangle 4"/>
          <p:cNvSpPr/>
          <p:nvPr userDrawn="1"/>
        </p:nvSpPr>
        <p:spPr>
          <a:xfrm>
            <a:off x="457200" y="228600"/>
            <a:ext cx="8305800" cy="685800"/>
          </a:xfrm>
          <a:prstGeom prst="roundRect">
            <a:avLst/>
          </a:prstGeom>
          <a:solidFill>
            <a:srgbClr val="C0241F"/>
          </a:solidFill>
          <a:ln w="60325" cmpd="thinThick">
            <a:solidFill>
              <a:srgbClr val="C0241F"/>
            </a:solidFill>
          </a:ln>
          <a:effectLst>
            <a:outerShdw blurRad="50800" dist="381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>
          <a:xfrm>
            <a:off x="762000" y="4419600"/>
            <a:ext cx="7696200" cy="1371600"/>
          </a:xfrm>
          <a:prstGeom prst="roundRect">
            <a:avLst>
              <a:gd name="adj" fmla="val 12265"/>
            </a:avLst>
          </a:prstGeom>
          <a:solidFill>
            <a:srgbClr val="C0241F"/>
          </a:solidFill>
          <a:ln w="60325" cmpd="thinThick">
            <a:solidFill>
              <a:srgbClr val="C0241F"/>
            </a:solidFill>
          </a:ln>
          <a:effectLst>
            <a:outerShdw blurRad="50800" dist="381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>
          <a:xfrm>
            <a:off x="457200" y="228600"/>
            <a:ext cx="8305800" cy="685800"/>
          </a:xfrm>
          <a:prstGeom prst="roundRect">
            <a:avLst/>
          </a:prstGeom>
          <a:solidFill>
            <a:srgbClr val="C0241F"/>
          </a:solidFill>
          <a:ln w="60325" cmpd="thinThick">
            <a:solidFill>
              <a:srgbClr val="C0241F"/>
            </a:solidFill>
          </a:ln>
          <a:effectLst>
            <a:outerShdw blurRad="50800" dist="381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457200" y="228600"/>
            <a:ext cx="8305800" cy="685800"/>
          </a:xfrm>
          <a:prstGeom prst="roundRect">
            <a:avLst/>
          </a:prstGeom>
          <a:solidFill>
            <a:srgbClr val="C0241F"/>
          </a:solidFill>
          <a:ln w="60325" cmpd="thinThick">
            <a:solidFill>
              <a:srgbClr val="C0241F"/>
            </a:solidFill>
          </a:ln>
          <a:effectLst>
            <a:outerShdw blurRad="50800" dist="381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457200" y="228600"/>
            <a:ext cx="8305800" cy="685800"/>
          </a:xfrm>
          <a:prstGeom prst="roundRect">
            <a:avLst/>
          </a:prstGeom>
          <a:solidFill>
            <a:srgbClr val="C0241F"/>
          </a:solidFill>
          <a:ln w="60325" cmpd="thinThick">
            <a:solidFill>
              <a:srgbClr val="C0241F"/>
            </a:solidFill>
          </a:ln>
          <a:effectLst>
            <a:outerShdw blurRad="50800" dist="381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>
          <a:xfrm>
            <a:off x="457200" y="304800"/>
            <a:ext cx="3048000" cy="762000"/>
          </a:xfrm>
          <a:prstGeom prst="roundRect">
            <a:avLst/>
          </a:prstGeom>
          <a:solidFill>
            <a:srgbClr val="C0241F"/>
          </a:solidFill>
          <a:ln w="60325" cmpd="thinThick">
            <a:solidFill>
              <a:srgbClr val="C0241F"/>
            </a:solidFill>
          </a:ln>
          <a:effectLst>
            <a:outerShdw blurRad="50800" dist="381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>
          <a:xfrm>
            <a:off x="1828800" y="4800600"/>
            <a:ext cx="5410200" cy="533400"/>
          </a:xfrm>
          <a:prstGeom prst="roundRect">
            <a:avLst/>
          </a:prstGeom>
          <a:solidFill>
            <a:srgbClr val="C0241F"/>
          </a:solidFill>
          <a:ln w="60325" cmpd="thinThick">
            <a:solidFill>
              <a:srgbClr val="C0241F"/>
            </a:solidFill>
          </a:ln>
          <a:effectLst>
            <a:outerShdw blurRad="50800" dist="381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>
          <a:xfrm>
            <a:off x="457200" y="1143000"/>
            <a:ext cx="8229600" cy="4953000"/>
          </a:xfrm>
          <a:prstGeom prst="roundRect">
            <a:avLst>
              <a:gd name="adj" fmla="val 4127"/>
            </a:avLst>
          </a:prstGeom>
          <a:solidFill>
            <a:schemeClr val="bg1"/>
          </a:solidFill>
          <a:ln w="12700">
            <a:solidFill>
              <a:srgbClr val="C0241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/>
          </a:p>
        </p:txBody>
      </p:sp>
      <p:sp>
        <p:nvSpPr>
          <p:cNvPr id="5" name="Rounded Rectangle 4"/>
          <p:cNvSpPr/>
          <p:nvPr userDrawn="1"/>
        </p:nvSpPr>
        <p:spPr>
          <a:xfrm>
            <a:off x="457200" y="228600"/>
            <a:ext cx="8305800" cy="685800"/>
          </a:xfrm>
          <a:prstGeom prst="roundRect">
            <a:avLst/>
          </a:prstGeom>
          <a:solidFill>
            <a:srgbClr val="C0241F"/>
          </a:solidFill>
          <a:ln w="60325" cmpd="thinThick">
            <a:solidFill>
              <a:srgbClr val="C0241F"/>
            </a:solidFill>
          </a:ln>
          <a:effectLst>
            <a:outerShdw blurRad="50800" dist="381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>
          <a:xfrm rot="5400000">
            <a:off x="4762500" y="2171700"/>
            <a:ext cx="5791200" cy="2057400"/>
          </a:xfrm>
          <a:prstGeom prst="roundRect">
            <a:avLst>
              <a:gd name="adj" fmla="val 10797"/>
            </a:avLst>
          </a:prstGeom>
          <a:solidFill>
            <a:srgbClr val="C0241F"/>
          </a:solidFill>
          <a:ln w="60325" cmpd="thinThick">
            <a:solidFill>
              <a:srgbClr val="C0241F"/>
            </a:solidFill>
          </a:ln>
          <a:effectLst>
            <a:outerShdw blurRad="50800" dist="381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/>
          </a:p>
        </p:txBody>
      </p:sp>
      <p:sp>
        <p:nvSpPr>
          <p:cNvPr id="5" name="Rounded Rectangle 4"/>
          <p:cNvSpPr/>
          <p:nvPr userDrawn="1"/>
        </p:nvSpPr>
        <p:spPr>
          <a:xfrm>
            <a:off x="457200" y="304800"/>
            <a:ext cx="6019800" cy="5791200"/>
          </a:xfrm>
          <a:prstGeom prst="roundRect">
            <a:avLst>
              <a:gd name="adj" fmla="val 4127"/>
            </a:avLst>
          </a:prstGeom>
          <a:solidFill>
            <a:schemeClr val="bg1"/>
          </a:solidFill>
          <a:ln w="12700">
            <a:solidFill>
              <a:srgbClr val="C0241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45163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/>
          <a:srcRect r="833"/>
          <a:stretch>
            <a:fillRect/>
          </a:stretch>
        </p:blipFill>
        <p:spPr bwMode="auto">
          <a:xfrm>
            <a:off x="0" y="0"/>
            <a:ext cx="9144000" cy="583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6629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CA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pic>
        <p:nvPicPr>
          <p:cNvPr id="1029" name="Picture 10" descr="NBSC Logo Transparent colour.gif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334000" y="6324600"/>
            <a:ext cx="11430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 userDrawn="1"/>
        </p:nvSpPr>
        <p:spPr>
          <a:xfrm>
            <a:off x="6553200" y="6324600"/>
            <a:ext cx="21336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www.investinknowingmore.ca</a:t>
            </a:r>
            <a:endParaRPr lang="en-CA" sz="12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0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Passion One" pitchFamily="2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Passion One" pitchFamily="2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Passion One" pitchFamily="2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Passion One" pitchFamily="2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Passion One" pitchFamily="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Passion One" pitchFamily="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Passion One" pitchFamily="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Passion One" pitchFamily="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Passion One" pitchFamily="2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2172C"/>
          </a:solidFill>
          <a:latin typeface="Droid Serif" pitchFamily="18" charset="0"/>
          <a:ea typeface="Droid Serif" pitchFamily="18" charset="0"/>
          <a:cs typeface="Droid Serif" pitchFamily="18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2172C"/>
          </a:solidFill>
          <a:latin typeface="Droid Serif" pitchFamily="18" charset="0"/>
          <a:ea typeface="Droid Serif" pitchFamily="18" charset="0"/>
          <a:cs typeface="Droid Serif" pitchFamily="18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2172C"/>
          </a:solidFill>
          <a:latin typeface="Droid Serif" pitchFamily="18" charset="0"/>
          <a:ea typeface="Droid Serif" pitchFamily="18" charset="0"/>
          <a:cs typeface="Droid Serif" pitchFamily="18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2172C"/>
          </a:solidFill>
          <a:latin typeface="Droid Serif" pitchFamily="18" charset="0"/>
          <a:ea typeface="Droid Serif" pitchFamily="18" charset="0"/>
          <a:cs typeface="Droid Serif" pitchFamily="18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2172C"/>
          </a:solidFill>
          <a:latin typeface="Droid Serif" pitchFamily="18" charset="0"/>
          <a:ea typeface="Droid Serif" pitchFamily="18" charset="0"/>
          <a:cs typeface="Droid Serif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4NBInvestor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witter.com/4NBInvestors" TargetMode="External"/><Relationship Id="rId5" Type="http://schemas.openxmlformats.org/officeDocument/2006/relationships/hyperlink" Target="mailto:info@nbsc-cvmnb.ca" TargetMode="External"/><Relationship Id="rId4" Type="http://schemas.openxmlformats.org/officeDocument/2006/relationships/hyperlink" Target="http://www.investinknowingmore.c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mtClean="0"/>
              <a:t>Protecting Your Retirement</a:t>
            </a:r>
            <a:endParaRPr lang="en-CA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Recognizing, avoiding and reporting fraud and financial abuse</a:t>
            </a:r>
            <a:endParaRPr lang="en-CA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r>
              <a:rPr lang="en-US" sz="3600" smtClean="0"/>
              <a:t>We’re the New Brunswick Securities Commission</a:t>
            </a:r>
            <a:endParaRPr lang="en-CA" sz="3600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We’re here for you!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Work to protect investors</a:t>
            </a:r>
          </a:p>
          <a:p>
            <a:r>
              <a:rPr lang="en-US" smtClean="0"/>
              <a:t>Develop and enforce securities regulation</a:t>
            </a:r>
          </a:p>
          <a:p>
            <a:r>
              <a:rPr lang="en-US" smtClean="0"/>
              <a:t>Act on your complaints</a:t>
            </a:r>
          </a:p>
          <a:p>
            <a:r>
              <a:rPr lang="en-US" smtClean="0"/>
              <a:t>Provide free educational information, resource, tools and presentations</a:t>
            </a:r>
          </a:p>
          <a:p>
            <a:endParaRPr lang="en-US" smtClean="0"/>
          </a:p>
          <a:p>
            <a:endParaRPr lang="en-CA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Stop Financial Abuse</a:t>
            </a:r>
            <a:endParaRPr lang="en-CA" dirty="0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How you might be approached</a:t>
            </a:r>
          </a:p>
          <a:p>
            <a:endParaRPr lang="en-US" smtClean="0"/>
          </a:p>
          <a:p>
            <a:r>
              <a:rPr lang="en-US" smtClean="0"/>
              <a:t>Common Scams</a:t>
            </a:r>
          </a:p>
          <a:p>
            <a:endParaRPr lang="en-US" smtClean="0"/>
          </a:p>
          <a:p>
            <a:r>
              <a:rPr lang="en-US" smtClean="0"/>
              <a:t>Spot a Scam and a Scam Artist</a:t>
            </a:r>
          </a:p>
          <a:p>
            <a:endParaRPr lang="en-US" smtClean="0"/>
          </a:p>
          <a:p>
            <a:r>
              <a:rPr lang="en-US" smtClean="0"/>
              <a:t>Recognize the warning signs of financial abuse or exploitation</a:t>
            </a:r>
            <a:endParaRPr lang="en-CA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What is investment fraud?</a:t>
            </a:r>
            <a:endParaRPr lang="en-CA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Deception</a:t>
            </a:r>
          </a:p>
          <a:p>
            <a:endParaRPr lang="en-US" smtClean="0"/>
          </a:p>
          <a:p>
            <a:r>
              <a:rPr lang="en-US" smtClean="0"/>
              <a:t>Expectation of potential for high returns</a:t>
            </a:r>
          </a:p>
          <a:p>
            <a:endParaRPr lang="en-US" smtClean="0"/>
          </a:p>
          <a:p>
            <a:r>
              <a:rPr lang="en-US" smtClean="0"/>
              <a:t>A real a serious concern in NB</a:t>
            </a:r>
          </a:p>
          <a:p>
            <a:endParaRPr lang="en-CA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How you might be approached:</a:t>
            </a:r>
            <a:endParaRPr lang="en-CA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Investment Seminars 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“Free lunch”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Sales pitches / High Pressure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Inappropriate investments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Fraud Among Friends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Affinity fraud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Trust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Promoters (victims) may not even know it’s a scam!</a:t>
            </a:r>
            <a:endParaRPr lang="en-CA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Common Scams</a:t>
            </a:r>
            <a:endParaRPr lang="en-CA" dirty="0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Not being registered with us</a:t>
            </a:r>
          </a:p>
          <a:p>
            <a:endParaRPr lang="en-US" smtClean="0"/>
          </a:p>
          <a:p>
            <a:r>
              <a:rPr lang="en-US" smtClean="0"/>
              <a:t>“Private” or “Special Deals”</a:t>
            </a:r>
          </a:p>
          <a:p>
            <a:endParaRPr lang="en-US" smtClean="0"/>
          </a:p>
          <a:p>
            <a:r>
              <a:rPr lang="en-US" smtClean="0"/>
              <a:t>Hot news items or products</a:t>
            </a:r>
          </a:p>
          <a:p>
            <a:endParaRPr lang="en-CA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Spot a Scam</a:t>
            </a:r>
            <a:endParaRPr lang="en-CA" dirty="0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Unrealistic Returns / no risk</a:t>
            </a:r>
          </a:p>
          <a:p>
            <a:r>
              <a:rPr lang="en-US" smtClean="0"/>
              <a:t>Tax-Free / Off shore</a:t>
            </a:r>
          </a:p>
          <a:p>
            <a:r>
              <a:rPr lang="en-US" smtClean="0"/>
              <a:t>Insider information </a:t>
            </a:r>
          </a:p>
          <a:p>
            <a:endParaRPr lang="en-CA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Spot a Scam Artist</a:t>
            </a:r>
            <a:endParaRPr lang="en-CA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Pushing complicated or unknown products</a:t>
            </a:r>
          </a:p>
          <a:p>
            <a:r>
              <a:rPr lang="en-US" smtClean="0"/>
              <a:t>Focus on the silver lining or avoid answering questions</a:t>
            </a:r>
          </a:p>
          <a:p>
            <a:r>
              <a:rPr lang="en-US" smtClean="0"/>
              <a:t>Pressure you to act fast</a:t>
            </a:r>
          </a:p>
          <a:p>
            <a:r>
              <a:rPr lang="en-US" smtClean="0"/>
              <a:t>Play on your emotions</a:t>
            </a:r>
          </a:p>
          <a:p>
            <a:r>
              <a:rPr lang="en-US" smtClean="0"/>
              <a:t>Try to become fast friends</a:t>
            </a:r>
            <a:endParaRPr lang="en-CA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Common lines used</a:t>
            </a:r>
            <a:endParaRPr lang="en-CA" dirty="0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“Act now before this offer expires.”</a:t>
            </a:r>
          </a:p>
          <a:p>
            <a:r>
              <a:rPr lang="en-US" smtClean="0"/>
              <a:t>“You’ve won a prize—you just have to pay the taxes/ fees.”</a:t>
            </a:r>
          </a:p>
          <a:p>
            <a:r>
              <a:rPr lang="en-US" smtClean="0"/>
              <a:t>“Keep this information to yourself – we don’t want everyone getting in on it.”</a:t>
            </a:r>
          </a:p>
          <a:p>
            <a:r>
              <a:rPr lang="en-US" smtClean="0"/>
              <a:t>“Your friends and family are already invested and making money.”</a:t>
            </a:r>
          </a:p>
          <a:p>
            <a:r>
              <a:rPr lang="en-US" smtClean="0"/>
              <a:t>“Other people in your community are already turning a profit.” </a:t>
            </a:r>
          </a:p>
          <a:p>
            <a:endParaRPr lang="en-CA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Stop Financial Abuse</a:t>
            </a:r>
            <a:endParaRPr lang="en-CA" dirty="0" smtClean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/>
              <a:t>How can I recognize financial abuse?</a:t>
            </a:r>
          </a:p>
          <a:p>
            <a:r>
              <a:rPr lang="en-US" smtClean="0"/>
              <a:t>Warning signs or red flags of financial abuse can show up in a person’s history or in their current behaviour. </a:t>
            </a:r>
          </a:p>
          <a:p>
            <a:endParaRPr lang="en-US" smtClean="0"/>
          </a:p>
          <a:p>
            <a:r>
              <a:rPr lang="en-US" smtClean="0"/>
              <a:t>Some of these red flags may make a person more vulnerable to financial abuse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Red Flags in History</a:t>
            </a:r>
            <a:endParaRPr lang="en-CA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Social Isolation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Bereavement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Dependence on another for care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Alcohol or drug abuse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Financially responsible for adult child or spouse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Depression or mental illness</a:t>
            </a:r>
            <a:endParaRPr lang="en-CA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Red Flags in </a:t>
            </a:r>
            <a:r>
              <a:rPr lang="en-US" dirty="0" err="1" smtClean="0"/>
              <a:t>Behaviour</a:t>
            </a:r>
            <a:endParaRPr lang="en-CA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Unusual fear or sudden change in feelings about a particular person or people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Change in appearance / poor hygiene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Accompanied by an overly protective or dominating caregiver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Change in ability to perform daily living activities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Discrepancy between standard of living and financial situation</a:t>
            </a:r>
            <a:endParaRPr lang="en-CA" sz="28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What happens next?</a:t>
            </a:r>
            <a:endParaRPr lang="en-CA" dirty="0" smtClean="0"/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If any of these red flags raises suspicions, use the “Financial Concerns Checklist” to have a conversation. </a:t>
            </a:r>
          </a:p>
          <a:p>
            <a:endParaRPr lang="en-US" smtClean="0"/>
          </a:p>
          <a:p>
            <a:r>
              <a:rPr lang="en-US" smtClean="0"/>
              <a:t>Make it safe and non-threatening.</a:t>
            </a:r>
          </a:p>
          <a:p>
            <a:endParaRPr lang="en-US" smtClean="0"/>
          </a:p>
          <a:p>
            <a:r>
              <a:rPr lang="en-US" smtClean="0"/>
              <a:t>Report suspected financial abuse to the police, or investment concerns to the New Brunswick Securities Commission.</a:t>
            </a:r>
            <a:endParaRPr lang="en-CA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Let’s stay in touch!</a:t>
            </a:r>
            <a:endParaRPr lang="en-CA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Facebook:</a:t>
            </a:r>
            <a:r>
              <a:rPr lang="en-US" dirty="0" err="1" smtClean="0">
                <a:hlinkClick r:id="rId3"/>
              </a:rPr>
              <a:t>www.facebook.com</a:t>
            </a:r>
            <a:r>
              <a:rPr lang="en-US" dirty="0" smtClean="0">
                <a:hlinkClick r:id="rId3"/>
              </a:rPr>
              <a:t>/4NBInvestors</a:t>
            </a: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Website: </a:t>
            </a:r>
            <a:r>
              <a:rPr lang="en-US" dirty="0" smtClean="0">
                <a:hlinkClick r:id="rId4"/>
              </a:rPr>
              <a:t>www.investinknowingmore.ca</a:t>
            </a:r>
            <a:r>
              <a:rPr lang="en-US" dirty="0" smtClean="0"/>
              <a:t>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Phone (Toll Free in NB): 1 (866) 933-2222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Email: </a:t>
            </a:r>
            <a:r>
              <a:rPr lang="en-US" dirty="0" smtClean="0">
                <a:hlinkClick r:id="rId5"/>
              </a:rPr>
              <a:t>info@nbsc-cvmnb.ca</a:t>
            </a:r>
            <a:r>
              <a:rPr lang="en-US" dirty="0" smtClean="0"/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Twitter: </a:t>
            </a:r>
            <a:r>
              <a:rPr lang="en-US" dirty="0" smtClean="0">
                <a:hlinkClick r:id="rId6"/>
              </a:rPr>
              <a:t>www.twitter.com/4NBInvestors</a:t>
            </a:r>
            <a:endParaRPr lang="en-CA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470</Words>
  <Application>Microsoft Office PowerPoint</Application>
  <PresentationFormat>On-screen Show (4:3)</PresentationFormat>
  <Paragraphs>124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Calibri</vt:lpstr>
      <vt:lpstr>Arial</vt:lpstr>
      <vt:lpstr>Passion One</vt:lpstr>
      <vt:lpstr>Droid Serif</vt:lpstr>
      <vt:lpstr>Office Theme</vt:lpstr>
      <vt:lpstr>Protecting Your Retirement</vt:lpstr>
      <vt:lpstr>We’re the New Brunswick Securities Commission</vt:lpstr>
      <vt:lpstr>Stop Financial Abuse</vt:lpstr>
      <vt:lpstr>What is investment fraud?</vt:lpstr>
      <vt:lpstr>How you might be approached:</vt:lpstr>
      <vt:lpstr>Common Scams</vt:lpstr>
      <vt:lpstr>Spot a Scam</vt:lpstr>
      <vt:lpstr>Spot a Scam Artist</vt:lpstr>
      <vt:lpstr>Common lines used</vt:lpstr>
      <vt:lpstr>Stop Financial Abuse</vt:lpstr>
      <vt:lpstr>Red Flags in History</vt:lpstr>
      <vt:lpstr>Red Flags in Behaviour</vt:lpstr>
      <vt:lpstr>What happens next?</vt:lpstr>
      <vt:lpstr>Let’s stay in touch!</vt:lpstr>
    </vt:vector>
  </TitlesOfParts>
  <Company>New Brunswick Department of Justice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marissar</dc:creator>
  <cp:lastModifiedBy>Jaime L. Brockway</cp:lastModifiedBy>
  <cp:revision>29</cp:revision>
  <dcterms:created xsi:type="dcterms:W3CDTF">2012-10-18T14:00:27Z</dcterms:created>
  <dcterms:modified xsi:type="dcterms:W3CDTF">2013-06-03T18:15:58Z</dcterms:modified>
</cp:coreProperties>
</file>