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304" r:id="rId3"/>
    <p:sldId id="284" r:id="rId4"/>
    <p:sldId id="301" r:id="rId5"/>
    <p:sldId id="287" r:id="rId6"/>
    <p:sldId id="307" r:id="rId7"/>
    <p:sldId id="308" r:id="rId8"/>
    <p:sldId id="288" r:id="rId9"/>
    <p:sldId id="289" r:id="rId10"/>
    <p:sldId id="306" r:id="rId11"/>
    <p:sldId id="291" r:id="rId12"/>
    <p:sldId id="290" r:id="rId13"/>
    <p:sldId id="309" r:id="rId14"/>
    <p:sldId id="292" r:id="rId15"/>
    <p:sldId id="293" r:id="rId16"/>
    <p:sldId id="310" r:id="rId17"/>
    <p:sldId id="294" r:id="rId18"/>
    <p:sldId id="295" r:id="rId19"/>
    <p:sldId id="305" r:id="rId20"/>
  </p:sldIdLst>
  <p:sldSz cx="9144000" cy="6858000" type="screen4x3"/>
  <p:notesSz cx="6997700" cy="9194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4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9" autoAdjust="0"/>
    <p:restoredTop sz="61783" autoAdjust="0"/>
  </p:normalViewPr>
  <p:slideViewPr>
    <p:cSldViewPr>
      <p:cViewPr varScale="1">
        <p:scale>
          <a:sx n="69" d="100"/>
          <a:sy n="69" d="100"/>
        </p:scale>
        <p:origin x="-220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0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3744" y="0"/>
            <a:ext cx="3032337" cy="460055"/>
          </a:xfrm>
          <a:prstGeom prst="rect">
            <a:avLst/>
          </a:prstGeom>
        </p:spPr>
        <p:txBody>
          <a:bodyPr vert="horz" lIns="91440" tIns="45720" rIns="91440" bIns="45720" rtlCol="0"/>
          <a:lstStyle>
            <a:lvl1pPr algn="r">
              <a:defRPr sz="1200"/>
            </a:lvl1pPr>
          </a:lstStyle>
          <a:p>
            <a:fld id="{9255FCCC-92B6-4194-897C-5AC6E3230A1D}" type="datetimeFigureOut">
              <a:rPr lang="en-US" smtClean="0"/>
              <a:pPr/>
              <a:t>5/30/2013</a:t>
            </a:fld>
            <a:endParaRPr lang="en-US"/>
          </a:p>
        </p:txBody>
      </p:sp>
      <p:sp>
        <p:nvSpPr>
          <p:cNvPr id="4" name="Footer Placeholder 3"/>
          <p:cNvSpPr>
            <a:spLocks noGrp="1"/>
          </p:cNvSpPr>
          <p:nvPr>
            <p:ph type="ftr" sz="quarter" idx="2"/>
          </p:nvPr>
        </p:nvSpPr>
        <p:spPr>
          <a:xfrm>
            <a:off x="0" y="8733176"/>
            <a:ext cx="3032337" cy="460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3744" y="8733176"/>
            <a:ext cx="3032337" cy="460055"/>
          </a:xfrm>
          <a:prstGeom prst="rect">
            <a:avLst/>
          </a:prstGeom>
        </p:spPr>
        <p:txBody>
          <a:bodyPr vert="horz" lIns="91440" tIns="45720" rIns="91440" bIns="45720" rtlCol="0" anchor="b"/>
          <a:lstStyle>
            <a:lvl1pPr algn="r">
              <a:defRPr sz="1200"/>
            </a:lvl1pPr>
          </a:lstStyle>
          <a:p>
            <a:fld id="{706774AE-9C9B-4FC9-A719-6407CAD4CFF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2337" cy="459740"/>
          </a:xfrm>
          <a:prstGeom prst="rect">
            <a:avLst/>
          </a:prstGeom>
        </p:spPr>
        <p:txBody>
          <a:bodyPr vert="horz" lIns="92528" tIns="46264" rIns="92528" bIns="46264" rtlCol="0"/>
          <a:lstStyle>
            <a:lvl1pPr algn="l">
              <a:defRPr sz="1200"/>
            </a:lvl1pPr>
          </a:lstStyle>
          <a:p>
            <a:endParaRPr lang="en-US"/>
          </a:p>
        </p:txBody>
      </p:sp>
      <p:sp>
        <p:nvSpPr>
          <p:cNvPr id="3" name="Date Placeholder 2"/>
          <p:cNvSpPr>
            <a:spLocks noGrp="1"/>
          </p:cNvSpPr>
          <p:nvPr>
            <p:ph type="dt" idx="1"/>
          </p:nvPr>
        </p:nvSpPr>
        <p:spPr>
          <a:xfrm>
            <a:off x="3963745" y="0"/>
            <a:ext cx="3032337" cy="459740"/>
          </a:xfrm>
          <a:prstGeom prst="rect">
            <a:avLst/>
          </a:prstGeom>
        </p:spPr>
        <p:txBody>
          <a:bodyPr vert="horz" lIns="92528" tIns="46264" rIns="92528" bIns="46264" rtlCol="0"/>
          <a:lstStyle>
            <a:lvl1pPr algn="r">
              <a:defRPr sz="1200"/>
            </a:lvl1pPr>
          </a:lstStyle>
          <a:p>
            <a:fld id="{1D4207B6-CDA2-49C9-AAC9-97BE24C12D34}" type="datetimeFigureOut">
              <a:rPr lang="en-US" smtClean="0"/>
              <a:pPr/>
              <a:t>5/30/2013</a:t>
            </a:fld>
            <a:endParaRPr lang="en-US"/>
          </a:p>
        </p:txBody>
      </p:sp>
      <p:sp>
        <p:nvSpPr>
          <p:cNvPr id="4" name="Slide Image Placeholder 3"/>
          <p:cNvSpPr>
            <a:spLocks noGrp="1" noRot="1" noChangeAspect="1"/>
          </p:cNvSpPr>
          <p:nvPr>
            <p:ph type="sldImg" idx="2"/>
          </p:nvPr>
        </p:nvSpPr>
        <p:spPr>
          <a:xfrm>
            <a:off x="1200150" y="688975"/>
            <a:ext cx="4597400" cy="3448050"/>
          </a:xfrm>
          <a:prstGeom prst="rect">
            <a:avLst/>
          </a:prstGeom>
          <a:noFill/>
          <a:ln w="12700">
            <a:solidFill>
              <a:prstClr val="black"/>
            </a:solidFill>
          </a:ln>
        </p:spPr>
        <p:txBody>
          <a:bodyPr vert="horz" lIns="92528" tIns="46264" rIns="92528" bIns="46264" rtlCol="0" anchor="ctr"/>
          <a:lstStyle/>
          <a:p>
            <a:endParaRPr lang="en-US"/>
          </a:p>
        </p:txBody>
      </p:sp>
      <p:sp>
        <p:nvSpPr>
          <p:cNvPr id="5" name="Notes Placeholder 4"/>
          <p:cNvSpPr>
            <a:spLocks noGrp="1"/>
          </p:cNvSpPr>
          <p:nvPr>
            <p:ph type="body" sz="quarter" idx="3"/>
          </p:nvPr>
        </p:nvSpPr>
        <p:spPr>
          <a:xfrm>
            <a:off x="699770" y="4367530"/>
            <a:ext cx="5598160" cy="4137660"/>
          </a:xfrm>
          <a:prstGeom prst="rect">
            <a:avLst/>
          </a:prstGeom>
        </p:spPr>
        <p:txBody>
          <a:bodyPr vert="horz" lIns="92528" tIns="46264" rIns="92528" bIns="4626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33464"/>
            <a:ext cx="3032337" cy="459740"/>
          </a:xfrm>
          <a:prstGeom prst="rect">
            <a:avLst/>
          </a:prstGeom>
        </p:spPr>
        <p:txBody>
          <a:bodyPr vert="horz" lIns="92528" tIns="46264" rIns="92528" bIns="46264" rtlCol="0" anchor="b"/>
          <a:lstStyle>
            <a:lvl1pPr algn="l">
              <a:defRPr sz="1200"/>
            </a:lvl1pPr>
          </a:lstStyle>
          <a:p>
            <a:endParaRPr lang="en-US"/>
          </a:p>
        </p:txBody>
      </p:sp>
      <p:sp>
        <p:nvSpPr>
          <p:cNvPr id="7" name="Slide Number Placeholder 6"/>
          <p:cNvSpPr>
            <a:spLocks noGrp="1"/>
          </p:cNvSpPr>
          <p:nvPr>
            <p:ph type="sldNum" sz="quarter" idx="5"/>
          </p:nvPr>
        </p:nvSpPr>
        <p:spPr>
          <a:xfrm>
            <a:off x="3963745" y="8733464"/>
            <a:ext cx="3032337" cy="459740"/>
          </a:xfrm>
          <a:prstGeom prst="rect">
            <a:avLst/>
          </a:prstGeom>
        </p:spPr>
        <p:txBody>
          <a:bodyPr vert="horz" lIns="92528" tIns="46264" rIns="92528" bIns="46264" rtlCol="0" anchor="b"/>
          <a:lstStyle>
            <a:lvl1pPr algn="r">
              <a:defRPr sz="1200"/>
            </a:lvl1pPr>
          </a:lstStyle>
          <a:p>
            <a:fld id="{701455E7-7FFC-465E-A8B3-617F45790A2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nbsc-cvmnb.ca/nbsc/content.jsp?id=1036&amp;pid=102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CA" dirty="0" smtClean="0"/>
          </a:p>
          <a:p>
            <a:pPr>
              <a:spcBef>
                <a:spcPct val="0"/>
              </a:spcBef>
            </a:pPr>
            <a:r>
              <a:rPr lang="fr-CA" dirty="0" err="1" smtClean="0"/>
              <a:t>Traditional</a:t>
            </a:r>
            <a:r>
              <a:rPr lang="fr-CA" dirty="0" smtClean="0"/>
              <a:t> </a:t>
            </a:r>
            <a:r>
              <a:rPr lang="fr-CA" dirty="0" err="1" smtClean="0"/>
              <a:t>regulatory</a:t>
            </a:r>
            <a:r>
              <a:rPr lang="fr-CA" dirty="0" smtClean="0"/>
              <a:t> </a:t>
            </a:r>
            <a:r>
              <a:rPr lang="fr-CA" dirty="0" err="1" smtClean="0"/>
              <a:t>role</a:t>
            </a:r>
            <a:r>
              <a:rPr lang="fr-CA" dirty="0" smtClean="0"/>
              <a:t> : </a:t>
            </a:r>
            <a:r>
              <a:rPr lang="en-US" sz="1200" kern="1200" dirty="0" smtClean="0">
                <a:solidFill>
                  <a:schemeClr val="tx1"/>
                </a:solidFill>
                <a:latin typeface="+mn-lt"/>
                <a:ea typeface="+mn-ea"/>
                <a:cs typeface="+mn-cs"/>
              </a:rPr>
              <a:t>Our mandate is to protect investors from unfair, improper or fraudulent practices, and to foster fair and efficient capital markets.</a:t>
            </a:r>
            <a:endParaRPr lang="fr-CA" dirty="0" smtClean="0"/>
          </a:p>
          <a:p>
            <a:pPr>
              <a:spcBef>
                <a:spcPct val="0"/>
              </a:spcBef>
            </a:pPr>
            <a:endParaRPr lang="fr-CA" dirty="0" smtClean="0"/>
          </a:p>
          <a:p>
            <a:pPr>
              <a:spcBef>
                <a:spcPct val="0"/>
              </a:spcBef>
            </a:pPr>
            <a:endParaRPr lang="fr-CA" dirty="0" smtClean="0"/>
          </a:p>
          <a:p>
            <a:pPr>
              <a:spcBef>
                <a:spcPct val="0"/>
              </a:spcBef>
            </a:pPr>
            <a:endParaRPr lang="en-CA"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8144ED-2564-4D97-9DE2-2D5395717200}"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5281"/>
            <a:r>
              <a:rPr lang="en-US" sz="1200" kern="1200" dirty="0" smtClean="0">
                <a:solidFill>
                  <a:schemeClr val="tx1"/>
                </a:solidFill>
                <a:latin typeface="+mn-lt"/>
                <a:ea typeface="+mn-ea"/>
                <a:cs typeface="+mn-cs"/>
              </a:rPr>
              <a:t>The world of investing can seem intimidating at first. But it is all about knowing your goals, knowing yourself, knowing who you’re dealing with and knowing where to go for help.</a:t>
            </a:r>
            <a:r>
              <a:rPr lang="en-US" dirty="0" smtClean="0"/>
              <a:t/>
            </a:r>
            <a:br>
              <a:rPr lang="en-US" dirty="0" smtClean="0"/>
            </a:br>
            <a:endParaRPr lang="en-CA" dirty="0" smtClean="0"/>
          </a:p>
          <a:p>
            <a:r>
              <a:rPr lang="en-US" sz="1200" dirty="0" smtClean="0"/>
              <a:t>Setting Investment Goals – </a:t>
            </a:r>
          </a:p>
          <a:p>
            <a:r>
              <a:rPr lang="en-US" sz="1200" dirty="0" smtClean="0"/>
              <a:t>Types of Investments – </a:t>
            </a:r>
          </a:p>
          <a:p>
            <a:r>
              <a:rPr lang="en-US" sz="1200" dirty="0" smtClean="0"/>
              <a:t>Investment Adviser Relationship – </a:t>
            </a:r>
          </a:p>
          <a:p>
            <a:r>
              <a:rPr lang="en-US" sz="1200" dirty="0" smtClean="0"/>
              <a:t>Avoiding and Reporting Scams - </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01455E7-7FFC-465E-A8B3-617F45790A2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mn-lt"/>
                <a:ea typeface="+mn-ea"/>
                <a:cs typeface="+mn-cs"/>
              </a:rPr>
              <a:t>If you decide that you don’t want to “go it alone”, then choosing the right financial adviser can be one of the most important investment decisions you make.  The right adviser for you will depend on what products and services</a:t>
            </a:r>
            <a:r>
              <a:rPr lang="en-US" sz="1200" kern="1200" baseline="0" dirty="0" smtClean="0">
                <a:solidFill>
                  <a:schemeClr val="tx1"/>
                </a:solidFill>
                <a:latin typeface="+mn-lt"/>
                <a:ea typeface="+mn-ea"/>
                <a:cs typeface="+mn-cs"/>
              </a:rPr>
              <a:t> you need, and how much you’re willing to pay for advice. </a:t>
            </a:r>
            <a:r>
              <a:rPr lang="fr-FR" dirty="0" smtClean="0"/>
              <a:t/>
            </a:r>
            <a:br>
              <a:rPr lang="fr-FR" dirty="0" smtClean="0"/>
            </a:br>
            <a:endParaRPr lang="fr-FR" dirty="0" smtClean="0"/>
          </a:p>
          <a:p>
            <a:r>
              <a:rPr lang="en-US" sz="1200" b="1" kern="1200" dirty="0" smtClean="0">
                <a:solidFill>
                  <a:schemeClr val="tx1"/>
                </a:solidFill>
                <a:latin typeface="+mn-lt"/>
                <a:ea typeface="+mn-ea"/>
                <a:cs typeface="+mn-cs"/>
              </a:rPr>
              <a:t>Assess your Needs</a:t>
            </a:r>
          </a:p>
          <a:p>
            <a:r>
              <a:rPr lang="en-US" sz="1200" kern="1200" dirty="0" smtClean="0">
                <a:solidFill>
                  <a:schemeClr val="tx1"/>
                </a:solidFill>
                <a:latin typeface="+mn-lt"/>
                <a:ea typeface="+mn-ea"/>
                <a:cs typeface="+mn-cs"/>
              </a:rPr>
              <a:t>Because financial advisers offer different types of services and specialties, it is important to assess your needs before choosing the financial adviser who is the best fit for you. </a:t>
            </a:r>
            <a:r>
              <a:rPr lang="en-US" dirty="0" smtClean="0"/>
              <a:t/>
            </a:r>
            <a:br>
              <a:rPr lang="en-US" dirty="0" smtClean="0"/>
            </a:br>
            <a:r>
              <a:rPr lang="en-US" sz="1200" kern="1200" dirty="0" smtClean="0">
                <a:solidFill>
                  <a:schemeClr val="tx1"/>
                </a:solidFill>
                <a:latin typeface="+mn-lt"/>
                <a:ea typeface="+mn-ea"/>
                <a:cs typeface="+mn-cs"/>
              </a:rPr>
              <a:t>What is my investment knowledge and experience? </a:t>
            </a:r>
            <a:endParaRPr lang="en-US" dirty="0" smtClean="0"/>
          </a:p>
          <a:p>
            <a:r>
              <a:rPr lang="en-US" sz="1200" kern="1200" dirty="0" smtClean="0">
                <a:solidFill>
                  <a:schemeClr val="tx1"/>
                </a:solidFill>
                <a:latin typeface="+mn-lt"/>
                <a:ea typeface="+mn-ea"/>
                <a:cs typeface="+mn-cs"/>
              </a:rPr>
              <a:t>How much am I planning to invest? </a:t>
            </a:r>
            <a:endParaRPr lang="en-US" dirty="0" smtClean="0"/>
          </a:p>
          <a:p>
            <a:r>
              <a:rPr lang="en-US" sz="1200" kern="1200" dirty="0" smtClean="0">
                <a:solidFill>
                  <a:schemeClr val="tx1"/>
                </a:solidFill>
                <a:latin typeface="+mn-lt"/>
                <a:ea typeface="+mn-ea"/>
                <a:cs typeface="+mn-cs"/>
              </a:rPr>
              <a:t>How much advice do I need?</a:t>
            </a:r>
            <a:r>
              <a:rPr lang="en-US" dirty="0" smtClean="0"/>
              <a:t> </a:t>
            </a:r>
          </a:p>
          <a:p>
            <a:endParaRPr lang="en-US" dirty="0" smtClean="0"/>
          </a:p>
          <a:p>
            <a:r>
              <a:rPr lang="en-US" b="1" dirty="0" smtClean="0"/>
              <a:t>Schedule a meeting</a:t>
            </a:r>
          </a:p>
          <a:p>
            <a:r>
              <a:rPr lang="en-US" sz="1200" kern="1200" baseline="0" dirty="0" smtClean="0">
                <a:solidFill>
                  <a:schemeClr val="tx1"/>
                </a:solidFill>
                <a:latin typeface="+mn-lt"/>
                <a:ea typeface="+mn-ea"/>
                <a:cs typeface="+mn-cs"/>
              </a:rPr>
              <a:t>Advisers can work at places like banks, financial planning firms, brokerage firms and </a:t>
            </a:r>
            <a:r>
              <a:rPr lang="en-CA" sz="1200" kern="1200" baseline="0" dirty="0" smtClean="0">
                <a:solidFill>
                  <a:schemeClr val="tx1"/>
                </a:solidFill>
                <a:latin typeface="+mn-lt"/>
                <a:ea typeface="+mn-ea"/>
                <a:cs typeface="+mn-cs"/>
              </a:rPr>
              <a:t>investment management firms.</a:t>
            </a:r>
            <a:endParaRPr lang="en-US" b="1" dirty="0" smtClean="0"/>
          </a:p>
          <a:p>
            <a:endParaRPr lang="fr-FR" dirty="0" smtClean="0"/>
          </a:p>
          <a:p>
            <a:r>
              <a:rPr lang="en-US" sz="1200" b="1" kern="1200" dirty="0" smtClean="0">
                <a:solidFill>
                  <a:schemeClr val="tx1"/>
                </a:solidFill>
                <a:latin typeface="+mn-lt"/>
                <a:ea typeface="+mn-ea"/>
                <a:cs typeface="+mn-cs"/>
              </a:rPr>
              <a:t>Ask Around</a:t>
            </a:r>
            <a:r>
              <a:rPr lang="en-US" dirty="0" smtClean="0"/>
              <a:t/>
            </a:r>
            <a:br>
              <a:rPr lang="en-US" dirty="0" smtClean="0"/>
            </a:br>
            <a:r>
              <a:rPr lang="en-US" sz="1200" kern="1200" dirty="0" smtClean="0">
                <a:solidFill>
                  <a:schemeClr val="tx1"/>
                </a:solidFill>
                <a:latin typeface="+mn-lt"/>
                <a:ea typeface="+mn-ea"/>
                <a:cs typeface="+mn-cs"/>
              </a:rPr>
              <a:t>Once you have an idea of what your needs are, ask friends, family, work associates, and other professionals you trust (like your accountant or lawyer) for referrals. One size does not fit all, so it’s a good idea to call first and talk to a few different advisers before choosing the one that best fits your needs. </a:t>
            </a:r>
          </a:p>
          <a:p>
            <a:endParaRPr lang="fr-FR" dirty="0" smtClean="0"/>
          </a:p>
          <a:p>
            <a:r>
              <a:rPr lang="en-US" sz="1200" kern="1200" dirty="0" smtClean="0">
                <a:solidFill>
                  <a:schemeClr val="tx1"/>
                </a:solidFill>
                <a:latin typeface="+mn-lt"/>
                <a:ea typeface="+mn-ea"/>
                <a:cs typeface="+mn-cs"/>
              </a:rPr>
              <a:t>There are some questions that you can ask to find out if the adviser is qualified to give you the help you need. You can expect the adviser to have some questions for you as well. </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701455E7-7FFC-465E-A8B3-617F45790A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It’s important that you feel the person</a:t>
            </a:r>
            <a:r>
              <a:rPr lang="en-CA" baseline="0" dirty="0" smtClean="0"/>
              <a:t> is trustworthy and that you are choosing someone you feel comfortable with.</a:t>
            </a:r>
          </a:p>
          <a:p>
            <a:endParaRPr lang="en-CA" baseline="0" dirty="0" smtClean="0"/>
          </a:p>
          <a:p>
            <a:r>
              <a:rPr lang="en-CA" baseline="0" dirty="0" smtClean="0"/>
              <a:t>Start by screening candidates over the phone.  Find out if they are taking on new clients and work with people like you.  Once you have a short list, schedule a meeting with each candidate at their office.</a:t>
            </a:r>
          </a:p>
          <a:p>
            <a:endParaRPr lang="en-CA" baseline="0" dirty="0" smtClean="0"/>
          </a:p>
          <a:p>
            <a:r>
              <a:rPr lang="en-CA" baseline="0" dirty="0" smtClean="0"/>
              <a:t>Expect the adviser to have some questions for you as well.  They will want to know what financial goals you’re hoping to achieve and what kind of services you’re looking for.</a:t>
            </a:r>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1" kern="1200" dirty="0" smtClean="0">
                <a:solidFill>
                  <a:schemeClr val="tx1"/>
                </a:solidFill>
                <a:latin typeface="+mn-lt"/>
                <a:ea typeface="+mn-ea"/>
                <a:cs typeface="+mn-cs"/>
              </a:rPr>
              <a:t>Are You Registered? </a:t>
            </a:r>
            <a:r>
              <a:rPr lang="en-US" dirty="0" smtClean="0"/>
              <a:t/>
            </a:r>
            <a:br>
              <a:rPr lang="en-US" dirty="0" smtClean="0"/>
            </a:br>
            <a:r>
              <a:rPr lang="en-US" dirty="0" smtClean="0"/>
              <a:t>I</a:t>
            </a:r>
            <a:r>
              <a:rPr lang="en-US" sz="1200" kern="1200" dirty="0" smtClean="0">
                <a:solidFill>
                  <a:schemeClr val="tx1"/>
                </a:solidFill>
                <a:latin typeface="+mn-lt"/>
                <a:ea typeface="+mn-ea"/>
                <a:cs typeface="+mn-cs"/>
              </a:rPr>
              <a:t>n order to sell or advise in securities in the province of New Brunswick an individual or firm must be registered with the New Brunswick Securities Commission, unless an exemption applies. </a:t>
            </a:r>
            <a:r>
              <a:rPr lang="en-CA" sz="1200" kern="1200" baseline="0" dirty="0" smtClean="0">
                <a:solidFill>
                  <a:schemeClr val="tx1"/>
                </a:solidFill>
                <a:latin typeface="+mn-lt"/>
                <a:ea typeface="+mn-ea"/>
                <a:cs typeface="+mn-cs"/>
              </a:rPr>
              <a:t>Registration helps protect investors because we will </a:t>
            </a:r>
            <a:r>
              <a:rPr lang="en-US" sz="1200" kern="1200" baseline="0" dirty="0" smtClean="0">
                <a:solidFill>
                  <a:schemeClr val="tx1"/>
                </a:solidFill>
                <a:latin typeface="+mn-lt"/>
                <a:ea typeface="+mn-ea"/>
                <a:cs typeface="+mn-cs"/>
              </a:rPr>
              <a:t>only register firms and individuals if they are properly qualified and meet a certain standard. </a:t>
            </a:r>
            <a:endParaRPr lang="en-US" sz="1200" kern="1200" dirty="0" smtClean="0">
              <a:solidFill>
                <a:schemeClr val="tx1"/>
              </a:solidFill>
              <a:latin typeface="+mn-lt"/>
              <a:ea typeface="+mn-ea"/>
              <a:cs typeface="+mn-cs"/>
            </a:endParaRPr>
          </a:p>
          <a:p>
            <a:endParaRPr lang="fr-FR" dirty="0" smtClean="0"/>
          </a:p>
          <a:p>
            <a:r>
              <a:rPr lang="en-US" sz="1200" kern="1200" dirty="0" smtClean="0">
                <a:solidFill>
                  <a:schemeClr val="tx1"/>
                </a:solidFill>
                <a:latin typeface="+mn-lt"/>
                <a:ea typeface="+mn-ea"/>
                <a:cs typeface="+mn-cs"/>
              </a:rPr>
              <a:t>A person’s registration is more important than their title because it tells you the type of products or services they are qualified to sell or provide advice on.  </a:t>
            </a:r>
            <a:r>
              <a:rPr lang="en-US" sz="1200" kern="1200" baseline="0" dirty="0" smtClean="0">
                <a:solidFill>
                  <a:schemeClr val="tx1"/>
                </a:solidFill>
                <a:latin typeface="+mn-lt"/>
                <a:ea typeface="+mn-ea"/>
                <a:cs typeface="+mn-cs"/>
              </a:rPr>
              <a:t>Firms and individuals are registered by </a:t>
            </a:r>
            <a:r>
              <a:rPr lang="en-CA" sz="1200" kern="1200" baseline="0" dirty="0" smtClean="0">
                <a:solidFill>
                  <a:schemeClr val="tx1"/>
                </a:solidFill>
                <a:latin typeface="+mn-lt"/>
                <a:ea typeface="+mn-ea"/>
                <a:cs typeface="+mn-cs"/>
              </a:rPr>
              <a:t>category—each category has different education and experience requirements, and permits different activities.</a:t>
            </a:r>
          </a:p>
          <a:p>
            <a:endParaRPr lang="en-CA"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NBSC can tell you if a firm or individual is registered and if they have a record </a:t>
            </a:r>
            <a:r>
              <a:rPr lang="en-CA" sz="1200" kern="1200" baseline="0" dirty="0" smtClean="0">
                <a:solidFill>
                  <a:schemeClr val="tx1"/>
                </a:solidFill>
                <a:latin typeface="+mn-lt"/>
                <a:ea typeface="+mn-ea"/>
                <a:cs typeface="+mn-cs"/>
              </a:rPr>
              <a:t>of any disciplinary actions.</a:t>
            </a:r>
          </a:p>
          <a:p>
            <a:endParaRPr lang="en-CA" sz="1200" kern="1200" baseline="0" dirty="0" smtClean="0">
              <a:solidFill>
                <a:schemeClr val="tx1"/>
              </a:solidFill>
              <a:latin typeface="+mn-lt"/>
              <a:ea typeface="+mn-ea"/>
              <a:cs typeface="+mn-cs"/>
            </a:endParaRPr>
          </a:p>
          <a:p>
            <a:r>
              <a:rPr lang="en-CA" sz="1200" b="1" kern="1200" baseline="0" dirty="0" smtClean="0">
                <a:solidFill>
                  <a:schemeClr val="tx1"/>
                </a:solidFill>
                <a:latin typeface="+mn-lt"/>
                <a:ea typeface="+mn-ea"/>
                <a:cs typeface="+mn-cs"/>
              </a:rPr>
              <a:t>What is your Background?</a:t>
            </a:r>
          </a:p>
          <a:p>
            <a:r>
              <a:rPr lang="en-US" sz="1200" kern="1200" baseline="0" dirty="0" smtClean="0">
                <a:solidFill>
                  <a:schemeClr val="tx1"/>
                </a:solidFill>
                <a:latin typeface="+mn-lt"/>
                <a:ea typeface="+mn-ea"/>
                <a:cs typeface="+mn-cs"/>
              </a:rPr>
              <a:t>You want someone who is qualified and has the right experience to give you the help you need. Ask </a:t>
            </a:r>
            <a:r>
              <a:rPr lang="en-CA" sz="1200" kern="1200" baseline="0" dirty="0" smtClean="0">
                <a:solidFill>
                  <a:schemeClr val="tx1"/>
                </a:solidFill>
                <a:latin typeface="+mn-lt"/>
                <a:ea typeface="+mn-ea"/>
                <a:cs typeface="+mn-cs"/>
              </a:rPr>
              <a:t>questions like:</a:t>
            </a:r>
          </a:p>
          <a:p>
            <a:r>
              <a:rPr lang="en-US" sz="1200" kern="1200" baseline="0" dirty="0" smtClean="0">
                <a:solidFill>
                  <a:schemeClr val="tx1"/>
                </a:solidFill>
                <a:latin typeface="+mn-lt"/>
                <a:ea typeface="+mn-ea"/>
                <a:cs typeface="+mn-cs"/>
              </a:rPr>
              <a:t>• What are your educational and </a:t>
            </a:r>
            <a:r>
              <a:rPr lang="en-CA" sz="1200" kern="1200" baseline="0" dirty="0" smtClean="0">
                <a:solidFill>
                  <a:schemeClr val="tx1"/>
                </a:solidFill>
                <a:latin typeface="+mn-lt"/>
                <a:ea typeface="+mn-ea"/>
                <a:cs typeface="+mn-cs"/>
              </a:rPr>
              <a:t>professional qualifications?</a:t>
            </a:r>
          </a:p>
          <a:p>
            <a:r>
              <a:rPr lang="en-US" sz="1200" kern="1200" baseline="0" dirty="0" smtClean="0">
                <a:solidFill>
                  <a:schemeClr val="tx1"/>
                </a:solidFill>
                <a:latin typeface="+mn-lt"/>
                <a:ea typeface="+mn-ea"/>
                <a:cs typeface="+mn-cs"/>
              </a:rPr>
              <a:t>• How long has your firm been </a:t>
            </a:r>
            <a:r>
              <a:rPr lang="en-CA" sz="1200" kern="1200" baseline="0" dirty="0" smtClean="0">
                <a:solidFill>
                  <a:schemeClr val="tx1"/>
                </a:solidFill>
                <a:latin typeface="+mn-lt"/>
                <a:ea typeface="+mn-ea"/>
                <a:cs typeface="+mn-cs"/>
              </a:rPr>
              <a:t>in business?</a:t>
            </a:r>
          </a:p>
          <a:p>
            <a:r>
              <a:rPr lang="en-US" sz="1200" kern="1200" baseline="0" dirty="0" smtClean="0">
                <a:solidFill>
                  <a:schemeClr val="tx1"/>
                </a:solidFill>
                <a:latin typeface="+mn-lt"/>
                <a:ea typeface="+mn-ea"/>
                <a:cs typeface="+mn-cs"/>
              </a:rPr>
              <a:t>• How long have you been with </a:t>
            </a:r>
            <a:r>
              <a:rPr lang="en-CA" sz="1200" kern="1200" baseline="0" dirty="0" smtClean="0">
                <a:solidFill>
                  <a:schemeClr val="tx1"/>
                </a:solidFill>
                <a:latin typeface="+mn-lt"/>
                <a:ea typeface="+mn-ea"/>
                <a:cs typeface="+mn-cs"/>
              </a:rPr>
              <a:t>the firm?</a:t>
            </a:r>
          </a:p>
          <a:p>
            <a:r>
              <a:rPr lang="en-US" sz="1200" kern="1200" baseline="0" dirty="0" smtClean="0">
                <a:solidFill>
                  <a:schemeClr val="tx1"/>
                </a:solidFill>
                <a:latin typeface="+mn-lt"/>
                <a:ea typeface="+mn-ea"/>
                <a:cs typeface="+mn-cs"/>
              </a:rPr>
              <a:t>• How long have you worked in </a:t>
            </a:r>
            <a:r>
              <a:rPr lang="en-CA" sz="1200" kern="1200" baseline="0" dirty="0" smtClean="0">
                <a:solidFill>
                  <a:schemeClr val="tx1"/>
                </a:solidFill>
                <a:latin typeface="+mn-lt"/>
                <a:ea typeface="+mn-ea"/>
                <a:cs typeface="+mn-cs"/>
              </a:rPr>
              <a:t>the industry?</a:t>
            </a:r>
          </a:p>
          <a:p>
            <a:r>
              <a:rPr lang="en-CA" sz="1200" kern="1200" baseline="0" dirty="0" smtClean="0">
                <a:solidFill>
                  <a:schemeClr val="tx1"/>
                </a:solidFill>
                <a:latin typeface="+mn-lt"/>
                <a:ea typeface="+mn-ea"/>
                <a:cs typeface="+mn-cs"/>
              </a:rPr>
              <a:t>• What professional associations do you belong to?</a:t>
            </a:r>
            <a:endParaRPr lang="en-CA" sz="1200" b="0" kern="1200" baseline="0" dirty="0" smtClean="0">
              <a:solidFill>
                <a:schemeClr val="tx1"/>
              </a:solidFill>
              <a:latin typeface="+mn-lt"/>
              <a:ea typeface="+mn-ea"/>
              <a:cs typeface="+mn-cs"/>
            </a:endParaRPr>
          </a:p>
          <a:p>
            <a:endParaRPr lang="en-CA" sz="1200" kern="1200" baseline="0" dirty="0" smtClean="0">
              <a:solidFill>
                <a:schemeClr val="tx1"/>
              </a:solidFill>
              <a:latin typeface="+mn-lt"/>
              <a:ea typeface="+mn-ea"/>
              <a:cs typeface="+mn-cs"/>
            </a:endParaRPr>
          </a:p>
          <a:p>
            <a:r>
              <a:rPr lang="en-CA" sz="1200" b="1" kern="1200" baseline="0" dirty="0" smtClean="0">
                <a:solidFill>
                  <a:schemeClr val="tx1"/>
                </a:solidFill>
                <a:latin typeface="+mn-lt"/>
                <a:ea typeface="+mn-ea"/>
                <a:cs typeface="+mn-cs"/>
              </a:rPr>
              <a:t>How are you Paid?</a:t>
            </a:r>
          </a:p>
          <a:p>
            <a:r>
              <a:rPr lang="en-US" sz="1200" kern="1200" baseline="0" dirty="0" smtClean="0">
                <a:solidFill>
                  <a:schemeClr val="tx1"/>
                </a:solidFill>
                <a:latin typeface="+mn-lt"/>
                <a:ea typeface="+mn-ea"/>
                <a:cs typeface="+mn-cs"/>
              </a:rPr>
              <a:t>Advisers can be paid by salary, commission, a flat fee, or a combination of these methods. If an adviser is paid by salary, the cost of their advice is built into the products you buy. Many advisers are paid a commission for every product they sell. Other advisers charge a flat fee based on an hourly rate or a percentage of the assets in your </a:t>
            </a:r>
            <a:r>
              <a:rPr lang="en-CA" sz="1200" kern="1200" baseline="0" dirty="0" smtClean="0">
                <a:solidFill>
                  <a:schemeClr val="tx1"/>
                </a:solidFill>
                <a:latin typeface="+mn-lt"/>
                <a:ea typeface="+mn-ea"/>
                <a:cs typeface="+mn-cs"/>
              </a:rPr>
              <a:t>account. </a:t>
            </a:r>
            <a:r>
              <a:rPr lang="en-US" sz="1200" kern="1200" baseline="0" dirty="0" smtClean="0">
                <a:solidFill>
                  <a:schemeClr val="tx1"/>
                </a:solidFill>
                <a:latin typeface="+mn-lt"/>
                <a:ea typeface="+mn-ea"/>
                <a:cs typeface="+mn-cs"/>
              </a:rPr>
              <a:t>Find out how the adviser is paid, how much their services will cost you and what services you’ll get for </a:t>
            </a:r>
            <a:r>
              <a:rPr lang="en-CA" sz="1200" kern="1200" baseline="0" dirty="0" smtClean="0">
                <a:solidFill>
                  <a:schemeClr val="tx1"/>
                </a:solidFill>
                <a:latin typeface="+mn-lt"/>
                <a:ea typeface="+mn-ea"/>
                <a:cs typeface="+mn-cs"/>
              </a:rPr>
              <a:t>your money.</a:t>
            </a:r>
            <a:endParaRPr lang="en-CA" sz="1200" b="1" kern="1200" baseline="0" dirty="0" smtClean="0">
              <a:solidFill>
                <a:schemeClr val="tx1"/>
              </a:solidFill>
              <a:latin typeface="+mn-lt"/>
              <a:ea typeface="+mn-ea"/>
              <a:cs typeface="+mn-cs"/>
            </a:endParaRPr>
          </a:p>
          <a:p>
            <a:endParaRPr lang="en-US" dirty="0" smtClean="0"/>
          </a:p>
          <a:p>
            <a:r>
              <a:rPr lang="en-US" sz="1200" b="1" kern="1200" baseline="0" dirty="0" smtClean="0">
                <a:solidFill>
                  <a:schemeClr val="tx1"/>
                </a:solidFill>
                <a:latin typeface="+mn-lt"/>
                <a:ea typeface="+mn-ea"/>
                <a:cs typeface="+mn-cs"/>
              </a:rPr>
              <a:t>What kind of products and services do you offer?</a:t>
            </a:r>
          </a:p>
          <a:p>
            <a:r>
              <a:rPr lang="en-US" sz="1200" kern="1200" baseline="0" dirty="0" smtClean="0">
                <a:solidFill>
                  <a:schemeClr val="tx1"/>
                </a:solidFill>
                <a:latin typeface="+mn-lt"/>
                <a:ea typeface="+mn-ea"/>
                <a:cs typeface="+mn-cs"/>
              </a:rPr>
              <a:t>Not all advisers offer the same products and services or have the same expertise. Some specialize in certain kinds of investments. Others can offer you a wide range of </a:t>
            </a:r>
            <a:r>
              <a:rPr lang="en-CA" sz="1200" kern="1200" baseline="0" dirty="0" smtClean="0">
                <a:solidFill>
                  <a:schemeClr val="tx1"/>
                </a:solidFill>
                <a:latin typeface="+mn-lt"/>
                <a:ea typeface="+mn-ea"/>
                <a:cs typeface="+mn-cs"/>
              </a:rPr>
              <a:t>investments and services. </a:t>
            </a:r>
          </a:p>
          <a:p>
            <a:r>
              <a:rPr lang="en-US" sz="1200" kern="1200" baseline="0" dirty="0" smtClean="0">
                <a:solidFill>
                  <a:schemeClr val="tx1"/>
                </a:solidFill>
                <a:latin typeface="+mn-lt"/>
                <a:ea typeface="+mn-ea"/>
                <a:cs typeface="+mn-cs"/>
              </a:rPr>
              <a:t>If you’re an experienced investor, you may want an adviser who offers a wide range of products and lets you choose. If you’re newer to investing, you may be more comfortable with fewer choices and more guidance from an adviser.</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Who are your clients?</a:t>
            </a:r>
          </a:p>
          <a:p>
            <a:r>
              <a:rPr lang="en-US" sz="1200" kern="1200" baseline="0" dirty="0" smtClean="0">
                <a:solidFill>
                  <a:schemeClr val="tx1"/>
                </a:solidFill>
                <a:latin typeface="+mn-lt"/>
                <a:ea typeface="+mn-ea"/>
                <a:cs typeface="+mn-cs"/>
              </a:rPr>
              <a:t>An adviser’s job is to help you work toward your financial goals. It will help if the adviser has a good track record with clients like you—</a:t>
            </a:r>
            <a:r>
              <a:rPr lang="en-CA" sz="1200" kern="1200" baseline="0" dirty="0" smtClean="0">
                <a:solidFill>
                  <a:schemeClr val="tx1"/>
                </a:solidFill>
                <a:latin typeface="+mn-lt"/>
                <a:ea typeface="+mn-ea"/>
                <a:cs typeface="+mn-cs"/>
              </a:rPr>
              <a:t>people with similar backgrounds </a:t>
            </a:r>
            <a:r>
              <a:rPr lang="en-US" sz="1200" kern="1200" baseline="0" dirty="0" smtClean="0">
                <a:solidFill>
                  <a:schemeClr val="tx1"/>
                </a:solidFill>
                <a:latin typeface="+mn-lt"/>
                <a:ea typeface="+mn-ea"/>
                <a:cs typeface="+mn-cs"/>
              </a:rPr>
              <a:t>and goals. Ask the adviser to </a:t>
            </a:r>
            <a:r>
              <a:rPr lang="en-CA" sz="1200" kern="1200" baseline="0" dirty="0" smtClean="0">
                <a:solidFill>
                  <a:schemeClr val="tx1"/>
                </a:solidFill>
                <a:latin typeface="+mn-lt"/>
                <a:ea typeface="+mn-ea"/>
                <a:cs typeface="+mn-cs"/>
              </a:rPr>
              <a:t>describe their typical client. </a:t>
            </a:r>
            <a:r>
              <a:rPr lang="en-US" sz="1200" kern="1200" baseline="0" dirty="0" smtClean="0">
                <a:solidFill>
                  <a:schemeClr val="tx1"/>
                </a:solidFill>
                <a:latin typeface="+mn-lt"/>
                <a:ea typeface="+mn-ea"/>
                <a:cs typeface="+mn-cs"/>
              </a:rPr>
              <a:t>Also ask for references from clients who have been working with the </a:t>
            </a:r>
            <a:r>
              <a:rPr lang="en-CA" sz="1200" kern="1200" baseline="0" dirty="0" smtClean="0">
                <a:solidFill>
                  <a:schemeClr val="tx1"/>
                </a:solidFill>
                <a:latin typeface="+mn-lt"/>
                <a:ea typeface="+mn-ea"/>
                <a:cs typeface="+mn-cs"/>
              </a:rPr>
              <a:t>adviser for a while.</a:t>
            </a:r>
          </a:p>
          <a:p>
            <a:endParaRPr lang="en-CA"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How will you help me reach </a:t>
            </a:r>
            <a:r>
              <a:rPr lang="en-CA" sz="1200" b="1" kern="1200" baseline="0" dirty="0" smtClean="0">
                <a:solidFill>
                  <a:schemeClr val="tx1"/>
                </a:solidFill>
                <a:latin typeface="+mn-lt"/>
                <a:ea typeface="+mn-ea"/>
                <a:cs typeface="+mn-cs"/>
              </a:rPr>
              <a:t>my goals?</a:t>
            </a:r>
          </a:p>
          <a:p>
            <a:r>
              <a:rPr lang="en-US" sz="1200" kern="1200" baseline="0" dirty="0" smtClean="0">
                <a:solidFill>
                  <a:schemeClr val="tx1"/>
                </a:solidFill>
                <a:latin typeface="+mn-lt"/>
                <a:ea typeface="+mn-ea"/>
                <a:cs typeface="+mn-cs"/>
              </a:rPr>
              <a:t>The adviser should ask about your </a:t>
            </a:r>
            <a:r>
              <a:rPr lang="en-CA" sz="1200" kern="1200" baseline="0" dirty="0" smtClean="0">
                <a:solidFill>
                  <a:schemeClr val="tx1"/>
                </a:solidFill>
                <a:latin typeface="+mn-lt"/>
                <a:ea typeface="+mn-ea"/>
                <a:cs typeface="+mn-cs"/>
              </a:rPr>
              <a:t>financial goals and investment </a:t>
            </a:r>
            <a:r>
              <a:rPr lang="en-US" sz="1200" kern="1200" baseline="0" dirty="0" smtClean="0">
                <a:solidFill>
                  <a:schemeClr val="tx1"/>
                </a:solidFill>
                <a:latin typeface="+mn-lt"/>
                <a:ea typeface="+mn-ea"/>
                <a:cs typeface="+mn-cs"/>
              </a:rPr>
              <a:t>objectives. Are you mainly looking for safety, income or long-term growth?</a:t>
            </a:r>
          </a:p>
          <a:p>
            <a:r>
              <a:rPr lang="en-US" sz="1200" kern="1200" baseline="0" dirty="0" smtClean="0">
                <a:solidFill>
                  <a:schemeClr val="tx1"/>
                </a:solidFill>
                <a:latin typeface="+mn-lt"/>
                <a:ea typeface="+mn-ea"/>
                <a:cs typeface="+mn-cs"/>
              </a:rPr>
              <a:t>Are you saving for something specific, like retirement? The adviser will also ask about your financial </a:t>
            </a:r>
            <a:r>
              <a:rPr lang="en-CA" sz="1200" kern="1200" baseline="0" dirty="0" smtClean="0">
                <a:solidFill>
                  <a:schemeClr val="tx1"/>
                </a:solidFill>
                <a:latin typeface="+mn-lt"/>
                <a:ea typeface="+mn-ea"/>
                <a:cs typeface="+mn-cs"/>
              </a:rPr>
              <a:t>situation, investment knowledge and</a:t>
            </a:r>
          </a:p>
          <a:p>
            <a:r>
              <a:rPr lang="en-CA" sz="1200" kern="1200" baseline="0" dirty="0" smtClean="0">
                <a:solidFill>
                  <a:schemeClr val="tx1"/>
                </a:solidFill>
                <a:latin typeface="+mn-lt"/>
                <a:ea typeface="+mn-ea"/>
                <a:cs typeface="+mn-cs"/>
              </a:rPr>
              <a:t>experience, and risk tolerance. </a:t>
            </a:r>
            <a:r>
              <a:rPr lang="en-US" sz="1200" kern="1200" baseline="0" dirty="0" smtClean="0">
                <a:solidFill>
                  <a:schemeClr val="tx1"/>
                </a:solidFill>
                <a:latin typeface="+mn-lt"/>
                <a:ea typeface="+mn-ea"/>
                <a:cs typeface="+mn-cs"/>
              </a:rPr>
              <a:t>This information may seem personal, but it helps the adviser make the best recommendations for you. Make</a:t>
            </a:r>
          </a:p>
          <a:p>
            <a:r>
              <a:rPr lang="en-US" sz="1200" kern="1200" baseline="0" dirty="0" smtClean="0">
                <a:solidFill>
                  <a:schemeClr val="tx1"/>
                </a:solidFill>
                <a:latin typeface="+mn-lt"/>
                <a:ea typeface="+mn-ea"/>
                <a:cs typeface="+mn-cs"/>
              </a:rPr>
              <a:t>sure the adviser asks for this information and gives you a copy. You should also let your adviser know whenever your personal or financial situation changes so they </a:t>
            </a:r>
            <a:r>
              <a:rPr lang="en-CA" sz="1200" kern="1200" baseline="0" dirty="0" smtClean="0">
                <a:solidFill>
                  <a:schemeClr val="tx1"/>
                </a:solidFill>
                <a:latin typeface="+mn-lt"/>
                <a:ea typeface="+mn-ea"/>
                <a:cs typeface="+mn-cs"/>
              </a:rPr>
              <a:t>can update this information.</a:t>
            </a:r>
          </a:p>
          <a:p>
            <a:endParaRPr lang="en-CA"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What level of service can </a:t>
            </a:r>
            <a:r>
              <a:rPr lang="en-CA" sz="1200" b="1" kern="1200" baseline="0" dirty="0" smtClean="0">
                <a:solidFill>
                  <a:schemeClr val="tx1"/>
                </a:solidFill>
                <a:latin typeface="+mn-lt"/>
                <a:ea typeface="+mn-ea"/>
                <a:cs typeface="+mn-cs"/>
              </a:rPr>
              <a:t>I expect from you?</a:t>
            </a:r>
          </a:p>
          <a:p>
            <a:r>
              <a:rPr lang="en-US" sz="1200" kern="1200" baseline="0" dirty="0" smtClean="0">
                <a:solidFill>
                  <a:schemeClr val="tx1"/>
                </a:solidFill>
                <a:latin typeface="+mn-lt"/>
                <a:ea typeface="+mn-ea"/>
                <a:cs typeface="+mn-cs"/>
              </a:rPr>
              <a:t>You should discuss this with the adviser up front. Ask questions like:</a:t>
            </a:r>
          </a:p>
          <a:p>
            <a:r>
              <a:rPr lang="en-US" sz="1200" kern="1200" baseline="0" dirty="0" smtClean="0">
                <a:solidFill>
                  <a:schemeClr val="tx1"/>
                </a:solidFill>
                <a:latin typeface="+mn-lt"/>
                <a:ea typeface="+mn-ea"/>
                <a:cs typeface="+mn-cs"/>
              </a:rPr>
              <a:t>• How often will we meet to review </a:t>
            </a:r>
            <a:r>
              <a:rPr lang="en-CA" sz="1200" kern="1200" baseline="0" dirty="0" smtClean="0">
                <a:solidFill>
                  <a:schemeClr val="tx1"/>
                </a:solidFill>
                <a:latin typeface="+mn-lt"/>
                <a:ea typeface="+mn-ea"/>
                <a:cs typeface="+mn-cs"/>
              </a:rPr>
              <a:t>my financial plan?</a:t>
            </a:r>
          </a:p>
          <a:p>
            <a:r>
              <a:rPr lang="en-US" sz="1200" kern="1200" baseline="0" dirty="0" smtClean="0">
                <a:solidFill>
                  <a:schemeClr val="tx1"/>
                </a:solidFill>
                <a:latin typeface="+mn-lt"/>
                <a:ea typeface="+mn-ea"/>
                <a:cs typeface="+mn-cs"/>
              </a:rPr>
              <a:t>• How will you update me on the </a:t>
            </a:r>
            <a:r>
              <a:rPr lang="en-CA" sz="1200" kern="1200" baseline="0" dirty="0" smtClean="0">
                <a:solidFill>
                  <a:schemeClr val="tx1"/>
                </a:solidFill>
                <a:latin typeface="+mn-lt"/>
                <a:ea typeface="+mn-ea"/>
                <a:cs typeface="+mn-cs"/>
              </a:rPr>
              <a:t>performance of my investments?</a:t>
            </a:r>
          </a:p>
          <a:p>
            <a:r>
              <a:rPr lang="en-US" sz="1200" kern="1200" baseline="0" dirty="0" smtClean="0">
                <a:solidFill>
                  <a:schemeClr val="tx1"/>
                </a:solidFill>
                <a:latin typeface="+mn-lt"/>
                <a:ea typeface="+mn-ea"/>
                <a:cs typeface="+mn-cs"/>
              </a:rPr>
              <a:t>• How quickly will my phone calls and e-mails be returned? Will they be returned by you or by </a:t>
            </a:r>
            <a:r>
              <a:rPr lang="en-CA" sz="1200" kern="1200" baseline="0" dirty="0" smtClean="0">
                <a:solidFill>
                  <a:schemeClr val="tx1"/>
                </a:solidFill>
                <a:latin typeface="+mn-lt"/>
                <a:ea typeface="+mn-ea"/>
                <a:cs typeface="+mn-cs"/>
              </a:rPr>
              <a:t>support staff?</a:t>
            </a:r>
          </a:p>
          <a:p>
            <a:r>
              <a:rPr lang="en-CA" sz="1200" kern="1200" baseline="0" dirty="0" smtClean="0">
                <a:solidFill>
                  <a:schemeClr val="tx1"/>
                </a:solidFill>
                <a:latin typeface="+mn-lt"/>
                <a:ea typeface="+mn-ea"/>
                <a:cs typeface="+mn-cs"/>
              </a:rPr>
              <a:t>Getting this information in writing gives you both something to refer to if a conflict should arise down the road.</a:t>
            </a:r>
          </a:p>
        </p:txBody>
      </p:sp>
      <p:sp>
        <p:nvSpPr>
          <p:cNvPr id="4" name="Slide Number Placeholder 3"/>
          <p:cNvSpPr>
            <a:spLocks noGrp="1"/>
          </p:cNvSpPr>
          <p:nvPr>
            <p:ph type="sldNum" sz="quarter" idx="10"/>
          </p:nvPr>
        </p:nvSpPr>
        <p:spPr/>
        <p:txBody>
          <a:bodyPr/>
          <a:lstStyle/>
          <a:p>
            <a:fld id="{701455E7-7FFC-465E-A8B3-617F45790A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Invest in knowing more! Check out your adviser and research each investment before you invest. </a:t>
            </a:r>
            <a:r>
              <a:rPr lang="en-US" dirty="0" smtClean="0"/>
              <a:t/>
            </a:r>
            <a:br>
              <a:rPr lang="en-US" dirty="0" smtClean="0"/>
            </a:br>
            <a:r>
              <a:rPr lang="en-US" sz="1200" kern="1200" dirty="0" smtClean="0">
                <a:solidFill>
                  <a:schemeClr val="tx1"/>
                </a:solidFill>
                <a:latin typeface="+mn-lt"/>
                <a:ea typeface="+mn-ea"/>
                <a:cs typeface="+mn-cs"/>
              </a:rPr>
              <a:t>There are many free and easy-to-use online sources to help you find out quickly if a person or company is registered.</a:t>
            </a:r>
            <a:r>
              <a:rPr lang="fr-FR" dirty="0" smtClean="0"/>
              <a:t/>
            </a:r>
            <a:br>
              <a:rPr lang="fr-FR" dirty="0" smtClean="0"/>
            </a:br>
            <a:r>
              <a:rPr lang="fr-FR" dirty="0" smtClean="0"/>
              <a:t/>
            </a:r>
            <a:br>
              <a:rPr lang="fr-FR" dirty="0" smtClean="0"/>
            </a:br>
            <a:r>
              <a:rPr lang="en-US" sz="1200" kern="1200" dirty="0" smtClean="0">
                <a:solidFill>
                  <a:schemeClr val="tx1"/>
                </a:solidFill>
                <a:latin typeface="+mn-lt"/>
                <a:ea typeface="+mn-ea"/>
                <a:cs typeface="+mn-cs"/>
              </a:rPr>
              <a:t>The New Brunswick Securities Commission can also answer questions about your search results</a:t>
            </a:r>
            <a:endParaRPr lang="fr-FR" dirty="0" smtClean="0"/>
          </a:p>
          <a:p>
            <a:endParaRPr lang="fr-FR" dirty="0" smtClean="0"/>
          </a:p>
          <a:p>
            <a:r>
              <a:rPr lang="en-US" sz="1200" kern="1200" dirty="0" smtClean="0">
                <a:solidFill>
                  <a:schemeClr val="tx1"/>
                </a:solidFill>
                <a:latin typeface="+mn-lt"/>
                <a:ea typeface="+mn-ea"/>
                <a:cs typeface="+mn-cs"/>
              </a:rPr>
              <a:t>There are many free and for-fee services available where you can research the background of companies and individuals.</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Searching in other provinces</a:t>
            </a:r>
            <a:r>
              <a:rPr lang="en-US" dirty="0" smtClean="0"/>
              <a:t> </a:t>
            </a:r>
          </a:p>
          <a:p>
            <a:r>
              <a:rPr lang="en-US" sz="1200" kern="1200" dirty="0" smtClean="0">
                <a:solidFill>
                  <a:schemeClr val="tx1"/>
                </a:solidFill>
                <a:latin typeface="+mn-lt"/>
                <a:ea typeface="+mn-ea"/>
                <a:cs typeface="+mn-cs"/>
              </a:rPr>
              <a:t>Searching securities regulators in the United States</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Making the most of the relationship</a:t>
            </a:r>
          </a:p>
          <a:p>
            <a:r>
              <a:rPr lang="en-US" sz="1200" kern="1200" baseline="0" dirty="0" smtClean="0">
                <a:solidFill>
                  <a:schemeClr val="tx1"/>
                </a:solidFill>
                <a:latin typeface="+mn-lt"/>
                <a:ea typeface="+mn-ea"/>
                <a:cs typeface="+mn-cs"/>
              </a:rPr>
              <a:t>Think of your relationship with your adviser as a partnership, with both of you working to achieve </a:t>
            </a:r>
            <a:r>
              <a:rPr lang="en-CA" sz="1200" kern="1200" baseline="0" dirty="0" smtClean="0">
                <a:solidFill>
                  <a:schemeClr val="tx1"/>
                </a:solidFill>
                <a:latin typeface="+mn-lt"/>
                <a:ea typeface="+mn-ea"/>
                <a:cs typeface="+mn-cs"/>
              </a:rPr>
              <a:t>your financial goals. </a:t>
            </a:r>
            <a:r>
              <a:rPr lang="en-US" sz="1200" kern="1200" baseline="0" dirty="0" smtClean="0">
                <a:solidFill>
                  <a:schemeClr val="tx1"/>
                </a:solidFill>
                <a:latin typeface="+mn-lt"/>
                <a:ea typeface="+mn-ea"/>
                <a:cs typeface="+mn-cs"/>
              </a:rPr>
              <a:t>You’ll want to keep the lines of communication open and meet at least annually. Ask questions  when you don’t understand something. Be honest with yourself and your adviser about your financial situation. Your adviser needs accurate information to recommend the best </a:t>
            </a:r>
            <a:r>
              <a:rPr lang="en-CA" sz="1200" kern="1200" baseline="0" dirty="0" smtClean="0">
                <a:solidFill>
                  <a:schemeClr val="tx1"/>
                </a:solidFill>
                <a:latin typeface="+mn-lt"/>
                <a:ea typeface="+mn-ea"/>
                <a:cs typeface="+mn-cs"/>
              </a:rPr>
              <a:t>investments for you.</a:t>
            </a:r>
            <a:endParaRPr lang="en-US" dirty="0" smtClean="0"/>
          </a:p>
          <a:p>
            <a:endParaRPr lang="en-CA" dirty="0" smtClean="0"/>
          </a:p>
          <a:p>
            <a:r>
              <a:rPr lang="en-CA" dirty="0" smtClean="0"/>
              <a:t>The investment planning worksheet can help you prepare for your first meeting with your adviser.  Use it to figure out where you are now financially, what your goals are, and how comfortable you are with risk.</a:t>
            </a:r>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Having an understanding of what your adviser can and cannot do for you can help avoid problems from happening. Most financial advisers and the firms they work for are fair, efficient and follow the rules. To help avoid a potential dispute before it occurs, you should have a clear understanding of your role and responsibilities and your adviser’s role and responsibilities.</a:t>
            </a:r>
          </a:p>
          <a:p>
            <a:endParaRPr lang="en-US" dirty="0" smtClean="0"/>
          </a:p>
          <a:p>
            <a:r>
              <a:rPr lang="en-US" dirty="0" smtClean="0"/>
              <a:t>Most people turn to a financial adviser for help simplifying</a:t>
            </a:r>
            <a:r>
              <a:rPr lang="en-US" baseline="0" dirty="0" smtClean="0"/>
              <a:t> their life and reaching their financial goals.  Their role is to give you helpful, informed advice as you build and carry out your plan.  They are obligated to act in your best interests at all times and to recommend investments that are suitable for you.  </a:t>
            </a:r>
          </a:p>
          <a:p>
            <a:endParaRPr lang="en-US" baseline="0" dirty="0" smtClean="0"/>
          </a:p>
          <a:p>
            <a:r>
              <a:rPr lang="en-US" baseline="0" dirty="0" smtClean="0"/>
              <a:t>Your adviser must get your permission before they take action like buying or selling investments for you, or withdrawing money from your account.  The only exceptions are if you have given your adviser “discretionary” authority or you have given someone else trading authority or power of attorney over your account. </a:t>
            </a:r>
          </a:p>
          <a:p>
            <a:r>
              <a:rPr lang="en-US" baseline="0" dirty="0" smtClean="0"/>
              <a:t/>
            </a:r>
            <a:br>
              <a:rPr lang="en-US" baseline="0" dirty="0" smtClean="0"/>
            </a:br>
            <a:r>
              <a:rPr lang="en-US" baseline="0" dirty="0" smtClean="0"/>
              <a:t>Your adviser will send you a confirmation of any transactions they make for you and will send you regular account statements.</a:t>
            </a:r>
          </a:p>
          <a:p>
            <a:endParaRPr lang="en-US" baseline="0" dirty="0" smtClean="0"/>
          </a:p>
        </p:txBody>
      </p:sp>
      <p:sp>
        <p:nvSpPr>
          <p:cNvPr id="4" name="Slide Number Placeholder 3"/>
          <p:cNvSpPr>
            <a:spLocks noGrp="1"/>
          </p:cNvSpPr>
          <p:nvPr>
            <p:ph type="sldNum" sz="quarter" idx="10"/>
          </p:nvPr>
        </p:nvSpPr>
        <p:spPr/>
        <p:txBody>
          <a:bodyPr/>
          <a:lstStyle/>
          <a:p>
            <a:fld id="{701455E7-7FFC-465E-A8B3-617F45790A2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When you are clear and honest about</a:t>
            </a:r>
            <a:r>
              <a:rPr lang="en-CA" baseline="0" dirty="0" smtClean="0"/>
              <a:t> your financial situation and expectations, your adviser can give you better advice.  Remember, you are paying for this advice, ultimately, you have to make the decisions and live with the results.  Some things you can do to make the relationship with your adviser a productive one is: </a:t>
            </a:r>
          </a:p>
          <a:p>
            <a:endParaRPr lang="en-CA" baseline="0" dirty="0" smtClean="0"/>
          </a:p>
          <a:p>
            <a:r>
              <a:rPr lang="en-CA" b="1" baseline="0" dirty="0" smtClean="0"/>
              <a:t>Be prepared</a:t>
            </a:r>
          </a:p>
          <a:p>
            <a:r>
              <a:rPr lang="en-CA" b="0" baseline="0" dirty="0" smtClean="0"/>
              <a:t>Treat it like a business meeting.  Take some time to review your investments and jot down what you want to discuss.  Bring all relevant information, such as account statements, tax assessment forms, etc.</a:t>
            </a:r>
          </a:p>
          <a:p>
            <a:endParaRPr lang="en-CA" b="0" baseline="0" dirty="0" smtClean="0"/>
          </a:p>
          <a:p>
            <a:r>
              <a:rPr lang="en-CA" b="1" baseline="0" dirty="0" smtClean="0"/>
              <a:t>Ask Questions</a:t>
            </a:r>
          </a:p>
          <a:p>
            <a:r>
              <a:rPr lang="en-CA" b="0" baseline="0" dirty="0" smtClean="0"/>
              <a:t>Make sure you understand the recommendations your adviser is making, and how they fit into your plan.  If you don’t understand, ask for clarification.  Take notes of conversations you have and what you agree to.</a:t>
            </a:r>
          </a:p>
          <a:p>
            <a:endParaRPr lang="en-CA" b="0" baseline="0" dirty="0" smtClean="0"/>
          </a:p>
          <a:p>
            <a:r>
              <a:rPr lang="en-CA" b="1" baseline="0" dirty="0" smtClean="0"/>
              <a:t>Be Informed</a:t>
            </a:r>
          </a:p>
          <a:p>
            <a:r>
              <a:rPr lang="en-CA" b="0" baseline="0" dirty="0" smtClean="0"/>
              <a:t>Read documents that you receive about investments you’re considering.  Learn as much as you can about the investing world through courses, books, newspapers, websites and other media.</a:t>
            </a:r>
          </a:p>
          <a:p>
            <a:endParaRPr lang="en-CA" b="0" baseline="0" dirty="0" smtClean="0"/>
          </a:p>
          <a:p>
            <a:r>
              <a:rPr lang="en-CA" b="1" baseline="0" dirty="0" smtClean="0"/>
              <a:t>Stay on top</a:t>
            </a:r>
          </a:p>
          <a:p>
            <a:r>
              <a:rPr lang="en-CA" b="0" baseline="0" dirty="0" smtClean="0"/>
              <a:t>Review your transaction confirmations and account statements as soon as you get them.  Make sure they reflect what you discussed and contact your adviser right away if there are any problems</a:t>
            </a:r>
          </a:p>
          <a:p>
            <a:endParaRPr lang="en-CA" b="0" baseline="0" dirty="0" smtClean="0"/>
          </a:p>
          <a:p>
            <a:r>
              <a:rPr lang="en-CA" b="1" baseline="0" dirty="0" smtClean="0"/>
              <a:t>Keep your adviser up to date</a:t>
            </a:r>
          </a:p>
          <a:p>
            <a:r>
              <a:rPr lang="en-CA" b="0" baseline="0" dirty="0" smtClean="0"/>
              <a:t>Tell them about when your personal or financial circumstances change.  Major life changes such as marriage, a new child, divorce or the death of your spouse can have a significant impact on your financial well-being.</a:t>
            </a:r>
          </a:p>
          <a:p>
            <a:endParaRPr lang="en-CA" b="0" baseline="0" dirty="0" smtClean="0"/>
          </a:p>
          <a:p>
            <a:endParaRPr lang="en-CA" b="1"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KYC is a form that your financial adviser is responsible for filling out with you. The form contains information about your risk tolerance, financial situation, and investment objectives, experience and knowledge. This form provides protection to both you and your financial adviser. It allows your financial adviser to know what investments are best suited to your situation. Your financial adviser is protected by knowing what can and cannot be included in their client’s portfolio. It is your responsibility to contact your financial adviser to update your information whenever your personal or financial situation changes.</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CA" dirty="0" smtClean="0"/>
              <a:t>Be clear about what went wrong and when.  State the outcome you expect (an apology,</a:t>
            </a:r>
            <a:r>
              <a:rPr lang="en-CA" baseline="0" dirty="0" smtClean="0"/>
              <a:t> getting your account corrected or getting your money back, etc)</a:t>
            </a:r>
          </a:p>
          <a:p>
            <a:pPr marL="228600" indent="-228600">
              <a:buAutoNum type="arabicPeriod"/>
            </a:pPr>
            <a:r>
              <a:rPr lang="en-CA" baseline="0" dirty="0" smtClean="0"/>
              <a:t>Follow the steps suggested.  This could involve contacting a manager or the firm’s compliance department.  Put your complaint in writing and be sure to keep notes of who you spoke to and what was discussed.</a:t>
            </a:r>
          </a:p>
          <a:p>
            <a:pPr marL="228600" indent="-228600">
              <a:buAutoNum type="arabicPeriod"/>
            </a:pPr>
            <a:r>
              <a:rPr lang="en-CA" dirty="0" smtClean="0"/>
              <a:t>We can tell you what your options are, depending on the type of complaint you have.  In most cases, you have to go through the firm’s complaint process first. </a:t>
            </a:r>
            <a:r>
              <a:rPr lang="en-US" sz="1200" kern="1200" baseline="0" dirty="0" smtClean="0">
                <a:solidFill>
                  <a:schemeClr val="tx1"/>
                </a:solidFill>
                <a:latin typeface="+mn-lt"/>
                <a:ea typeface="+mn-ea"/>
                <a:cs typeface="+mn-cs"/>
              </a:rPr>
              <a:t>Depending on the nature of your complaint, you may be referred to regulators who oversee specific parts of the securities markets (such as mutual funds) or to the police, </a:t>
            </a:r>
            <a:r>
              <a:rPr lang="en-CA" sz="1200" kern="1200" baseline="0" dirty="0" smtClean="0">
                <a:solidFill>
                  <a:schemeClr val="tx1"/>
                </a:solidFill>
                <a:latin typeface="+mn-lt"/>
                <a:ea typeface="+mn-ea"/>
                <a:cs typeface="+mn-cs"/>
              </a:rPr>
              <a:t>if appropriate.</a:t>
            </a:r>
            <a:endParaRPr lang="en-CA" dirty="0" smtClean="0"/>
          </a:p>
          <a:p>
            <a:pPr marL="228600" indent="-228600">
              <a:buAutoNum type="arabicPeriod"/>
            </a:pPr>
            <a:endParaRPr lang="en-CA" dirty="0" smtClean="0"/>
          </a:p>
          <a:p>
            <a:pPr marL="228600" indent="-228600">
              <a:buNone/>
            </a:pPr>
            <a:r>
              <a:rPr lang="en-CA" dirty="0" smtClean="0"/>
              <a:t>You may also want to consult a lawyer to get advice on your rights and options.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If your complaint involves a public company or an insider of the company, contact NBSC </a:t>
            </a:r>
            <a:r>
              <a:rPr lang="en-CA" sz="1200" kern="1200" baseline="0" dirty="0" smtClean="0">
                <a:solidFill>
                  <a:schemeClr val="tx1"/>
                </a:solidFill>
                <a:latin typeface="+mn-lt"/>
                <a:ea typeface="+mn-ea"/>
                <a:cs typeface="+mn-cs"/>
              </a:rPr>
              <a:t>directly for assistance.</a:t>
            </a:r>
          </a:p>
          <a:p>
            <a:endParaRPr lang="en-CA" sz="1200" kern="1200" baseline="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the provincial securities regulator, the NBSC protects investors from unfair, improper or fraudulent practices. If your complaint has not been resolved by dealing with the company directly, complete the </a:t>
            </a:r>
            <a:r>
              <a:rPr lang="en-US" sz="1200" kern="1200" dirty="0" smtClean="0">
                <a:solidFill>
                  <a:schemeClr val="tx1"/>
                </a:solidFill>
                <a:latin typeface="+mn-lt"/>
                <a:ea typeface="+mn-ea"/>
                <a:cs typeface="+mn-cs"/>
                <a:hlinkClick r:id="rId3"/>
              </a:rPr>
              <a:t>complaint form</a:t>
            </a:r>
            <a:r>
              <a:rPr lang="en-US" sz="1200" kern="1200" dirty="0" smtClean="0">
                <a:solidFill>
                  <a:schemeClr val="tx1"/>
                </a:solidFill>
                <a:latin typeface="+mn-lt"/>
                <a:ea typeface="+mn-ea"/>
                <a:cs typeface="+mn-cs"/>
              </a:rPr>
              <a:t> and the NBSC will review your complaint for a possible violation of securities law. All complaints received will be dealt with in a fair and private manner.</a:t>
            </a:r>
            <a:r>
              <a:rPr lang="en-US" dirty="0" smtClean="0"/>
              <a:t/>
            </a:r>
            <a:br>
              <a:rPr lang="en-US" dirty="0" smtClean="0"/>
            </a:br>
            <a:r>
              <a:rPr lang="en-US" dirty="0" smtClean="0"/>
              <a:t/>
            </a:r>
            <a:br>
              <a:rPr lang="en-US" dirty="0" smtClean="0"/>
            </a:br>
            <a:r>
              <a:rPr lang="en-US" sz="1200" kern="1200" dirty="0" smtClean="0">
                <a:solidFill>
                  <a:schemeClr val="tx1"/>
                </a:solidFill>
                <a:latin typeface="+mn-lt"/>
                <a:ea typeface="+mn-ea"/>
                <a:cs typeface="+mn-cs"/>
              </a:rPr>
              <a:t>The NBSC has the authority to impose sanctions on individuals and companies that break New Brunswick securities laws. Sanctions may include reprimands, financial penalties, suspensions or removal from the securities industry. </a:t>
            </a:r>
            <a:r>
              <a:rPr lang="en-US" dirty="0" smtClean="0"/>
              <a:t/>
            </a:r>
            <a:br>
              <a:rPr lang="en-US" dirty="0" smtClean="0"/>
            </a:br>
            <a:r>
              <a:rPr lang="en-US" dirty="0" smtClean="0"/>
              <a:t/>
            </a:r>
            <a:br>
              <a:rPr lang="en-US" dirty="0" smtClean="0"/>
            </a:br>
            <a:r>
              <a:rPr lang="en-US" sz="1200" kern="1200" dirty="0" smtClean="0">
                <a:solidFill>
                  <a:schemeClr val="tx1"/>
                </a:solidFill>
                <a:latin typeface="+mn-lt"/>
                <a:ea typeface="+mn-ea"/>
                <a:cs typeface="+mn-cs"/>
              </a:rPr>
              <a:t>Depending on the nature of your complaint, the NBSC can refer your complaint to regulators who oversee specific parts of the securities markets (such as mutual funds) or to the police, if appropriate.</a:t>
            </a:r>
            <a:endParaRPr lang="fr-FR" dirty="0" smtClean="0"/>
          </a:p>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CA" dirty="0" smtClean="0"/>
          </a:p>
          <a:p>
            <a:pPr>
              <a:spcBef>
                <a:spcPct val="0"/>
              </a:spcBef>
            </a:pPr>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E65FF5-635D-47C4-9CA6-B60789E4FF2C}" type="slidenum">
              <a:rPr lang="en-US"/>
              <a:pPr fontAlgn="base">
                <a:spcBef>
                  <a:spcPct val="0"/>
                </a:spcBef>
                <a:spcAft>
                  <a:spcPct val="0"/>
                </a:spcAft>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2" cstate="print"/>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8" name="Rounded Rectangle 7"/>
          <p:cNvSpPr/>
          <p:nvPr userDrawn="1"/>
        </p:nvSpPr>
        <p:spPr>
          <a:xfrm>
            <a:off x="4286248"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100000"/>
          </a:blip>
          <a:srcRect l="66948" t="-5014" r="-1886" b="-5287"/>
          <a:stretch>
            <a:fillRect/>
          </a:stretch>
        </p:blipFill>
        <p:spPr bwMode="auto">
          <a:xfrm>
            <a:off x="6333598" y="4071942"/>
            <a:ext cx="2596119" cy="2786058"/>
          </a:xfrm>
          <a:prstGeom prst="rect">
            <a:avLst/>
          </a:prstGeom>
          <a:noFill/>
        </p:spPr>
      </p:pic>
      <p:sp>
        <p:nvSpPr>
          <p:cNvPr id="10" name="Rounded Rectangle 9"/>
          <p:cNvSpPr/>
          <p:nvPr userDrawn="1"/>
        </p:nvSpPr>
        <p:spPr>
          <a:xfrm>
            <a:off x="428596"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2428860"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142976" y="3000372"/>
            <a:ext cx="6400800" cy="1752600"/>
          </a:xfrm>
        </p:spPr>
        <p:txBody>
          <a:bodyPr/>
          <a:lstStyle>
            <a:lvl1pPr marL="0" indent="0" algn="ctr">
              <a:buNone/>
              <a:defRPr>
                <a:solidFill>
                  <a:srgbClr val="05344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14163A-1BF3-4626-B295-A87395FA7E2E}" type="datetimeFigureOut">
              <a:rPr lang="en-US" smtClean="0"/>
              <a:pPr/>
              <a:t>5/30/2013</a:t>
            </a:fld>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dirty="0"/>
          </a:p>
        </p:txBody>
      </p:sp>
      <p:sp>
        <p:nvSpPr>
          <p:cNvPr id="12" name="Rounded Rectangle 11"/>
          <p:cNvSpPr/>
          <p:nvPr userDrawn="1"/>
        </p:nvSpPr>
        <p:spPr>
          <a:xfrm>
            <a:off x="857224" y="785794"/>
            <a:ext cx="7358114" cy="2000264"/>
          </a:xfrm>
          <a:prstGeom prst="roundRect">
            <a:avLst/>
          </a:prstGeom>
          <a:solidFill>
            <a:srgbClr val="05344D"/>
          </a:solidFill>
          <a:ln>
            <a:noFill/>
          </a:ln>
          <a:effectLst>
            <a:outerShdw blurRad="149987" dist="250190" dir="8460000" algn="ctr">
              <a:srgbClr val="000000">
                <a:alpha val="28000"/>
              </a:srgbClr>
            </a:outerShdw>
          </a:effectLst>
          <a:scene3d>
            <a:camera prst="orthographicFront">
              <a:rot lat="0" lon="0" rev="0"/>
            </a:camera>
            <a:lightRig rig="flood" dir="t"/>
          </a:scene3d>
          <a:sp3d extrusionH="165100" contourW="12700" prstMaterial="plastic">
            <a:bevelT h="50800"/>
            <a:bevelB w="31750" h="63500"/>
            <a:extrusionClr>
              <a:schemeClr val="bg1"/>
            </a:extrusionClr>
            <a:contourClr>
              <a:schemeClr val="tx1"/>
            </a:contourClr>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bg1"/>
              </a:solidFill>
            </a:endParaRPr>
          </a:p>
        </p:txBody>
      </p:sp>
      <p:sp>
        <p:nvSpPr>
          <p:cNvPr id="2" name="Title 1"/>
          <p:cNvSpPr>
            <a:spLocks noGrp="1"/>
          </p:cNvSpPr>
          <p:nvPr>
            <p:ph type="ctrTitle"/>
          </p:nvPr>
        </p:nvSpPr>
        <p:spPr>
          <a:xfrm>
            <a:off x="857224" y="1071546"/>
            <a:ext cx="7286676" cy="1470025"/>
          </a:xfrm>
        </p:spPr>
        <p:txBody>
          <a:body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8" name="Rounded Rectangle 7"/>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3" name="Rounded Rectangle 12"/>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2844" y="142852"/>
            <a:ext cx="7643866"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163A-1BF3-4626-B295-A87395FA7E2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ound Same Side Corner Rectangle 17"/>
          <p:cNvSpPr/>
          <p:nvPr userDrawn="1"/>
        </p:nvSpPr>
        <p:spPr>
          <a:xfrm rot="10800000">
            <a:off x="357158" y="1571612"/>
            <a:ext cx="8072494" cy="4429156"/>
          </a:xfrm>
          <a:prstGeom prst="round2SameRect">
            <a:avLst>
              <a:gd name="adj1" fmla="val 6964"/>
              <a:gd name="adj2" fmla="val 0"/>
            </a:avLst>
          </a:prstGeom>
          <a:solidFill>
            <a:schemeClr val="bg1"/>
          </a:solidFill>
          <a:ln>
            <a:solidFill>
              <a:srgbClr val="05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ame Side Corner Rectangle 10"/>
          <p:cNvSpPr/>
          <p:nvPr userDrawn="1"/>
        </p:nvSpPr>
        <p:spPr>
          <a:xfrm>
            <a:off x="357158" y="642918"/>
            <a:ext cx="5143536" cy="928694"/>
          </a:xfrm>
          <a:prstGeom prst="round2SameRect">
            <a:avLst/>
          </a:prstGeom>
          <a:solidFill>
            <a:schemeClr val="bg1"/>
          </a:solidFill>
          <a:ln>
            <a:solidFill>
              <a:srgbClr val="05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8596" y="714356"/>
            <a:ext cx="5000660" cy="785818"/>
          </a:xfrm>
        </p:spPr>
        <p:txBody>
          <a:bodyPr anchor="t">
            <a:noAutofit/>
          </a:bodyPr>
          <a:lstStyle>
            <a:lvl1pPr algn="l">
              <a:defRPr sz="2800" b="1" cap="all">
                <a:solidFill>
                  <a:srgbClr val="05344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57158" y="1643050"/>
            <a:ext cx="7772400" cy="1500187"/>
          </a:xfrm>
        </p:spPr>
        <p:txBody>
          <a:bodyPr anchor="b">
            <a:normAutofit/>
          </a:bodyPr>
          <a:lstStyle>
            <a:lvl1pPr marL="0" indent="0" algn="ctr">
              <a:buNone/>
              <a:defRPr sz="3200" b="0" cap="none" spc="0">
                <a:ln w="12700">
                  <a:noFill/>
                  <a:prstDash val="solid"/>
                </a:ln>
                <a:solidFill>
                  <a:srgbClr val="05344D"/>
                </a:solidFill>
                <a:effectLst>
                  <a:outerShdw blurRad="60007" dist="200025" dir="15000000" sy="30000" kx="-1800000" algn="bl" rotWithShape="0">
                    <a:prstClr val="black">
                      <a:alpha val="32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2" name="Rounded Rectangle 11"/>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I:\Collection 1 Corporate Support\1600-1799 INFORMATION AND TECHNOLOGY\1630-Forms and Template Management\LOGOS\JPEG\NBSC_RGB_LG.jpg"/>
          <p:cNvPicPr>
            <a:picLocks noChangeAspect="1" noChangeArrowheads="1"/>
          </p:cNvPicPr>
          <p:nvPr userDrawn="1"/>
        </p:nvPicPr>
        <p:blipFill>
          <a:blip r:embed="rId2"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9" name="Rounded Rectangle 8"/>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4" name="Rounded Rectangle 13"/>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2844" y="142852"/>
            <a:ext cx="7715304" cy="11430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14163A-1BF3-4626-B295-A87395FA7E2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1" name="Rounded Rectangle 10"/>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6" name="Rounded Rectangle 15"/>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282" y="142852"/>
            <a:ext cx="7643866"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14163A-1BF3-4626-B295-A87395FA7E2E}" type="datetimeFigureOut">
              <a:rPr lang="en-US" smtClean="0"/>
              <a:pPr/>
              <a:t>5/30/2013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14163A-1BF3-4626-B295-A87395FA7E2E}" type="datetimeFigureOut">
              <a:rPr lang="en-US" smtClean="0"/>
              <a:pPr/>
              <a:t>5/30/2013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4163A-1BF3-4626-B295-A87395FA7E2E}" type="datetimeFigureOut">
              <a:rPr lang="en-US" smtClean="0"/>
              <a:pPr/>
              <a:t>5/30/2013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9" name="Rounded Rectangle 8"/>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4" name="Rounded Rectangle 13"/>
          <p:cNvSpPr/>
          <p:nvPr userDrawn="1"/>
        </p:nvSpPr>
        <p:spPr>
          <a:xfrm>
            <a:off x="71406" y="71414"/>
            <a:ext cx="3357586"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5720" y="14285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4163A-1BF3-4626-B295-A87395FA7E2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4163A-1BF3-4626-B295-A87395FA7E2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163A-1BF3-4626-B295-A87395FA7E2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14163A-1BF3-4626-B295-A87395FA7E2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13" cstate="print"/>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4163A-1BF3-4626-B295-A87395FA7E2E}" type="datetimeFigureOut">
              <a:rPr lang="en-US" smtClean="0"/>
              <a:pPr/>
              <a:t>5/30/2013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45BAA-74BB-4938-B5B2-3FFDA64E00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000" kern="1200">
          <a:solidFill>
            <a:schemeClr val="bg1"/>
          </a:solidFill>
          <a:effectLst>
            <a:outerShdw blurRad="60007" dist="200025" dir="15000000" sy="30000" kx="-1800000" algn="bl" rotWithShape="0">
              <a:prstClr val="black">
                <a:alpha val="32000"/>
              </a:prstClr>
            </a:outerShdw>
          </a:effectLst>
          <a:latin typeface="Century Gothic" pitchFamily="34" charset="0"/>
          <a:ea typeface="+mj-ea"/>
          <a:cs typeface="+mj-cs"/>
        </a:defRPr>
      </a:lvl1pPr>
    </p:titleStyle>
    <p:bodyStyle>
      <a:lvl1pPr marL="342900" indent="-342900" algn="l" defTabSz="914400" rtl="0" eaLnBrk="1" latinLnBrk="0" hangingPunct="1">
        <a:spcBef>
          <a:spcPct val="20000"/>
        </a:spcBef>
        <a:buFontTx/>
        <a:buBlip>
          <a:blip r:embed="rId14"/>
        </a:buBlip>
        <a:defRPr sz="2800" kern="1200">
          <a:solidFill>
            <a:srgbClr val="05344D"/>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rgbClr val="05344D"/>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05344D"/>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05344D"/>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05344D"/>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nbsc-cvmnb.ca/" TargetMode="External"/><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mailto:information@nbsc-cvmn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CA"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Take Control of Your Financial Future</a:t>
            </a:r>
            <a:endParaRPr lang="en-US" sz="4800" dirty="0"/>
          </a:p>
        </p:txBody>
      </p:sp>
      <p:sp>
        <p:nvSpPr>
          <p:cNvPr id="3" name="Subtitle 2"/>
          <p:cNvSpPr>
            <a:spLocks noGrp="1"/>
          </p:cNvSpPr>
          <p:nvPr>
            <p:ph type="subTitle" idx="1"/>
          </p:nvPr>
        </p:nvSpPr>
        <p:spPr>
          <a:xfrm>
            <a:off x="571472" y="3000372"/>
            <a:ext cx="7858180" cy="1643074"/>
          </a:xfrm>
        </p:spPr>
        <p:txBody>
          <a:bodyPr>
            <a:noAutofit/>
          </a:bodyPr>
          <a:lstStyle/>
          <a:p>
            <a:r>
              <a:rPr lang="en-C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Working with a </a:t>
            </a:r>
          </a:p>
          <a:p>
            <a:r>
              <a:rPr lang="en-CA"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Financial Adviser</a:t>
            </a:r>
            <a:endParaRPr lang="en-US"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142875"/>
            <a:ext cx="7643813" cy="1143000"/>
          </a:xfrm>
        </p:spPr>
        <p:txBody>
          <a:bodyPr>
            <a:noAutofit/>
          </a:bodyPr>
          <a:lstStyle/>
          <a:p>
            <a:pPr fontAlgn="auto">
              <a:spcAft>
                <a:spcPts val="0"/>
              </a:spcAft>
              <a:defRPr/>
            </a:pPr>
            <a:r>
              <a:rPr lang="fr-FR" sz="2800" dirty="0" err="1" smtClean="0"/>
              <a:t>What</a:t>
            </a:r>
            <a:r>
              <a:rPr lang="fr-FR" sz="2800" dirty="0" smtClean="0"/>
              <a:t> </a:t>
            </a:r>
            <a:r>
              <a:rPr lang="fr-FR" sz="2800" dirty="0" err="1" smtClean="0"/>
              <a:t>is</a:t>
            </a:r>
            <a:r>
              <a:rPr lang="fr-FR" sz="2800" dirty="0" smtClean="0"/>
              <a:t> the New Brunswick Securities Commission?</a:t>
            </a:r>
            <a:endParaRPr lang="en-US" sz="2800" dirty="0"/>
          </a:p>
        </p:txBody>
      </p:sp>
      <p:sp>
        <p:nvSpPr>
          <p:cNvPr id="8195" name="Content Placeholder 2"/>
          <p:cNvSpPr>
            <a:spLocks noGrp="1"/>
          </p:cNvSpPr>
          <p:nvPr>
            <p:ph idx="1"/>
          </p:nvPr>
        </p:nvSpPr>
        <p:spPr/>
        <p:txBody>
          <a:bodyPr/>
          <a:lstStyle/>
          <a:p>
            <a:r>
              <a:rPr lang="fr-FR" sz="3600" dirty="0" smtClean="0"/>
              <a:t>Crown Corporation</a:t>
            </a:r>
          </a:p>
          <a:p>
            <a:r>
              <a:rPr lang="fr-FR" sz="3600" dirty="0" err="1" smtClean="0"/>
              <a:t>Established</a:t>
            </a:r>
            <a:r>
              <a:rPr lang="fr-FR" sz="3600" dirty="0" smtClean="0"/>
              <a:t> in 2004</a:t>
            </a:r>
          </a:p>
          <a:p>
            <a:r>
              <a:rPr lang="fr-FR" sz="3600" dirty="0" smtClean="0"/>
              <a:t>Double </a:t>
            </a:r>
            <a:r>
              <a:rPr lang="fr-FR" sz="3600" dirty="0" err="1" smtClean="0"/>
              <a:t>role</a:t>
            </a:r>
            <a:endParaRPr lang="fr-FR" sz="36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Getting started</a:t>
            </a:r>
            <a:endParaRPr lang="en-US" dirty="0"/>
          </a:p>
        </p:txBody>
      </p:sp>
      <p:sp>
        <p:nvSpPr>
          <p:cNvPr id="3" name="Content Placeholder 2"/>
          <p:cNvSpPr>
            <a:spLocks noGrp="1"/>
          </p:cNvSpPr>
          <p:nvPr>
            <p:ph idx="1"/>
          </p:nvPr>
        </p:nvSpPr>
        <p:spPr/>
        <p:txBody>
          <a:bodyPr>
            <a:normAutofit/>
          </a:bodyPr>
          <a:lstStyle/>
          <a:p>
            <a:r>
              <a:rPr lang="en-US" sz="3200" dirty="0" smtClean="0"/>
              <a:t>Know where you’re going financially</a:t>
            </a:r>
          </a:p>
          <a:p>
            <a:r>
              <a:rPr lang="en-US" sz="3200" dirty="0" smtClean="0"/>
              <a:t>Know what you’re investing in</a:t>
            </a:r>
          </a:p>
          <a:p>
            <a:r>
              <a:rPr lang="en-US" sz="3200" dirty="0" smtClean="0"/>
              <a:t>Know who you’re dealing with</a:t>
            </a:r>
          </a:p>
          <a:p>
            <a:r>
              <a:rPr lang="en-US" sz="3200" dirty="0" smtClean="0"/>
              <a:t>Know where to go for help </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274638"/>
            <a:r>
              <a:rPr lang="en-CA" dirty="0" smtClean="0"/>
              <a:t>Investment adviser relationship</a:t>
            </a:r>
            <a:endParaRPr lang="en-US" dirty="0"/>
          </a:p>
        </p:txBody>
      </p:sp>
      <p:sp>
        <p:nvSpPr>
          <p:cNvPr id="5" name="Text Placeholder 4"/>
          <p:cNvSpPr>
            <a:spLocks noGrp="1"/>
          </p:cNvSpPr>
          <p:nvPr>
            <p:ph type="body" idx="1"/>
          </p:nvPr>
        </p:nvSpPr>
        <p:spPr/>
        <p:txBody>
          <a:bodyPr/>
          <a:lstStyle/>
          <a:p>
            <a:r>
              <a:rPr lang="en-CA" dirty="0" smtClean="0"/>
              <a:t>Know who you’re dealing with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Working with a financial adviser</a:t>
            </a:r>
            <a:endParaRPr lang="en-US" dirty="0"/>
          </a:p>
        </p:txBody>
      </p:sp>
      <p:sp>
        <p:nvSpPr>
          <p:cNvPr id="3" name="Content Placeholder 2"/>
          <p:cNvSpPr>
            <a:spLocks noGrp="1"/>
          </p:cNvSpPr>
          <p:nvPr>
            <p:ph idx="1"/>
          </p:nvPr>
        </p:nvSpPr>
        <p:spPr/>
        <p:txBody>
          <a:bodyPr/>
          <a:lstStyle/>
          <a:p>
            <a:r>
              <a:rPr lang="en-CA" dirty="0" smtClean="0"/>
              <a:t>Assess your needs</a:t>
            </a:r>
          </a:p>
          <a:p>
            <a:r>
              <a:rPr lang="en-CA" dirty="0" smtClean="0"/>
              <a:t>Find an adviser</a:t>
            </a:r>
          </a:p>
          <a:p>
            <a:r>
              <a:rPr lang="en-CA" dirty="0" smtClean="0"/>
              <a:t>Schedule a meeting</a:t>
            </a:r>
          </a:p>
          <a:p>
            <a:r>
              <a:rPr lang="en-CA" dirty="0" smtClean="0"/>
              <a:t>Ask questions</a:t>
            </a:r>
          </a:p>
          <a:p>
            <a:endParaRPr lang="en-CA" dirty="0" smtClean="0"/>
          </a:p>
          <a:p>
            <a:pPr marL="0" indent="0">
              <a:buNone/>
            </a:pPr>
            <a:r>
              <a:rPr lang="en-CA" sz="2400" i="1" dirty="0" smtClean="0"/>
              <a:t>See: “Working with a Financial Adviser” in your kit.</a:t>
            </a:r>
          </a:p>
          <a:p>
            <a:endParaRPr lang="en-CA" dirty="0" smtClean="0"/>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find an adviser</a:t>
            </a:r>
            <a:endParaRPr lang="en-CA" dirty="0"/>
          </a:p>
        </p:txBody>
      </p:sp>
      <p:sp>
        <p:nvSpPr>
          <p:cNvPr id="3" name="Content Placeholder 2"/>
          <p:cNvSpPr>
            <a:spLocks noGrp="1"/>
          </p:cNvSpPr>
          <p:nvPr>
            <p:ph idx="1"/>
          </p:nvPr>
        </p:nvSpPr>
        <p:spPr/>
        <p:txBody>
          <a:bodyPr/>
          <a:lstStyle/>
          <a:p>
            <a:r>
              <a:rPr lang="en-CA" dirty="0" smtClean="0"/>
              <a:t>Ask around</a:t>
            </a:r>
          </a:p>
          <a:p>
            <a:r>
              <a:rPr lang="en-CA" dirty="0" smtClean="0"/>
              <a:t>Contact the NBSC to find out who is registered in your area</a:t>
            </a:r>
          </a:p>
          <a:p>
            <a:r>
              <a:rPr lang="en-CA" dirty="0" smtClean="0"/>
              <a:t>Other sources:</a:t>
            </a:r>
          </a:p>
          <a:p>
            <a:pPr lvl="1"/>
            <a:r>
              <a:rPr lang="en-CA" dirty="0" smtClean="0"/>
              <a:t>Mutual Fund Dealers Association of Canada</a:t>
            </a:r>
          </a:p>
          <a:p>
            <a:pPr lvl="1"/>
            <a:r>
              <a:rPr lang="en-CA" dirty="0" smtClean="0"/>
              <a:t>Investment Industry Regulatory Organization of Canada</a:t>
            </a:r>
          </a:p>
          <a:p>
            <a:pPr lvl="1"/>
            <a:r>
              <a:rPr lang="en-CA" dirty="0" smtClean="0"/>
              <a:t>Investment Counsel Association of Canada.</a:t>
            </a: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Schedule a meeting</a:t>
            </a:r>
            <a:endParaRPr lang="en-CA" dirty="0"/>
          </a:p>
        </p:txBody>
      </p:sp>
      <p:sp>
        <p:nvSpPr>
          <p:cNvPr id="3" name="Content Placeholder 2"/>
          <p:cNvSpPr>
            <a:spLocks noGrp="1"/>
          </p:cNvSpPr>
          <p:nvPr>
            <p:ph idx="1"/>
          </p:nvPr>
        </p:nvSpPr>
        <p:spPr/>
        <p:txBody>
          <a:bodyPr/>
          <a:lstStyle/>
          <a:p>
            <a:r>
              <a:rPr lang="en-CA" dirty="0" smtClean="0"/>
              <a:t>Registration, Qualification, experience, trustworthy, and comfortable</a:t>
            </a:r>
          </a:p>
          <a:p>
            <a:r>
              <a:rPr lang="en-CA" dirty="0" smtClean="0"/>
              <a:t>Make the phone call</a:t>
            </a:r>
          </a:p>
          <a:p>
            <a:r>
              <a:rPr lang="en-CA" dirty="0" smtClean="0"/>
              <a:t>Ask questions and answer theirs</a:t>
            </a:r>
            <a:endParaRPr lang="en-C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Ask questions</a:t>
            </a:r>
            <a:endParaRPr lang="en-US" dirty="0"/>
          </a:p>
        </p:txBody>
      </p:sp>
      <p:sp>
        <p:nvSpPr>
          <p:cNvPr id="3" name="Content Placeholder 2"/>
          <p:cNvSpPr>
            <a:spLocks noGrp="1"/>
          </p:cNvSpPr>
          <p:nvPr>
            <p:ph idx="1"/>
          </p:nvPr>
        </p:nvSpPr>
        <p:spPr/>
        <p:txBody>
          <a:bodyPr>
            <a:noAutofit/>
          </a:bodyPr>
          <a:lstStyle/>
          <a:p>
            <a:r>
              <a:rPr lang="en-US" dirty="0" smtClean="0"/>
              <a:t>Are you registered with the NBSC?</a:t>
            </a:r>
          </a:p>
          <a:p>
            <a:r>
              <a:rPr lang="en-US" dirty="0" smtClean="0"/>
              <a:t>What is your background?</a:t>
            </a:r>
          </a:p>
          <a:p>
            <a:r>
              <a:rPr lang="en-US" dirty="0" smtClean="0"/>
              <a:t>How are you paid for your services (salary, commission or flat fee)?</a:t>
            </a:r>
          </a:p>
          <a:p>
            <a:r>
              <a:rPr lang="en-US" dirty="0" smtClean="0"/>
              <a:t>What kinds of products and services do you offer?</a:t>
            </a:r>
          </a:p>
          <a:p>
            <a:r>
              <a:rPr lang="en-US" dirty="0" smtClean="0"/>
              <a:t>Who are your clients?</a:t>
            </a:r>
          </a:p>
          <a:p>
            <a:r>
              <a:rPr lang="en-US" dirty="0" smtClean="0"/>
              <a:t>How will your help me reach my goals?</a:t>
            </a:r>
          </a:p>
          <a:p>
            <a:r>
              <a:rPr lang="en-US" dirty="0" smtClean="0"/>
              <a:t>What level of service can I expect from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 Checks</a:t>
            </a:r>
            <a:endParaRPr lang="en-US" dirty="0"/>
          </a:p>
        </p:txBody>
      </p:sp>
      <p:sp>
        <p:nvSpPr>
          <p:cNvPr id="3" name="Content Placeholder 2"/>
          <p:cNvSpPr>
            <a:spLocks noGrp="1"/>
          </p:cNvSpPr>
          <p:nvPr>
            <p:ph idx="1"/>
          </p:nvPr>
        </p:nvSpPr>
        <p:spPr/>
        <p:txBody>
          <a:bodyPr>
            <a:normAutofit lnSpcReduction="10000"/>
          </a:bodyPr>
          <a:lstStyle/>
          <a:p>
            <a:r>
              <a:rPr lang="en-US" dirty="0" smtClean="0"/>
              <a:t>Step 1- Check your adviser’s registration</a:t>
            </a:r>
          </a:p>
          <a:p>
            <a:endParaRPr lang="en-US" dirty="0" smtClean="0"/>
          </a:p>
          <a:p>
            <a:r>
              <a:rPr lang="en-US" dirty="0" smtClean="0"/>
              <a:t>Step 2 - Check for disciplinary action</a:t>
            </a:r>
          </a:p>
          <a:p>
            <a:endParaRPr lang="en-US" dirty="0" smtClean="0"/>
          </a:p>
          <a:p>
            <a:r>
              <a:rPr lang="en-US" dirty="0" smtClean="0"/>
              <a:t>Step 3 - Check the company’s history</a:t>
            </a:r>
          </a:p>
          <a:p>
            <a:endParaRPr lang="en-US" dirty="0" smtClean="0"/>
          </a:p>
          <a:p>
            <a:r>
              <a:rPr lang="en-US" dirty="0" smtClean="0"/>
              <a:t>Step 4 - Check the news</a:t>
            </a:r>
          </a:p>
          <a:p>
            <a:endParaRPr lang="en-US" dirty="0" smtClean="0"/>
          </a:p>
          <a:p>
            <a:r>
              <a:rPr lang="en-US" dirty="0" smtClean="0"/>
              <a:t>Step 5 - Check other search tools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Making the Most of the relationship</a:t>
            </a:r>
            <a:endParaRPr lang="en-CA" dirty="0"/>
          </a:p>
        </p:txBody>
      </p:sp>
      <p:sp>
        <p:nvSpPr>
          <p:cNvPr id="3" name="Content Placeholder 2"/>
          <p:cNvSpPr>
            <a:spLocks noGrp="1"/>
          </p:cNvSpPr>
          <p:nvPr>
            <p:ph idx="1"/>
          </p:nvPr>
        </p:nvSpPr>
        <p:spPr/>
        <p:txBody>
          <a:bodyPr/>
          <a:lstStyle/>
          <a:p>
            <a:r>
              <a:rPr lang="en-CA" dirty="0" smtClean="0"/>
              <a:t>It’s a partnership</a:t>
            </a:r>
          </a:p>
          <a:p>
            <a:r>
              <a:rPr lang="en-CA" dirty="0" smtClean="0"/>
              <a:t>Keep the lines of communication open</a:t>
            </a:r>
          </a:p>
          <a:p>
            <a:r>
              <a:rPr lang="en-CA" dirty="0" smtClean="0"/>
              <a:t>Ask questions</a:t>
            </a:r>
          </a:p>
          <a:p>
            <a:r>
              <a:rPr lang="en-CA" dirty="0" smtClean="0"/>
              <a:t>Be honest with yourself and your adviser</a:t>
            </a:r>
          </a:p>
          <a:p>
            <a:endParaRPr lang="en-CA" dirty="0" smtClean="0"/>
          </a:p>
          <a:p>
            <a:pPr marL="0" indent="0" algn="ctr">
              <a:buNone/>
            </a:pPr>
            <a:r>
              <a:rPr lang="en-CA" sz="2400" i="1" dirty="0" smtClean="0"/>
              <a:t>See the “Investment planning worksheet” in your kit</a:t>
            </a:r>
            <a:endParaRPr lang="en-CA" sz="2400"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an adviser can do for you</a:t>
            </a:r>
            <a:endParaRPr lang="en-US" dirty="0"/>
          </a:p>
        </p:txBody>
      </p:sp>
      <p:sp>
        <p:nvSpPr>
          <p:cNvPr id="3" name="Content Placeholder 2"/>
          <p:cNvSpPr>
            <a:spLocks noGrp="1"/>
          </p:cNvSpPr>
          <p:nvPr>
            <p:ph idx="1"/>
          </p:nvPr>
        </p:nvSpPr>
        <p:spPr/>
        <p:txBody>
          <a:bodyPr>
            <a:normAutofit/>
          </a:bodyPr>
          <a:lstStyle/>
          <a:p>
            <a:pPr>
              <a:buNone/>
            </a:pPr>
            <a:r>
              <a:rPr lang="en-US" dirty="0" smtClean="0"/>
              <a:t>You can expect your adviser to:</a:t>
            </a:r>
          </a:p>
          <a:p>
            <a:r>
              <a:rPr lang="en-US" dirty="0" smtClean="0"/>
              <a:t>Make clear and specific recommendations</a:t>
            </a:r>
          </a:p>
          <a:p>
            <a:r>
              <a:rPr lang="en-US" dirty="0" smtClean="0"/>
              <a:t>Explain the reasons for the recommendations</a:t>
            </a:r>
          </a:p>
          <a:p>
            <a:r>
              <a:rPr lang="en-US" dirty="0" smtClean="0"/>
              <a:t>Point out the strengths and weaknesses of opportunities and recommendations</a:t>
            </a:r>
          </a:p>
          <a:p>
            <a:r>
              <a:rPr lang="en-US" dirty="0" smtClean="0"/>
              <a:t>Outline the risks involved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an adviser can’t do for you</a:t>
            </a:r>
            <a:endParaRPr lang="en-US" dirty="0"/>
          </a:p>
        </p:txBody>
      </p:sp>
      <p:sp>
        <p:nvSpPr>
          <p:cNvPr id="3" name="Content Placeholder 2"/>
          <p:cNvSpPr>
            <a:spLocks noGrp="1"/>
          </p:cNvSpPr>
          <p:nvPr>
            <p:ph idx="1"/>
          </p:nvPr>
        </p:nvSpPr>
        <p:spPr/>
        <p:txBody>
          <a:bodyPr>
            <a:normAutofit/>
          </a:bodyPr>
          <a:lstStyle/>
          <a:p>
            <a:pPr>
              <a:buNone/>
            </a:pPr>
            <a:r>
              <a:rPr lang="en-US" dirty="0" smtClean="0"/>
              <a:t>Your adviser will not be able to:</a:t>
            </a:r>
          </a:p>
          <a:p>
            <a:r>
              <a:rPr lang="en-US" dirty="0" smtClean="0"/>
              <a:t>Predict the performance of the markets with certainty</a:t>
            </a:r>
          </a:p>
          <a:p>
            <a:r>
              <a:rPr lang="en-US" dirty="0" smtClean="0"/>
              <a:t>Recommend investments that are always profitable</a:t>
            </a:r>
          </a:p>
          <a:p>
            <a:r>
              <a:rPr lang="en-US" dirty="0" smtClean="0"/>
              <a:t>Act on vague or general instructions to buy or sell investments</a:t>
            </a:r>
          </a:p>
          <a:p>
            <a:r>
              <a:rPr lang="en-US" dirty="0" smtClean="0"/>
              <a:t>Meet unrealistic goals or expectations of profit</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Your responsibilities as a client</a:t>
            </a:r>
            <a:endParaRPr lang="en-CA" dirty="0"/>
          </a:p>
        </p:txBody>
      </p:sp>
      <p:sp>
        <p:nvSpPr>
          <p:cNvPr id="3" name="Content Placeholder 2"/>
          <p:cNvSpPr>
            <a:spLocks noGrp="1"/>
          </p:cNvSpPr>
          <p:nvPr>
            <p:ph idx="1"/>
          </p:nvPr>
        </p:nvSpPr>
        <p:spPr/>
        <p:txBody>
          <a:bodyPr/>
          <a:lstStyle/>
          <a:p>
            <a:r>
              <a:rPr lang="en-CA" dirty="0" smtClean="0"/>
              <a:t>Be prepared for each meeting</a:t>
            </a:r>
          </a:p>
          <a:p>
            <a:r>
              <a:rPr lang="en-CA" dirty="0" smtClean="0"/>
              <a:t>Ask questions and take notes</a:t>
            </a:r>
          </a:p>
          <a:p>
            <a:r>
              <a:rPr lang="en-CA" dirty="0" smtClean="0"/>
              <a:t>Be informed</a:t>
            </a:r>
          </a:p>
          <a:p>
            <a:r>
              <a:rPr lang="en-CA" dirty="0" smtClean="0"/>
              <a:t>Stay on top of your investments</a:t>
            </a:r>
          </a:p>
          <a:p>
            <a:r>
              <a:rPr lang="en-CA" dirty="0" smtClean="0"/>
              <a:t>Keep your adviser up to date</a:t>
            </a:r>
          </a:p>
          <a:p>
            <a:endParaRPr lang="en-CA" dirty="0" smtClean="0"/>
          </a:p>
          <a:p>
            <a:pPr algn="ctr">
              <a:buNone/>
            </a:pPr>
            <a:r>
              <a:rPr lang="en-CA" sz="2400" i="1" dirty="0" smtClean="0"/>
              <a:t>See “When your broker calls – take notes” in your kit</a:t>
            </a:r>
            <a:endParaRPr lang="en-CA" sz="2400"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I have a complaint?</a:t>
            </a:r>
            <a:endParaRPr lang="en-US" dirty="0"/>
          </a:p>
        </p:txBody>
      </p:sp>
      <p:sp>
        <p:nvSpPr>
          <p:cNvPr id="3" name="Content Placeholder 2"/>
          <p:cNvSpPr>
            <a:spLocks noGrp="1"/>
          </p:cNvSpPr>
          <p:nvPr>
            <p:ph idx="1"/>
          </p:nvPr>
        </p:nvSpPr>
        <p:spPr>
          <a:xfrm>
            <a:off x="428596" y="1331929"/>
            <a:ext cx="8358246" cy="4525963"/>
          </a:xfrm>
        </p:spPr>
        <p:txBody>
          <a:bodyPr>
            <a:noAutofit/>
          </a:bodyPr>
          <a:lstStyle/>
          <a:p>
            <a:pPr>
              <a:buNone/>
            </a:pPr>
            <a:r>
              <a:rPr lang="en-US" sz="2400" dirty="0" smtClean="0"/>
              <a:t>You may have a complaint if your financial adviser: </a:t>
            </a:r>
          </a:p>
          <a:p>
            <a:r>
              <a:rPr lang="en-US" sz="2400" dirty="0" smtClean="0"/>
              <a:t>is not registered to sell the investments being recommended;</a:t>
            </a:r>
          </a:p>
          <a:p>
            <a:endParaRPr lang="en-US" sz="2400" dirty="0" smtClean="0"/>
          </a:p>
          <a:p>
            <a:r>
              <a:rPr lang="en-US" sz="2400" dirty="0" smtClean="0"/>
              <a:t>takes money out of your account, or buys or sells securities with your money, without first getting your permission </a:t>
            </a:r>
            <a:r>
              <a:rPr lang="en-US" sz="2000" i="1" dirty="0" smtClean="0"/>
              <a:t>(unless one of the exemptions previously discussed applies)</a:t>
            </a:r>
            <a:endParaRPr lang="en-US" sz="2400" i="1" dirty="0" smtClean="0"/>
          </a:p>
          <a:p>
            <a:endParaRPr lang="en-US" sz="2400" dirty="0" smtClean="0"/>
          </a:p>
          <a:p>
            <a:r>
              <a:rPr lang="en-US" sz="2400" dirty="0" smtClean="0"/>
              <a:t>switches you from one mutual fund to another when there is no legitimate reason; </a:t>
            </a:r>
            <a:endParaRPr lang="fr-FR" sz="24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Disputes (cont)</a:t>
            </a:r>
            <a:endParaRPr lang="en-US" dirty="0"/>
          </a:p>
        </p:txBody>
      </p:sp>
      <p:sp>
        <p:nvSpPr>
          <p:cNvPr id="3" name="Content Placeholder 2"/>
          <p:cNvSpPr>
            <a:spLocks noGrp="1"/>
          </p:cNvSpPr>
          <p:nvPr>
            <p:ph idx="1"/>
          </p:nvPr>
        </p:nvSpPr>
        <p:spPr/>
        <p:txBody>
          <a:bodyPr>
            <a:normAutofit/>
          </a:bodyPr>
          <a:lstStyle/>
          <a:p>
            <a:r>
              <a:rPr lang="en-US" dirty="0" smtClean="0"/>
              <a:t>does not take reasonable care to see that your investment request is executed at the best possible price, given the market conditions at the time; or</a:t>
            </a:r>
          </a:p>
          <a:p>
            <a:endParaRPr lang="en-US" dirty="0" smtClean="0"/>
          </a:p>
          <a:p>
            <a:r>
              <a:rPr lang="en-US" dirty="0" smtClean="0"/>
              <a:t>recommends you buy or sell a security that is unsuitable based on the information gathered from you in the Know Your Client form (KYC).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to do if you have a problem</a:t>
            </a:r>
            <a:endParaRPr lang="en-CA" dirty="0"/>
          </a:p>
        </p:txBody>
      </p:sp>
      <p:sp>
        <p:nvSpPr>
          <p:cNvPr id="3" name="Content Placeholder 2"/>
          <p:cNvSpPr>
            <a:spLocks noGrp="1"/>
          </p:cNvSpPr>
          <p:nvPr>
            <p:ph idx="1"/>
          </p:nvPr>
        </p:nvSpPr>
        <p:spPr/>
        <p:txBody>
          <a:bodyPr>
            <a:normAutofit lnSpcReduction="10000"/>
          </a:bodyPr>
          <a:lstStyle/>
          <a:p>
            <a:r>
              <a:rPr lang="en-CA" dirty="0" smtClean="0"/>
              <a:t>Start with your adviser or their firm</a:t>
            </a:r>
          </a:p>
          <a:p>
            <a:pPr lvl="1">
              <a:buNone/>
            </a:pPr>
            <a:endParaRPr lang="en-CA" dirty="0" smtClean="0"/>
          </a:p>
          <a:p>
            <a:pPr marL="1431925" lvl="1" indent="0">
              <a:buNone/>
            </a:pPr>
            <a:r>
              <a:rPr lang="en-CA" i="1" dirty="0" smtClean="0"/>
              <a:t>If you’re not satisfied…</a:t>
            </a:r>
          </a:p>
          <a:p>
            <a:pPr lvl="1">
              <a:buNone/>
            </a:pPr>
            <a:endParaRPr lang="en-CA" dirty="0" smtClean="0"/>
          </a:p>
          <a:p>
            <a:r>
              <a:rPr lang="en-CA" dirty="0" smtClean="0"/>
              <a:t>Ask about the firm’s complain process</a:t>
            </a:r>
          </a:p>
          <a:p>
            <a:pPr lvl="1">
              <a:buNone/>
            </a:pPr>
            <a:endParaRPr lang="en-CA" dirty="0" smtClean="0"/>
          </a:p>
          <a:p>
            <a:pPr marL="1431925" lvl="1" indent="0">
              <a:buNone/>
            </a:pPr>
            <a:r>
              <a:rPr lang="en-CA" i="1" dirty="0" smtClean="0"/>
              <a:t>If that doesn’t work…</a:t>
            </a:r>
          </a:p>
          <a:p>
            <a:pPr lvl="1">
              <a:buNone/>
            </a:pPr>
            <a:endParaRPr lang="en-CA" dirty="0" smtClean="0"/>
          </a:p>
          <a:p>
            <a:r>
              <a:rPr lang="en-CA" dirty="0" smtClean="0"/>
              <a:t>Contact the New Brunswick Securities Commission</a:t>
            </a:r>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smtClean="0"/>
              <a:t>What</a:t>
            </a:r>
            <a:r>
              <a:rPr lang="fr-FR" dirty="0" smtClean="0"/>
              <a:t> the NBSC Can Do</a:t>
            </a:r>
            <a:endParaRPr lang="en-US" dirty="0"/>
          </a:p>
        </p:txBody>
      </p:sp>
      <p:sp>
        <p:nvSpPr>
          <p:cNvPr id="3" name="Content Placeholder 2"/>
          <p:cNvSpPr>
            <a:spLocks noGrp="1"/>
          </p:cNvSpPr>
          <p:nvPr>
            <p:ph idx="1"/>
          </p:nvPr>
        </p:nvSpPr>
        <p:spPr>
          <a:xfrm>
            <a:off x="457200" y="1428736"/>
            <a:ext cx="8229600" cy="4697427"/>
          </a:xfrm>
        </p:spPr>
        <p:txBody>
          <a:bodyPr>
            <a:normAutofit/>
          </a:bodyPr>
          <a:lstStyle/>
          <a:p>
            <a:r>
              <a:rPr lang="en-US" dirty="0" smtClean="0"/>
              <a:t>Answer general questions</a:t>
            </a:r>
          </a:p>
          <a:p>
            <a:r>
              <a:rPr lang="en-US" dirty="0" smtClean="0"/>
              <a:t>Provide registration information</a:t>
            </a:r>
          </a:p>
          <a:p>
            <a:r>
              <a:rPr lang="en-US" dirty="0" smtClean="0"/>
              <a:t>Provide a history of past disciplinary action</a:t>
            </a:r>
          </a:p>
          <a:p>
            <a:r>
              <a:rPr lang="en-US" dirty="0" smtClean="0"/>
              <a:t>Suggest options for pursuing your complaint </a:t>
            </a:r>
          </a:p>
          <a:p>
            <a:r>
              <a:rPr lang="en-US" dirty="0" smtClean="0"/>
              <a:t>Enforce compliance with securities legislation</a:t>
            </a:r>
          </a:p>
          <a:p>
            <a:r>
              <a:rPr lang="en-US" dirty="0" smtClean="0"/>
              <a:t>Act against market misconduct, including removing from the market those who do not comply with the law or who cheat investors.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smtClean="0"/>
              <a:t>What</a:t>
            </a:r>
            <a:r>
              <a:rPr lang="fr-FR" sz="3600" dirty="0" smtClean="0"/>
              <a:t> the NBSC Can Do (</a:t>
            </a:r>
            <a:r>
              <a:rPr lang="fr-FR" sz="3600" dirty="0" err="1" smtClean="0"/>
              <a:t>Cont</a:t>
            </a:r>
            <a:r>
              <a:rPr lang="fr-FR" sz="3600" dirty="0" smtClean="0"/>
              <a:t>)</a:t>
            </a:r>
            <a:endParaRPr lang="en-US" sz="3600" dirty="0"/>
          </a:p>
        </p:txBody>
      </p:sp>
      <p:sp>
        <p:nvSpPr>
          <p:cNvPr id="3" name="Content Placeholder 2"/>
          <p:cNvSpPr>
            <a:spLocks noGrp="1"/>
          </p:cNvSpPr>
          <p:nvPr>
            <p:ph idx="1"/>
          </p:nvPr>
        </p:nvSpPr>
        <p:spPr/>
        <p:txBody>
          <a:bodyPr/>
          <a:lstStyle/>
          <a:p>
            <a:pPr>
              <a:buNone/>
            </a:pPr>
            <a:r>
              <a:rPr lang="en-US" dirty="0" smtClean="0"/>
              <a:t>The NBSC cannot:</a:t>
            </a:r>
          </a:p>
          <a:p>
            <a:r>
              <a:rPr lang="en-US" dirty="0" smtClean="0"/>
              <a:t>undo a transaction,</a:t>
            </a:r>
          </a:p>
          <a:p>
            <a:r>
              <a:rPr lang="en-US" dirty="0" smtClean="0"/>
              <a:t>give advice on an investment,</a:t>
            </a:r>
          </a:p>
          <a:p>
            <a:r>
              <a:rPr lang="en-US" dirty="0" smtClean="0"/>
              <a:t>give legal advice, or</a:t>
            </a:r>
          </a:p>
          <a:p>
            <a:r>
              <a:rPr lang="en-US" dirty="0" smtClean="0"/>
              <a:t>comment on an ongoing investigation.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142875"/>
            <a:ext cx="7643813" cy="1143000"/>
          </a:xfrm>
        </p:spPr>
        <p:txBody>
          <a:bodyPr/>
          <a:lstStyle/>
          <a:p>
            <a:pPr fontAlgn="auto">
              <a:spcAft>
                <a:spcPts val="0"/>
              </a:spcAft>
              <a:defRPr/>
            </a:pPr>
            <a:r>
              <a:rPr lang="en-US" dirty="0" smtClean="0"/>
              <a:t>Remember:</a:t>
            </a:r>
            <a:endParaRPr lang="en-US" dirty="0"/>
          </a:p>
        </p:txBody>
      </p:sp>
      <p:sp>
        <p:nvSpPr>
          <p:cNvPr id="12291" name="Content Placeholder 2"/>
          <p:cNvSpPr>
            <a:spLocks noGrp="1"/>
          </p:cNvSpPr>
          <p:nvPr>
            <p:ph idx="1"/>
          </p:nvPr>
        </p:nvSpPr>
        <p:spPr/>
        <p:txBody>
          <a:bodyPr>
            <a:normAutofit lnSpcReduction="10000"/>
          </a:bodyPr>
          <a:lstStyle/>
          <a:p>
            <a:r>
              <a:rPr lang="fr-FR" dirty="0" smtClean="0"/>
              <a:t>Check Registration</a:t>
            </a:r>
          </a:p>
          <a:p>
            <a:r>
              <a:rPr lang="fr-FR" dirty="0" err="1" smtClean="0"/>
              <a:t>Ask</a:t>
            </a:r>
            <a:r>
              <a:rPr lang="fr-FR" dirty="0" smtClean="0"/>
              <a:t> Questions</a:t>
            </a:r>
          </a:p>
          <a:p>
            <a:r>
              <a:rPr lang="fr-FR" dirty="0" smtClean="0"/>
              <a:t>Do a Background Check</a:t>
            </a:r>
          </a:p>
          <a:p>
            <a:r>
              <a:rPr lang="fr-FR" dirty="0" smtClean="0"/>
              <a:t>Manage </a:t>
            </a:r>
            <a:r>
              <a:rPr lang="fr-FR" dirty="0" err="1" smtClean="0"/>
              <a:t>Exepctations</a:t>
            </a:r>
            <a:endParaRPr lang="fr-FR" dirty="0" smtClean="0"/>
          </a:p>
          <a:p>
            <a:r>
              <a:rPr lang="fr-FR" dirty="0" smtClean="0"/>
              <a:t>Contact us:</a:t>
            </a:r>
          </a:p>
          <a:p>
            <a:pPr marL="1082675" indent="0">
              <a:buNone/>
            </a:pPr>
            <a:r>
              <a:rPr lang="fr-FR" dirty="0" smtClean="0"/>
              <a:t>1 866 933-2222</a:t>
            </a:r>
            <a:endParaRPr lang="en-CA" dirty="0" smtClean="0">
              <a:hlinkClick r:id="rId3"/>
            </a:endParaRPr>
          </a:p>
          <a:p>
            <a:pPr marL="1082675" indent="0">
              <a:buNone/>
            </a:pPr>
            <a:r>
              <a:rPr lang="en-CA" dirty="0" smtClean="0">
                <a:hlinkClick r:id="rId3"/>
              </a:rPr>
              <a:t>www.nbsc-cvmnb.ca</a:t>
            </a:r>
            <a:r>
              <a:rPr lang="en-CA" dirty="0" smtClean="0"/>
              <a:t>   </a:t>
            </a:r>
          </a:p>
          <a:p>
            <a:pPr marL="1082675" indent="0">
              <a:buNone/>
            </a:pPr>
            <a:r>
              <a:rPr lang="en-CA" dirty="0" smtClean="0">
                <a:hlinkClick r:id="rId4"/>
              </a:rPr>
              <a:t>information@nbsc-cvmnb.ca</a:t>
            </a:r>
            <a:r>
              <a:rPr lang="en-CA" dirty="0" smtClean="0"/>
              <a:t> </a:t>
            </a:r>
          </a:p>
          <a:p>
            <a:pPr marL="1082675" indent="0">
              <a:buNone/>
            </a:pPr>
            <a:r>
              <a:rPr lang="en-CA" dirty="0" smtClean="0"/>
              <a:t>@</a:t>
            </a:r>
            <a:r>
              <a:rPr lang="en-CA" dirty="0" err="1" smtClean="0"/>
              <a:t>NBSecuritiesCom</a:t>
            </a:r>
            <a:endParaRPr lang="en-US" dirty="0" smtClean="0"/>
          </a:p>
        </p:txBody>
      </p:sp>
      <p:pic>
        <p:nvPicPr>
          <p:cNvPr id="4" name="Picture 4"/>
          <p:cNvPicPr>
            <a:picLocks noChangeAspect="1" noChangeArrowheads="1"/>
          </p:cNvPicPr>
          <p:nvPr/>
        </p:nvPicPr>
        <p:blipFill>
          <a:blip r:embed="rId5" cstate="print"/>
          <a:srcRect/>
          <a:stretch>
            <a:fillRect/>
          </a:stretch>
        </p:blipFill>
        <p:spPr bwMode="auto">
          <a:xfrm>
            <a:off x="1071538" y="4429132"/>
            <a:ext cx="500066" cy="500066"/>
          </a:xfrm>
          <a:prstGeom prst="rect">
            <a:avLst/>
          </a:prstGeom>
          <a:noFill/>
          <a:ln w="9525">
            <a:noFill/>
            <a:miter lim="800000"/>
            <a:headEnd/>
            <a:tailEnd/>
          </a:ln>
        </p:spPr>
      </p:pic>
      <p:pic>
        <p:nvPicPr>
          <p:cNvPr id="5" name="Picture 3"/>
          <p:cNvPicPr>
            <a:picLocks noChangeAspect="1" noChangeArrowheads="1"/>
          </p:cNvPicPr>
          <p:nvPr/>
        </p:nvPicPr>
        <p:blipFill>
          <a:blip r:embed="rId6" cstate="print">
            <a:clrChange>
              <a:clrFrom>
                <a:srgbClr val="FFFFFF"/>
              </a:clrFrom>
              <a:clrTo>
                <a:srgbClr val="FFFFFF">
                  <a:alpha val="0"/>
                </a:srgbClr>
              </a:clrTo>
            </a:clrChange>
            <a:lum contrast="-10000"/>
          </a:blip>
          <a:srcRect/>
          <a:stretch>
            <a:fillRect/>
          </a:stretch>
        </p:blipFill>
        <p:spPr bwMode="auto">
          <a:xfrm>
            <a:off x="1000100" y="4929201"/>
            <a:ext cx="544513" cy="428625"/>
          </a:xfrm>
          <a:prstGeom prst="rect">
            <a:avLst/>
          </a:prstGeom>
          <a:noFill/>
          <a:ln w="9525">
            <a:noFill/>
            <a:miter lim="800000"/>
            <a:headEnd/>
            <a:tailEnd/>
          </a:ln>
        </p:spPr>
      </p:pic>
      <p:pic>
        <p:nvPicPr>
          <p:cNvPr id="6" name="Picture 8"/>
          <p:cNvPicPr>
            <a:picLocks noChangeAspect="1" noChangeArrowheads="1"/>
          </p:cNvPicPr>
          <p:nvPr/>
        </p:nvPicPr>
        <p:blipFill>
          <a:blip r:embed="rId7" cstate="print"/>
          <a:srcRect l="9500" t="389" r="69501" b="58755"/>
          <a:stretch>
            <a:fillRect/>
          </a:stretch>
        </p:blipFill>
        <p:spPr bwMode="auto">
          <a:xfrm>
            <a:off x="1071538" y="5357826"/>
            <a:ext cx="428628" cy="428628"/>
          </a:xfrm>
          <a:prstGeom prst="rect">
            <a:avLst/>
          </a:prstGeom>
          <a:noFill/>
          <a:ln w="9525">
            <a:noFill/>
            <a:miter lim="800000"/>
            <a:headEnd/>
            <a:tailEnd/>
          </a:ln>
        </p:spPr>
      </p:pic>
      <p:pic>
        <p:nvPicPr>
          <p:cNvPr id="7" name="Picture 10"/>
          <p:cNvPicPr>
            <a:picLocks noChangeAspect="1" noChangeArrowheads="1"/>
          </p:cNvPicPr>
          <p:nvPr/>
        </p:nvPicPr>
        <p:blipFill>
          <a:blip r:embed="rId8" cstate="print"/>
          <a:srcRect/>
          <a:stretch>
            <a:fillRect/>
          </a:stretch>
        </p:blipFill>
        <p:spPr bwMode="auto">
          <a:xfrm>
            <a:off x="1071538" y="3929066"/>
            <a:ext cx="476250" cy="4762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Knowledge is Pow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Knowledge is Power</Template>
  <TotalTime>7323</TotalTime>
  <Words>1719</Words>
  <Application>Microsoft Office PowerPoint</Application>
  <PresentationFormat>On-screen Show (4:3)</PresentationFormat>
  <Paragraphs>240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Knowledge is Power</vt:lpstr>
      <vt:lpstr>Take Control of Your Financial Future</vt:lpstr>
      <vt:lpstr>What is the New Brunswick Securities Commission?</vt:lpstr>
      <vt:lpstr>Getting started</vt:lpstr>
      <vt:lpstr>Investment adviser relationship</vt:lpstr>
      <vt:lpstr>Working with a financial adviser</vt:lpstr>
      <vt:lpstr>How to find an adviser</vt:lpstr>
      <vt:lpstr>Schedule a meeting</vt:lpstr>
      <vt:lpstr>Ask questions</vt:lpstr>
      <vt:lpstr>Background Checks</vt:lpstr>
      <vt:lpstr>Making the Most of the relationship</vt:lpstr>
      <vt:lpstr>What an adviser can do for you</vt:lpstr>
      <vt:lpstr>What an adviser can’t do for you</vt:lpstr>
      <vt:lpstr>Your responsibilities as a client</vt:lpstr>
      <vt:lpstr>Do I have a complaint?</vt:lpstr>
      <vt:lpstr>Dealing with Disputes (cont)</vt:lpstr>
      <vt:lpstr>What to do if you have a problem</vt:lpstr>
      <vt:lpstr>What the NBSC Can Do</vt:lpstr>
      <vt:lpstr>What the NBSC Can Do (Cont)</vt:lpstr>
      <vt:lpstr>Remember:</vt:lpstr>
    </vt:vector>
  </TitlesOfParts>
  <Company>New Brunswick Department of Justice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Fonds communs de placement</dc:title>
  <dc:creator>marissar</dc:creator>
  <cp:lastModifiedBy>Jaime L. Brockway</cp:lastModifiedBy>
  <cp:revision>739</cp:revision>
  <dcterms:created xsi:type="dcterms:W3CDTF">2009-10-14T19:33:41Z</dcterms:created>
  <dcterms:modified xsi:type="dcterms:W3CDTF">2013-05-30T15:35:31Z</dcterms:modified>
</cp:coreProperties>
</file>