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wmf" ContentType="image/x-wmf"/>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30"/>
  </p:notesMasterIdLst>
  <p:handoutMasterIdLst>
    <p:handoutMasterId r:id="rId31"/>
  </p:handoutMasterIdLst>
  <p:sldIdLst>
    <p:sldId id="314" r:id="rId2"/>
    <p:sldId id="437" r:id="rId3"/>
    <p:sldId id="318" r:id="rId4"/>
    <p:sldId id="373" r:id="rId5"/>
    <p:sldId id="374" r:id="rId6"/>
    <p:sldId id="407" r:id="rId7"/>
    <p:sldId id="408" r:id="rId8"/>
    <p:sldId id="409" r:id="rId9"/>
    <p:sldId id="410" r:id="rId10"/>
    <p:sldId id="411" r:id="rId11"/>
    <p:sldId id="412" r:id="rId12"/>
    <p:sldId id="443" r:id="rId13"/>
    <p:sldId id="444" r:id="rId14"/>
    <p:sldId id="418" r:id="rId15"/>
    <p:sldId id="420" r:id="rId16"/>
    <p:sldId id="442" r:id="rId17"/>
    <p:sldId id="435" r:id="rId18"/>
    <p:sldId id="381" r:id="rId19"/>
    <p:sldId id="434" r:id="rId20"/>
    <p:sldId id="380" r:id="rId21"/>
    <p:sldId id="445" r:id="rId22"/>
    <p:sldId id="446" r:id="rId23"/>
    <p:sldId id="430" r:id="rId24"/>
    <p:sldId id="432" r:id="rId25"/>
    <p:sldId id="441" r:id="rId26"/>
    <p:sldId id="426" r:id="rId27"/>
    <p:sldId id="440" r:id="rId28"/>
    <p:sldId id="406" r:id="rId29"/>
  </p:sldIdLst>
  <p:sldSz cx="9144000" cy="6858000" type="screen4x3"/>
  <p:notesSz cx="7010400" cy="9296400"/>
  <p:defaultTextStyle>
    <a:defPPr>
      <a:defRPr lang="en-US"/>
    </a:defPPr>
    <a:lvl1pPr algn="l" rtl="0" fontAlgn="base">
      <a:spcBef>
        <a:spcPct val="0"/>
      </a:spcBef>
      <a:spcAft>
        <a:spcPct val="0"/>
      </a:spcAft>
      <a:defRPr sz="3200" kern="1200">
        <a:solidFill>
          <a:schemeClr val="tx1"/>
        </a:solidFill>
        <a:latin typeface="Arial" charset="0"/>
        <a:ea typeface="+mn-ea"/>
        <a:cs typeface="+mn-cs"/>
      </a:defRPr>
    </a:lvl1pPr>
    <a:lvl2pPr marL="457200" algn="l" rtl="0" fontAlgn="base">
      <a:spcBef>
        <a:spcPct val="0"/>
      </a:spcBef>
      <a:spcAft>
        <a:spcPct val="0"/>
      </a:spcAft>
      <a:defRPr sz="3200" kern="1200">
        <a:solidFill>
          <a:schemeClr val="tx1"/>
        </a:solidFill>
        <a:latin typeface="Arial" charset="0"/>
        <a:ea typeface="+mn-ea"/>
        <a:cs typeface="+mn-cs"/>
      </a:defRPr>
    </a:lvl2pPr>
    <a:lvl3pPr marL="914400" algn="l" rtl="0" fontAlgn="base">
      <a:spcBef>
        <a:spcPct val="0"/>
      </a:spcBef>
      <a:spcAft>
        <a:spcPct val="0"/>
      </a:spcAft>
      <a:defRPr sz="3200" kern="1200">
        <a:solidFill>
          <a:schemeClr val="tx1"/>
        </a:solidFill>
        <a:latin typeface="Arial" charset="0"/>
        <a:ea typeface="+mn-ea"/>
        <a:cs typeface="+mn-cs"/>
      </a:defRPr>
    </a:lvl3pPr>
    <a:lvl4pPr marL="1371600" algn="l" rtl="0" fontAlgn="base">
      <a:spcBef>
        <a:spcPct val="0"/>
      </a:spcBef>
      <a:spcAft>
        <a:spcPct val="0"/>
      </a:spcAft>
      <a:defRPr sz="3200" kern="1200">
        <a:solidFill>
          <a:schemeClr val="tx1"/>
        </a:solidFill>
        <a:latin typeface="Arial" charset="0"/>
        <a:ea typeface="+mn-ea"/>
        <a:cs typeface="+mn-cs"/>
      </a:defRPr>
    </a:lvl4pPr>
    <a:lvl5pPr marL="1828800" algn="l" rtl="0" fontAlgn="base">
      <a:spcBef>
        <a:spcPct val="0"/>
      </a:spcBef>
      <a:spcAft>
        <a:spcPct val="0"/>
      </a:spcAft>
      <a:defRPr sz="3200" kern="1200">
        <a:solidFill>
          <a:schemeClr val="tx1"/>
        </a:solidFill>
        <a:latin typeface="Arial" charset="0"/>
        <a:ea typeface="+mn-ea"/>
        <a:cs typeface="+mn-cs"/>
      </a:defRPr>
    </a:lvl5pPr>
    <a:lvl6pPr marL="2286000" algn="l" defTabSz="914400" rtl="0" eaLnBrk="1" latinLnBrk="0" hangingPunct="1">
      <a:defRPr sz="3200" kern="1200">
        <a:solidFill>
          <a:schemeClr val="tx1"/>
        </a:solidFill>
        <a:latin typeface="Arial" charset="0"/>
        <a:ea typeface="+mn-ea"/>
        <a:cs typeface="+mn-cs"/>
      </a:defRPr>
    </a:lvl6pPr>
    <a:lvl7pPr marL="2743200" algn="l" defTabSz="914400" rtl="0" eaLnBrk="1" latinLnBrk="0" hangingPunct="1">
      <a:defRPr sz="3200" kern="1200">
        <a:solidFill>
          <a:schemeClr val="tx1"/>
        </a:solidFill>
        <a:latin typeface="Arial" charset="0"/>
        <a:ea typeface="+mn-ea"/>
        <a:cs typeface="+mn-cs"/>
      </a:defRPr>
    </a:lvl7pPr>
    <a:lvl8pPr marL="3200400" algn="l" defTabSz="914400" rtl="0" eaLnBrk="1" latinLnBrk="0" hangingPunct="1">
      <a:defRPr sz="3200" kern="1200">
        <a:solidFill>
          <a:schemeClr val="tx1"/>
        </a:solidFill>
        <a:latin typeface="Arial" charset="0"/>
        <a:ea typeface="+mn-ea"/>
        <a:cs typeface="+mn-cs"/>
      </a:defRPr>
    </a:lvl8pPr>
    <a:lvl9pPr marL="3657600" algn="l" defTabSz="914400" rtl="0" eaLnBrk="1" latinLnBrk="0" hangingPunct="1">
      <a:defRPr sz="32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0000FF"/>
    <a:srgbClr val="CC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362" autoAdjust="0"/>
    <p:restoredTop sz="59951" autoAdjust="0"/>
  </p:normalViewPr>
  <p:slideViewPr>
    <p:cSldViewPr>
      <p:cViewPr varScale="1">
        <p:scale>
          <a:sx n="66" d="100"/>
          <a:sy n="66" d="100"/>
        </p:scale>
        <p:origin x="-2364"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6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9202"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smtClean="0"/>
            </a:lvl1pPr>
          </a:lstStyle>
          <a:p>
            <a:pPr>
              <a:defRPr/>
            </a:pPr>
            <a:endParaRPr lang="en-US"/>
          </a:p>
        </p:txBody>
      </p:sp>
      <p:sp>
        <p:nvSpPr>
          <p:cNvPr id="179203" name="Rectangle 3"/>
          <p:cNvSpPr>
            <a:spLocks noGrp="1" noChangeArrowheads="1"/>
          </p:cNvSpPr>
          <p:nvPr>
            <p:ph type="dt" sz="quarter" idx="1"/>
          </p:nvPr>
        </p:nvSpPr>
        <p:spPr bwMode="auto">
          <a:xfrm>
            <a:off x="3970938"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smtClean="0"/>
            </a:lvl1pPr>
          </a:lstStyle>
          <a:p>
            <a:pPr>
              <a:defRPr/>
            </a:pPr>
            <a:fld id="{1F30CAF8-EECB-4213-AF65-E42AF2CCCAD4}" type="datetimeFigureOut">
              <a:rPr lang="en-US"/>
              <a:pPr>
                <a:defRPr/>
              </a:pPr>
              <a:t>5/29/2013</a:t>
            </a:fld>
            <a:endParaRPr lang="en-US"/>
          </a:p>
        </p:txBody>
      </p:sp>
      <p:sp>
        <p:nvSpPr>
          <p:cNvPr id="179204" name="Rectangle 4"/>
          <p:cNvSpPr>
            <a:spLocks noGrp="1" noChangeArrowheads="1"/>
          </p:cNvSpPr>
          <p:nvPr>
            <p:ph type="ftr" sz="quarter" idx="2"/>
          </p:nvPr>
        </p:nvSpPr>
        <p:spPr bwMode="auto">
          <a:xfrm>
            <a:off x="0"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smtClean="0"/>
            </a:lvl1pPr>
          </a:lstStyle>
          <a:p>
            <a:pPr>
              <a:defRPr/>
            </a:pPr>
            <a:endParaRPr lang="en-US"/>
          </a:p>
        </p:txBody>
      </p:sp>
      <p:sp>
        <p:nvSpPr>
          <p:cNvPr id="179205" name="Rectangle 5"/>
          <p:cNvSpPr>
            <a:spLocks noGrp="1" noChangeArrowheads="1"/>
          </p:cNvSpPr>
          <p:nvPr>
            <p:ph type="sldNum" sz="quarter" idx="3"/>
          </p:nvPr>
        </p:nvSpPr>
        <p:spPr bwMode="auto">
          <a:xfrm>
            <a:off x="3970938"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smtClean="0"/>
            </a:lvl1pPr>
          </a:lstStyle>
          <a:p>
            <a:pPr>
              <a:defRPr/>
            </a:pPr>
            <a:fld id="{C9375F6F-103A-45C3-B957-40C5962D8DB9}"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eaLnBrk="1" hangingPunct="1">
              <a:defRPr sz="1200"/>
            </a:lvl1pPr>
          </a:lstStyle>
          <a:p>
            <a:pPr>
              <a:defRPr/>
            </a:pPr>
            <a:endParaRPr lang="en-US"/>
          </a:p>
        </p:txBody>
      </p:sp>
      <p:sp>
        <p:nvSpPr>
          <p:cNvPr id="55299" name="Rectangle 3"/>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eaLnBrk="1" hangingPunct="1">
              <a:defRPr sz="1200"/>
            </a:lvl1pPr>
          </a:lstStyle>
          <a:p>
            <a:pPr>
              <a:defRPr/>
            </a:pPr>
            <a:endParaRPr lang="en-US"/>
          </a:p>
        </p:txBody>
      </p:sp>
      <p:sp>
        <p:nvSpPr>
          <p:cNvPr id="43012"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55301" name="Rectangle 5"/>
          <p:cNvSpPr>
            <a:spLocks noGrp="1" noChangeArrowheads="1"/>
          </p:cNvSpPr>
          <p:nvPr>
            <p:ph type="body" sz="quarter" idx="3"/>
          </p:nvPr>
        </p:nvSpPr>
        <p:spPr bwMode="auto">
          <a:xfrm>
            <a:off x="701040" y="4415790"/>
            <a:ext cx="560832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5302" name="Rectangle 6"/>
          <p:cNvSpPr>
            <a:spLocks noGrp="1" noChangeArrowheads="1"/>
          </p:cNvSpPr>
          <p:nvPr>
            <p:ph type="ftr" sz="quarter" idx="4"/>
          </p:nvPr>
        </p:nvSpPr>
        <p:spPr bwMode="auto">
          <a:xfrm>
            <a:off x="0"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eaLnBrk="1" hangingPunct="1">
              <a:defRPr sz="1200"/>
            </a:lvl1pPr>
          </a:lstStyle>
          <a:p>
            <a:pPr>
              <a:defRPr/>
            </a:pPr>
            <a:endParaRPr lang="en-US"/>
          </a:p>
        </p:txBody>
      </p:sp>
      <p:sp>
        <p:nvSpPr>
          <p:cNvPr id="55303" name="Rectangle 7"/>
          <p:cNvSpPr>
            <a:spLocks noGrp="1" noChangeArrowheads="1"/>
          </p:cNvSpPr>
          <p:nvPr>
            <p:ph type="sldNum" sz="quarter" idx="5"/>
          </p:nvPr>
        </p:nvSpPr>
        <p:spPr bwMode="auto">
          <a:xfrm>
            <a:off x="3970938"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eaLnBrk="1" hangingPunct="1">
              <a:defRPr sz="1200"/>
            </a:lvl1pPr>
          </a:lstStyle>
          <a:p>
            <a:pPr>
              <a:defRPr/>
            </a:pPr>
            <a:fld id="{C43B4F42-0C58-47E4-A241-3BD195DF2611}"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a:ln/>
        </p:spPr>
        <p:txBody>
          <a:bodyPr/>
          <a:lstStyle/>
          <a:p>
            <a:pPr>
              <a:buFont typeface="Arial" pitchFamily="34" charset="0"/>
              <a:buNone/>
            </a:pPr>
            <a:r>
              <a:rPr lang="en-US" baseline="0" dirty="0" smtClean="0"/>
              <a:t>I have titled my presentation “A Partnership Working Together” because that’s what this whole conference is designed to do.</a:t>
            </a:r>
          </a:p>
          <a:p>
            <a:pPr>
              <a:buFont typeface="Arial" pitchFamily="34" charset="0"/>
              <a:buNone/>
            </a:pPr>
            <a:endParaRPr lang="en-US" baseline="0" dirty="0" smtClean="0"/>
          </a:p>
          <a:p>
            <a:pPr>
              <a:buFont typeface="Arial" pitchFamily="34" charset="0"/>
              <a:buNone/>
            </a:pPr>
            <a:r>
              <a:rPr lang="en-US" baseline="0" dirty="0" smtClean="0"/>
              <a:t>I have two objectives with this presentation.  The first is to provide context for what investment fraud is, the laws that are designed to protect investors, and the warning signs of investment fraud.</a:t>
            </a:r>
          </a:p>
          <a:p>
            <a:pPr>
              <a:buFont typeface="Arial" pitchFamily="34" charset="0"/>
              <a:buNone/>
            </a:pPr>
            <a:endParaRPr lang="en-US" baseline="0" dirty="0" smtClean="0"/>
          </a:p>
          <a:p>
            <a:pPr>
              <a:buFont typeface="Arial" pitchFamily="34" charset="0"/>
              <a:buNone/>
            </a:pPr>
            <a:r>
              <a:rPr lang="en-US" baseline="0" dirty="0" smtClean="0"/>
              <a:t>The second objective is to ask for your help to combat investment fraud, especially as it is directed towards the elderly.</a:t>
            </a:r>
          </a:p>
          <a:p>
            <a:pPr>
              <a:buFont typeface="Arial" pitchFamily="34" charset="0"/>
              <a:buNone/>
            </a:pPr>
            <a:endParaRPr lang="en-US" baseline="0" dirty="0" smtClean="0"/>
          </a:p>
          <a:p>
            <a:pPr>
              <a:buFont typeface="Arial" pitchFamily="34" charset="0"/>
              <a:buNone/>
            </a:pPr>
            <a:r>
              <a:rPr lang="en-US" baseline="0" dirty="0" smtClean="0"/>
              <a:t>I want you to view this presentation through two different lenses. First, as that of an investor.  Everyone in this room is an investor and therefore can apply what I present to your own personal situations.  I also want you to view this presentation as a partner in the prevention of fraud and exploitation of the elderly.  I will discuss later how YOU can help us combat investment fraud.</a:t>
            </a:r>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a:ln/>
        </p:spPr>
        <p:txBody>
          <a:bodyPr/>
          <a:lstStyle/>
          <a:p>
            <a:r>
              <a:rPr lang="en-US" dirty="0" smtClean="0"/>
              <a:t>Investment fraud</a:t>
            </a:r>
            <a:r>
              <a:rPr lang="en-US" baseline="0" dirty="0" smtClean="0"/>
              <a:t> is a difficult type of white collar crime to quantify.  Victims of a successful con may not find out that they are victims for months, years or decades. Witness the victims of Bernie </a:t>
            </a:r>
            <a:r>
              <a:rPr lang="en-US" baseline="0" dirty="0" err="1" smtClean="0"/>
              <a:t>Madoff</a:t>
            </a:r>
            <a:r>
              <a:rPr lang="en-US" baseline="0" dirty="0" smtClean="0"/>
              <a:t>, who conducted his fraud over the course of twenty years.</a:t>
            </a:r>
          </a:p>
          <a:p>
            <a:endParaRPr lang="en-US" baseline="0" dirty="0" smtClean="0"/>
          </a:p>
          <a:p>
            <a:r>
              <a:rPr lang="en-US" baseline="0" dirty="0" smtClean="0"/>
              <a:t>According to the most recent crime statistics from the FBI, however, the number of securities- and commodities-related fraud investigations have increased by 64% between 2004 and 2011.</a:t>
            </a:r>
          </a:p>
          <a:p>
            <a:endParaRPr lang="en-US" baseline="0" dirty="0" smtClean="0"/>
          </a:p>
          <a:p>
            <a:r>
              <a:rPr lang="en-US" baseline="0" dirty="0" smtClean="0"/>
              <a:t>Again, the losses are hard to quantify, but certainly they have been in the multiple billions of dollars.  Currently, they are estimated at between $10B and $40B</a:t>
            </a:r>
            <a:r>
              <a:rPr lang="en-US" dirty="0" smtClean="0"/>
              <a:t> per year.</a:t>
            </a:r>
          </a:p>
          <a:p>
            <a:endParaRPr lang="en-US" dirty="0" smtClean="0"/>
          </a:p>
          <a:p>
            <a:r>
              <a:rPr lang="en-US" dirty="0" smtClean="0"/>
              <a:t>The federal response has been to increase the number</a:t>
            </a:r>
            <a:r>
              <a:rPr lang="en-US" baseline="0" dirty="0" smtClean="0"/>
              <a:t> of agents assigned to investigate such crimes by a corresponding percentage.</a:t>
            </a:r>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p:spPr>
        <p:txBody>
          <a:bodyPr/>
          <a:lstStyle/>
          <a:p>
            <a:r>
              <a:rPr lang="en-US" dirty="0" smtClean="0"/>
              <a:t>The North Carolina Department of the Secretary of State is responsible for enforcing the </a:t>
            </a:r>
            <a:r>
              <a:rPr lang="en-US" b="1" dirty="0" smtClean="0"/>
              <a:t>North Carolina Securities Act</a:t>
            </a:r>
            <a:r>
              <a:rPr lang="en-US" dirty="0" smtClean="0"/>
              <a:t>, the </a:t>
            </a:r>
            <a:r>
              <a:rPr lang="en-US" b="1" dirty="0" smtClean="0"/>
              <a:t>North Carolina Investment Advisers Act</a:t>
            </a:r>
            <a:r>
              <a:rPr lang="en-US" dirty="0" smtClean="0"/>
              <a:t> and the </a:t>
            </a:r>
            <a:r>
              <a:rPr lang="en-US" b="1" dirty="0" smtClean="0"/>
              <a:t>North Carolina Commodities Act</a:t>
            </a:r>
            <a:r>
              <a:rPr lang="en-US" dirty="0" smtClean="0"/>
              <a:t> (Chapters 78A, 78C and 78D, respectively, of the North Carolina General Statutes).  This includes handling complaints, conducting investigations of alleged violations of the Acts that are administrative, civil and criminal, depending on the state’s jurisdiction, and making referrals to law enforcement officials.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There</a:t>
            </a:r>
            <a:r>
              <a:rPr lang="en-US" baseline="0" dirty="0" smtClean="0"/>
              <a:t> is no black and white definition of what a “security” is.  The NC statute simply lists a number of financial products that are specifically classified to be – or not to be – “securities”.</a:t>
            </a:r>
          </a:p>
          <a:p>
            <a:endParaRPr lang="en-US" baseline="0" dirty="0" smtClean="0"/>
          </a:p>
          <a:p>
            <a:r>
              <a:rPr lang="en-US" baseline="0" dirty="0" smtClean="0"/>
              <a:t>However, so that everyone can understand what a security is, it can be generally said that a security is ANY investment in which the investor has reasonably expectation of making a profit based on the entrepreneurial or managerial skills of someone else.</a:t>
            </a:r>
          </a:p>
          <a:p>
            <a:endParaRPr lang="en-US" baseline="0" dirty="0" smtClean="0"/>
          </a:p>
          <a:p>
            <a:r>
              <a:rPr lang="en-US" baseline="0" dirty="0" smtClean="0"/>
              <a:t>Not the PASSIVE relationship between you and your money and the success (or failure) of the venture.  If you are being offered an opportunity to invest in something, and you will have no control of or say over how the venture will be managed, and the only thing you are being asked for is your money, then chances are good the venture involves a security.  And this matters because (next slide)….</a:t>
            </a:r>
            <a:endParaRPr lang="en-US" dirty="0"/>
          </a:p>
        </p:txBody>
      </p:sp>
      <p:sp>
        <p:nvSpPr>
          <p:cNvPr id="4" name="Slide Number Placeholder 3"/>
          <p:cNvSpPr>
            <a:spLocks noGrp="1"/>
          </p:cNvSpPr>
          <p:nvPr>
            <p:ph type="sldNum" sz="quarter" idx="10"/>
          </p:nvPr>
        </p:nvSpPr>
        <p:spPr/>
        <p:txBody>
          <a:bodyPr/>
          <a:lstStyle/>
          <a:p>
            <a:pPr>
              <a:defRPr/>
            </a:pPr>
            <a:fld id="{C43B4F42-0C58-47E4-A241-3BD195DF2611}"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…with limited</a:t>
            </a:r>
            <a:r>
              <a:rPr lang="en-US" baseline="0" dirty="0" smtClean="0"/>
              <a:t> exceptions, anyone who sells a security or provides investment advice about a security must be registered with the NC Securities Division.</a:t>
            </a:r>
          </a:p>
          <a:p>
            <a:endParaRPr lang="en-US" baseline="0" dirty="0" smtClean="0"/>
          </a:p>
          <a:p>
            <a:r>
              <a:rPr lang="en-US" baseline="0" dirty="0" smtClean="0"/>
              <a:t>Not only must the person be registered, but the actual investment product itself must be registered as well.</a:t>
            </a:r>
          </a:p>
          <a:p>
            <a:endParaRPr lang="en-US" baseline="0" dirty="0" smtClean="0"/>
          </a:p>
          <a:p>
            <a:r>
              <a:rPr lang="en-US" baseline="0" dirty="0" smtClean="0"/>
              <a:t>So, now you know that there is a state agency you can call to check to see if the person trying to get you to invest in something is registered and whether the investment itself is registered.  If neither is registered, you need to do some further investigation because this is a major red flag that you may be walking into a fraudulent investment scheme.</a:t>
            </a:r>
          </a:p>
          <a:p>
            <a:endParaRPr lang="en-US" baseline="0" dirty="0" smtClean="0"/>
          </a:p>
          <a:p>
            <a:r>
              <a:rPr lang="en-US" baseline="0" dirty="0" smtClean="0"/>
              <a:t>And you should know that every single broker and every single investment adviser nationwide must be registered.  The NC Securities Division has access to the database of all registered brokers and investment advisers, so it doesn’t matter where the person resides.  If they are selling investment products or services into North Carolina, we have jurisdiction.  We can also provide information about the employment or disciplinary history of each of these types of people.  All of this is powerful information for you the investor.  It only takes 5 minutes to call and speak with one of our registration agents.  Taking that five minutes to make the call could prevent you from losing your entire life’s savings.</a:t>
            </a:r>
            <a:endParaRPr lang="en-US" dirty="0"/>
          </a:p>
        </p:txBody>
      </p:sp>
      <p:sp>
        <p:nvSpPr>
          <p:cNvPr id="4" name="Slide Number Placeholder 3"/>
          <p:cNvSpPr>
            <a:spLocks noGrp="1"/>
          </p:cNvSpPr>
          <p:nvPr>
            <p:ph type="sldNum" sz="quarter" idx="10"/>
          </p:nvPr>
        </p:nvSpPr>
        <p:spPr/>
        <p:txBody>
          <a:bodyPr/>
          <a:lstStyle/>
          <a:p>
            <a:pPr>
              <a:defRPr/>
            </a:pPr>
            <a:fld id="{C43B4F42-0C58-47E4-A241-3BD195DF2611}"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 me now</a:t>
            </a:r>
            <a:r>
              <a:rPr lang="en-US" baseline="0" dirty="0" smtClean="0"/>
              <a:t> talk about some of the common scams we see.  Before I do, though, I want to introduce you to my good friend here, without who I would not be here today.</a:t>
            </a:r>
          </a:p>
          <a:p>
            <a:endParaRPr lang="en-US" baseline="0" dirty="0" smtClean="0"/>
          </a:p>
          <a:p>
            <a:r>
              <a:rPr lang="en-US" baseline="0" dirty="0" smtClean="0"/>
              <a:t>(The rest is self-evident based on the slide.)</a:t>
            </a:r>
            <a:endParaRPr lang="en-US" dirty="0"/>
          </a:p>
        </p:txBody>
      </p:sp>
      <p:sp>
        <p:nvSpPr>
          <p:cNvPr id="4" name="Slide Number Placeholder 3"/>
          <p:cNvSpPr>
            <a:spLocks noGrp="1"/>
          </p:cNvSpPr>
          <p:nvPr>
            <p:ph type="sldNum" sz="quarter" idx="10"/>
          </p:nvPr>
        </p:nvSpPr>
        <p:spPr/>
        <p:txBody>
          <a:bodyPr/>
          <a:lstStyle/>
          <a:p>
            <a:pPr>
              <a:defRPr/>
            </a:pPr>
            <a:fld id="{C43B4F42-0C58-47E4-A241-3BD195DF2611}"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(This slide is self-evident based on the narrative.)</a:t>
            </a:r>
            <a:endParaRPr lang="en-US" dirty="0"/>
          </a:p>
        </p:txBody>
      </p:sp>
      <p:sp>
        <p:nvSpPr>
          <p:cNvPr id="4" name="Slide Number Placeholder 3"/>
          <p:cNvSpPr>
            <a:spLocks noGrp="1"/>
          </p:cNvSpPr>
          <p:nvPr>
            <p:ph type="sldNum" sz="quarter" idx="10"/>
          </p:nvPr>
        </p:nvSpPr>
        <p:spPr/>
        <p:txBody>
          <a:bodyPr/>
          <a:lstStyle/>
          <a:p>
            <a:pPr>
              <a:defRPr/>
            </a:pPr>
            <a:fld id="{C43B4F42-0C58-47E4-A241-3BD195DF2611}"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(This slide is self-evident based on the narrative.)</a:t>
            </a:r>
            <a:endParaRPr lang="en-US" dirty="0"/>
          </a:p>
        </p:txBody>
      </p:sp>
      <p:sp>
        <p:nvSpPr>
          <p:cNvPr id="4" name="Slide Number Placeholder 3"/>
          <p:cNvSpPr>
            <a:spLocks noGrp="1"/>
          </p:cNvSpPr>
          <p:nvPr>
            <p:ph type="sldNum" sz="quarter" idx="10"/>
          </p:nvPr>
        </p:nvSpPr>
        <p:spPr/>
        <p:txBody>
          <a:bodyPr/>
          <a:lstStyle/>
          <a:p>
            <a:pPr>
              <a:defRPr/>
            </a:pPr>
            <a:fld id="{C43B4F42-0C58-47E4-A241-3BD195DF2611}" type="slidenum">
              <a:rPr lang="en-US" smtClean="0"/>
              <a:pPr>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(This slide is self-evident based on the narrative.)</a:t>
            </a:r>
            <a:endParaRPr lang="en-US" dirty="0"/>
          </a:p>
        </p:txBody>
      </p:sp>
      <p:sp>
        <p:nvSpPr>
          <p:cNvPr id="4" name="Slide Number Placeholder 3"/>
          <p:cNvSpPr>
            <a:spLocks noGrp="1"/>
          </p:cNvSpPr>
          <p:nvPr>
            <p:ph type="sldNum" sz="quarter" idx="10"/>
          </p:nvPr>
        </p:nvSpPr>
        <p:spPr/>
        <p:txBody>
          <a:bodyPr/>
          <a:lstStyle/>
          <a:p>
            <a:pPr>
              <a:defRPr/>
            </a:pPr>
            <a:fld id="{C43B4F42-0C58-47E4-A241-3BD195DF2611}" type="slidenum">
              <a:rPr lang="en-US" smtClean="0"/>
              <a:pPr>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(This slide is self-evident based on the narrative.)</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C43B4F42-0C58-47E4-A241-3BD195DF2611}" type="slidenum">
              <a:rPr lang="en-US" smtClean="0"/>
              <a:pPr>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(This slide is self-evident based on the narrative.)</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C43B4F42-0C58-47E4-A241-3BD195DF2611}" type="slidenum">
              <a:rPr lang="en-US" smtClean="0"/>
              <a:pPr>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(This slide is self-evident based on the narrative.)</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C43B4F42-0C58-47E4-A241-3BD195DF2611}" type="slidenum">
              <a:rPr lang="en-US" smtClean="0"/>
              <a:pPr>
                <a:defRPr/>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(This slide is self-evident based on the narrative.)</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C43B4F42-0C58-47E4-A241-3BD195DF2611}" type="slidenum">
              <a:rPr lang="en-US" smtClean="0"/>
              <a:pPr>
                <a:defRPr/>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But Ponzi Schemes are not the purview of just New York.  We have them right here in North Carolina.  Let me introduce you to a few people.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(This slide is self-evident based on the narrative.)</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C43B4F42-0C58-47E4-A241-3BD195DF2611}" type="slidenum">
              <a:rPr lang="en-US" smtClean="0"/>
              <a:pPr>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(This slide is self-evident based on the narrative.)</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C43B4F42-0C58-47E4-A241-3BD195DF2611}" type="slidenum">
              <a:rPr lang="en-US" smtClean="0"/>
              <a:pPr>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(This slide is self-evident based on the narrative.)</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C43B4F42-0C58-47E4-A241-3BD195DF2611}" type="slidenum">
              <a:rPr lang="en-US" smtClean="0"/>
              <a:pPr>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(This slide is self-evident based on the narrative.)</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C43B4F42-0C58-47E4-A241-3BD195DF2611}" type="slidenum">
              <a:rPr lang="en-US" smtClean="0"/>
              <a:pPr>
                <a:defRPr/>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As bad</a:t>
            </a:r>
            <a:r>
              <a:rPr lang="en-US" baseline="0" dirty="0" smtClean="0"/>
              <a:t> as the financial devastation that these three men wrought against their victims, the social damage was just as great.  Why?  Because each of these three men engaged in what we call “affinity fraud” because they preyed on their victims’ faith.  Each portrayed himself as a “good Christian”.</a:t>
            </a:r>
          </a:p>
          <a:p>
            <a:endParaRPr lang="en-US" baseline="0" dirty="0" smtClean="0"/>
          </a:p>
          <a:p>
            <a:r>
              <a:rPr lang="en-US" baseline="0" dirty="0" smtClean="0"/>
              <a:t>Affinity fraud is fraud that is aimed at groups of people who share common characteristics.</a:t>
            </a:r>
          </a:p>
          <a:p>
            <a:endParaRPr lang="en-US" baseline="0" dirty="0" smtClean="0"/>
          </a:p>
          <a:p>
            <a:r>
              <a:rPr lang="en-US" baseline="0" dirty="0" smtClean="0"/>
              <a:t>Successful con artists are wonderful human psychologists.  They know that we humans like to associate with people who are like ourselves.</a:t>
            </a:r>
          </a:p>
          <a:p>
            <a:endParaRPr lang="en-US" baseline="0" dirty="0" smtClean="0"/>
          </a:p>
          <a:p>
            <a:r>
              <a:rPr lang="en-US" baseline="0" dirty="0" smtClean="0"/>
              <a:t>Think for a moment about your own personal life.  Think about the circles you have.  You have family circles, friendship circles, social circles, professional, ethnic, and religious circles -- we define ourselves by the circles we walk in. </a:t>
            </a:r>
          </a:p>
          <a:p>
            <a:endParaRPr lang="en-US" baseline="0" dirty="0" smtClean="0"/>
          </a:p>
          <a:p>
            <a:r>
              <a:rPr lang="en-US" baseline="0" dirty="0" smtClean="0"/>
              <a:t>Con artists know this.  What they’ll do is infiltrate a group. They will figure out who the influential members are and pitch those individuals a “can’t miss” investment opportunity.  They will “hook” them by making good on the promised return on the investment as a way to “prove” the legitimacy of the deal.  Then they will sit back and wait for word of mouth to work its way through the group.</a:t>
            </a:r>
          </a:p>
          <a:p>
            <a:endParaRPr lang="en-US" baseline="0" dirty="0" smtClean="0"/>
          </a:p>
          <a:p>
            <a:r>
              <a:rPr lang="en-US" baseline="0" dirty="0" smtClean="0"/>
              <a:t>One of two things will happen: Either you will never hear from the person again because he has absconded with the money; or you will turn on the evening news and see the fellow doing the “</a:t>
            </a:r>
            <a:r>
              <a:rPr lang="en-US" baseline="0" dirty="0" err="1" smtClean="0"/>
              <a:t>perp</a:t>
            </a:r>
            <a:r>
              <a:rPr lang="en-US" baseline="0" dirty="0" smtClean="0"/>
              <a:t> walk.”  All Ponzi schemes are doomed to fail because the con artist will eventually run out of new victims to pay off earlier investors.</a:t>
            </a:r>
            <a:endParaRPr lang="en-US" dirty="0"/>
          </a:p>
        </p:txBody>
      </p:sp>
      <p:sp>
        <p:nvSpPr>
          <p:cNvPr id="4" name="Slide Number Placeholder 3"/>
          <p:cNvSpPr>
            <a:spLocks noGrp="1"/>
          </p:cNvSpPr>
          <p:nvPr>
            <p:ph type="sldNum" sz="quarter" idx="10"/>
          </p:nvPr>
        </p:nvSpPr>
        <p:spPr/>
        <p:txBody>
          <a:bodyPr/>
          <a:lstStyle/>
          <a:p>
            <a:pPr>
              <a:defRPr/>
            </a:pPr>
            <a:fld id="{C43B4F42-0C58-47E4-A241-3BD195DF2611}" type="slidenum">
              <a:rPr lang="en-US" smtClean="0"/>
              <a:pPr>
                <a:defRPr/>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what group is the Number One target of</a:t>
            </a:r>
            <a:r>
              <a:rPr lang="en-US" baseline="0" dirty="0" smtClean="0"/>
              <a:t> </a:t>
            </a:r>
            <a:r>
              <a:rPr lang="en-US" dirty="0" smtClean="0"/>
              <a:t>investment fraud?  Seniors.</a:t>
            </a:r>
          </a:p>
          <a:p>
            <a:endParaRPr lang="en-US" dirty="0" smtClean="0"/>
          </a:p>
          <a:p>
            <a:r>
              <a:rPr lang="en-US" dirty="0" smtClean="0"/>
              <a:t>Why?  Because they have the cash.  They are at the stage of life in which their assets are the most easily liquidated.  Plus, through virtue of a lifetime of experience and habit, seniors are savers.</a:t>
            </a:r>
            <a:r>
              <a:rPr lang="en-US" baseline="0" dirty="0" smtClean="0"/>
              <a:t>  Con artists are looking for folks with money, and seniors, as a general class, have the money.</a:t>
            </a:r>
            <a:endParaRPr lang="en-US" dirty="0"/>
          </a:p>
        </p:txBody>
      </p:sp>
      <p:sp>
        <p:nvSpPr>
          <p:cNvPr id="4" name="Slide Number Placeholder 3"/>
          <p:cNvSpPr>
            <a:spLocks noGrp="1"/>
          </p:cNvSpPr>
          <p:nvPr>
            <p:ph type="sldNum" sz="quarter" idx="10"/>
          </p:nvPr>
        </p:nvSpPr>
        <p:spPr/>
        <p:txBody>
          <a:bodyPr/>
          <a:lstStyle/>
          <a:p>
            <a:pPr>
              <a:defRPr/>
            </a:pPr>
            <a:fld id="{C43B4F42-0C58-47E4-A241-3BD195DF2611}" type="slidenum">
              <a:rPr lang="en-US" smtClean="0"/>
              <a:pPr>
                <a:defRPr/>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Some empirical</a:t>
            </a:r>
            <a:r>
              <a:rPr lang="en-US" baseline="0" dirty="0" smtClean="0"/>
              <a:t> evidence to support the claim that seniors are the Number One target.</a:t>
            </a:r>
          </a:p>
          <a:p>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(This slide is self-evident based on the narrative.)</a:t>
            </a:r>
            <a:endParaRPr lang="en-US" dirty="0" smtClean="0"/>
          </a:p>
          <a:p>
            <a:endParaRPr lang="en-US" baseline="0" dirty="0" smtClean="0"/>
          </a:p>
        </p:txBody>
      </p:sp>
      <p:sp>
        <p:nvSpPr>
          <p:cNvPr id="4" name="Slide Number Placeholder 3"/>
          <p:cNvSpPr>
            <a:spLocks noGrp="1"/>
          </p:cNvSpPr>
          <p:nvPr>
            <p:ph type="sldNum" sz="quarter" idx="10"/>
          </p:nvPr>
        </p:nvSpPr>
        <p:spPr/>
        <p:txBody>
          <a:bodyPr/>
          <a:lstStyle/>
          <a:p>
            <a:pPr>
              <a:defRPr/>
            </a:pPr>
            <a:fld id="{C43B4F42-0C58-47E4-A241-3BD195DF2611}" type="slidenum">
              <a:rPr lang="en-US" smtClean="0"/>
              <a:pPr>
                <a:defRPr/>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have a stereotypical</a:t>
            </a:r>
            <a:r>
              <a:rPr lang="en-US" baseline="0" dirty="0" smtClean="0"/>
              <a:t> view as to who the typical investment fraud victim is.  We tend to think that it’s just the little old widow woman who is victimized.  We also think that only “bozos” can be duped and that victims are the poor or those people who are trying to hit a home run.</a:t>
            </a:r>
            <a:endParaRPr lang="en-US" dirty="0"/>
          </a:p>
        </p:txBody>
      </p:sp>
      <p:sp>
        <p:nvSpPr>
          <p:cNvPr id="4" name="Slide Number Placeholder 3"/>
          <p:cNvSpPr>
            <a:spLocks noGrp="1"/>
          </p:cNvSpPr>
          <p:nvPr>
            <p:ph type="sldNum" sz="quarter" idx="10"/>
          </p:nvPr>
        </p:nvSpPr>
        <p:spPr/>
        <p:txBody>
          <a:bodyPr/>
          <a:lstStyle/>
          <a:p>
            <a:pPr>
              <a:defRPr/>
            </a:pPr>
            <a:fld id="{C43B4F42-0C58-47E4-A241-3BD195DF2611}" type="slidenum">
              <a:rPr lang="en-US" smtClean="0"/>
              <a:pPr>
                <a:defRPr/>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Well,</a:t>
            </a:r>
            <a:r>
              <a:rPr lang="en-US" baseline="0" dirty="0" smtClean="0"/>
              <a:t> in reality, the opposite is true.</a:t>
            </a:r>
          </a:p>
          <a:p>
            <a:endParaRPr lang="en-US" baseline="0" dirty="0" smtClean="0"/>
          </a:p>
          <a:p>
            <a:r>
              <a:rPr lang="en-US" baseline="0" dirty="0" smtClean="0"/>
              <a:t>Most victims of investment fraud are men.</a:t>
            </a:r>
          </a:p>
          <a:p>
            <a:endParaRPr lang="en-US" baseline="0" dirty="0" smtClean="0"/>
          </a:p>
          <a:p>
            <a:r>
              <a:rPr lang="en-US" baseline="0" dirty="0" smtClean="0"/>
              <a:t>Most are college educated.</a:t>
            </a:r>
          </a:p>
          <a:p>
            <a:endParaRPr lang="en-US" baseline="0" dirty="0" smtClean="0"/>
          </a:p>
          <a:p>
            <a:r>
              <a:rPr lang="en-US" baseline="0" dirty="0" smtClean="0"/>
              <a:t>Most have incomes greater than $50K.</a:t>
            </a:r>
          </a:p>
          <a:p>
            <a:endParaRPr lang="en-US" baseline="0" dirty="0" smtClean="0"/>
          </a:p>
          <a:p>
            <a:r>
              <a:rPr lang="en-US" baseline="0" dirty="0" smtClean="0"/>
              <a:t>And most are men who trust their own judgment rather than seeking the advice or information from reliable sources.</a:t>
            </a:r>
          </a:p>
          <a:p>
            <a:endParaRPr lang="en-US" baseline="0" dirty="0" smtClean="0"/>
          </a:p>
          <a:p>
            <a:r>
              <a:rPr lang="en-US" baseline="0" dirty="0" smtClean="0"/>
              <a:t>Look at the victims of Bernie </a:t>
            </a:r>
            <a:r>
              <a:rPr lang="en-US" baseline="0" dirty="0" err="1" smtClean="0"/>
              <a:t>Madoff</a:t>
            </a:r>
            <a:r>
              <a:rPr lang="en-US" baseline="0" dirty="0" smtClean="0"/>
              <a:t> – they were CEOs, CFOs, economists, etc.  These were supposedly “smart”, “well-educated” and “savvy” people.  If they can be duped, anyone can be duped. </a:t>
            </a:r>
            <a:endParaRPr lang="en-US" dirty="0"/>
          </a:p>
        </p:txBody>
      </p:sp>
      <p:sp>
        <p:nvSpPr>
          <p:cNvPr id="4" name="Slide Number Placeholder 3"/>
          <p:cNvSpPr>
            <a:spLocks noGrp="1"/>
          </p:cNvSpPr>
          <p:nvPr>
            <p:ph type="sldNum" sz="quarter" idx="10"/>
          </p:nvPr>
        </p:nvSpPr>
        <p:spPr/>
        <p:txBody>
          <a:bodyPr/>
          <a:lstStyle/>
          <a:p>
            <a:pPr>
              <a:defRPr/>
            </a:pPr>
            <a:fld id="{C43B4F42-0C58-47E4-A241-3BD195DF2611}" type="slidenum">
              <a:rPr lang="en-US" smtClean="0"/>
              <a:pPr>
                <a:defRPr/>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But,</a:t>
            </a:r>
            <a:r>
              <a:rPr lang="en-US" baseline="0" dirty="0" smtClean="0"/>
              <a:t> of course, there are other risk factors making the elderly vulnerable to such crimes.</a:t>
            </a:r>
          </a:p>
          <a:p>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(This slide is self-evident based on the narrative.)</a:t>
            </a:r>
            <a:endParaRPr lang="en-US" dirty="0" smtClean="0"/>
          </a:p>
        </p:txBody>
      </p:sp>
      <p:sp>
        <p:nvSpPr>
          <p:cNvPr id="4" name="Slide Number Placeholder 3"/>
          <p:cNvSpPr>
            <a:spLocks noGrp="1"/>
          </p:cNvSpPr>
          <p:nvPr>
            <p:ph type="sldNum" sz="quarter" idx="10"/>
          </p:nvPr>
        </p:nvSpPr>
        <p:spPr/>
        <p:txBody>
          <a:bodyPr/>
          <a:lstStyle/>
          <a:p>
            <a:pPr>
              <a:defRPr/>
            </a:pPr>
            <a:fld id="{C43B4F42-0C58-47E4-A241-3BD195DF2611}" type="slidenum">
              <a:rPr lang="en-US" smtClean="0"/>
              <a:pPr>
                <a:defRPr/>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So, what are some</a:t>
            </a:r>
            <a:r>
              <a:rPr lang="en-US" baseline="0" dirty="0" smtClean="0"/>
              <a:t> solutions to combating this type of crime?</a:t>
            </a:r>
          </a:p>
          <a:p>
            <a:endParaRPr lang="en-US" baseline="0" dirty="0" smtClean="0"/>
          </a:p>
          <a:p>
            <a:r>
              <a:rPr lang="en-US" baseline="0" dirty="0" smtClean="0"/>
              <a:t>Well, this is the part of my presentation where I want to underscore the need for partnership.  This is where I want you to look at things through the lens of protecting seniors.  Up to this point my focus was to provide context for understanding what securities fraud is, the tricks con artists use and the protections provided by state and federal law.</a:t>
            </a:r>
          </a:p>
          <a:p>
            <a:endParaRPr lang="en-US" baseline="0" dirty="0" smtClean="0"/>
          </a:p>
          <a:p>
            <a:r>
              <a:rPr lang="en-US" baseline="0" dirty="0" smtClean="0"/>
              <a:t>One solution to conduct a vigorous public outreach campaign across the state – and we have done that.  Between us, I and my colleague, Barbara Bennett, have conducted almost 600 presentations to more than 38,000 people in all 100 counties over the past 7 years.</a:t>
            </a:r>
          </a:p>
          <a:p>
            <a:endParaRPr lang="en-US" baseline="0" dirty="0" smtClean="0"/>
          </a:p>
          <a:p>
            <a:r>
              <a:rPr lang="en-US" baseline="0" dirty="0" smtClean="0"/>
              <a:t>But we can’t do it by ourselves.  We need the partnership of others.</a:t>
            </a:r>
          </a:p>
          <a:p>
            <a:endParaRPr lang="en-US" baseline="0" dirty="0" smtClean="0"/>
          </a:p>
          <a:p>
            <a:r>
              <a:rPr lang="en-US" baseline="0" dirty="0" smtClean="0"/>
              <a:t>One such partnership solution is the Elder Investment Fraud and Financial Exploitation Prevention Program, also known as “EIFFE”.  This is a 2-year project that North Carolina and 23 other states are engaged in that is designed primarily to educate physicians with elderly patients to use their powers of observation and their patient interview process to be vigilant to the signs of potential financial abuse or exploitation.  Although designed for physicians, any adult services provider can participate.  If abuse or exploitation are suspected, the provider is encouraged to refer or report the patient or caregiver (if not the one suspected of the abuse) to appropriate community-based resources like Adult Protective Services (APS).  We also provide training to APS officials to understand what investment fraud is.</a:t>
            </a:r>
          </a:p>
          <a:p>
            <a:endParaRPr lang="en-US" baseline="0" dirty="0" smtClean="0"/>
          </a:p>
          <a:p>
            <a:r>
              <a:rPr lang="en-US" baseline="0" dirty="0" smtClean="0"/>
              <a:t>So far, we have conducted several training events here in North Carolina, including the NC Academy of Family Physicians, the J. Paul </a:t>
            </a:r>
            <a:r>
              <a:rPr lang="en-US" baseline="0" dirty="0" err="1" smtClean="0"/>
              <a:t>Sticht</a:t>
            </a:r>
            <a:r>
              <a:rPr lang="en-US" baseline="0" dirty="0" smtClean="0"/>
              <a:t> Center in Winston-Salem, the Mountain Area Health Education Center (MAHEC) as well as various other groups providing services to seniors.  We are planning other events and hope to conduct one here in Wilmington at SEAHEC later this year.</a:t>
            </a:r>
            <a:endParaRPr lang="en-US" dirty="0"/>
          </a:p>
        </p:txBody>
      </p:sp>
      <p:sp>
        <p:nvSpPr>
          <p:cNvPr id="4" name="Slide Number Placeholder 3"/>
          <p:cNvSpPr>
            <a:spLocks noGrp="1"/>
          </p:cNvSpPr>
          <p:nvPr>
            <p:ph type="sldNum" sz="quarter" idx="10"/>
          </p:nvPr>
        </p:nvSpPr>
        <p:spPr/>
        <p:txBody>
          <a:bodyPr/>
          <a:lstStyle/>
          <a:p>
            <a:pPr>
              <a:defRPr/>
            </a:pPr>
            <a:fld id="{C43B4F42-0C58-47E4-A241-3BD195DF2611}" type="slidenum">
              <a:rPr lang="en-US" smtClean="0"/>
              <a:pPr>
                <a:defRPr/>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Another solution is events</a:t>
            </a:r>
            <a:r>
              <a:rPr lang="en-US" baseline="0" dirty="0" smtClean="0"/>
              <a:t> like this Elder Fraud conference that brings together multiple agencies that each has a responsibility to help protect the elderly.  This conference was designed to get agencies talking to one another and to collaborate when possible.  We in the Secretary of State’s office are proud to be a cosponsor of this conference with the NC Conference of District Attorneys.</a:t>
            </a:r>
            <a:endParaRPr lang="en-US" dirty="0"/>
          </a:p>
        </p:txBody>
      </p:sp>
      <p:sp>
        <p:nvSpPr>
          <p:cNvPr id="4" name="Slide Number Placeholder 3"/>
          <p:cNvSpPr>
            <a:spLocks noGrp="1"/>
          </p:cNvSpPr>
          <p:nvPr>
            <p:ph type="sldNum" sz="quarter" idx="10"/>
          </p:nvPr>
        </p:nvSpPr>
        <p:spPr/>
        <p:txBody>
          <a:bodyPr/>
          <a:lstStyle/>
          <a:p>
            <a:pPr>
              <a:defRPr/>
            </a:pPr>
            <a:fld id="{C43B4F42-0C58-47E4-A241-3BD195DF2611}" type="slidenum">
              <a:rPr lang="en-US" smtClean="0"/>
              <a:pPr>
                <a:defRPr/>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(This slide is self-evident based on the narrative.)</a:t>
            </a:r>
            <a:endParaRPr lang="en-US" dirty="0" smtClean="0"/>
          </a:p>
        </p:txBody>
      </p:sp>
      <p:sp>
        <p:nvSpPr>
          <p:cNvPr id="4" name="Slide Number Placeholder 3"/>
          <p:cNvSpPr>
            <a:spLocks noGrp="1"/>
          </p:cNvSpPr>
          <p:nvPr>
            <p:ph type="sldNum" sz="quarter" idx="10"/>
          </p:nvPr>
        </p:nvSpPr>
        <p:spPr/>
        <p:txBody>
          <a:bodyPr/>
          <a:lstStyle/>
          <a:p>
            <a:pPr>
              <a:defRPr/>
            </a:pPr>
            <a:fld id="{C43B4F42-0C58-47E4-A241-3BD195DF2611}" type="slidenum">
              <a:rPr lang="en-US" smtClean="0"/>
              <a:pPr>
                <a:defRPr/>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(This slide is self-evident based on the narrative.)</a:t>
            </a:r>
            <a:endParaRPr lang="en-US" dirty="0" smtClean="0"/>
          </a:p>
        </p:txBody>
      </p:sp>
      <p:sp>
        <p:nvSpPr>
          <p:cNvPr id="4" name="Slide Number Placeholder 3"/>
          <p:cNvSpPr>
            <a:spLocks noGrp="1"/>
          </p:cNvSpPr>
          <p:nvPr>
            <p:ph type="sldNum" sz="quarter" idx="10"/>
          </p:nvPr>
        </p:nvSpPr>
        <p:spPr/>
        <p:txBody>
          <a:bodyPr/>
          <a:lstStyle/>
          <a:p>
            <a:pPr>
              <a:defRPr/>
            </a:pPr>
            <a:fld id="{C43B4F42-0C58-47E4-A241-3BD195DF2611}" type="slidenum">
              <a:rPr lang="en-US" smtClean="0"/>
              <a:pPr>
                <a:defRPr/>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(This slide is self-evident based on the narrative.)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At this time, I would like to turn things over to my colleague, Allan Russ, Senior Enforcement Attorney and Deputy Director of the North Carolina Securities Division, who will provide more in-depth information about the various types of scams that keep us awake at night.</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C43B4F42-0C58-47E4-A241-3BD195DF2611}" type="slidenum">
              <a:rPr lang="en-US" smtClean="0"/>
              <a:pPr>
                <a:defRPr/>
              </a:pPr>
              <a:t>28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F196F1F-1ED8-4CAE-A82A-71B4524C7EF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10A0FDD-2B8C-482A-AE22-67FD2CADC61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6910F65-86FD-425E-AC72-3ADAD2BBF6C1}"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67A31C5-BA3E-43CB-B2AD-E7658449A0E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274FA91-93E3-47D4-8892-10DA0D8DCAA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305402F-95F3-4FFE-8FA7-0E306CD3D39F}"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EA883123-6853-4C8D-9556-C19181501D8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7854B38-AAED-4957-90EB-DEF9BF8816D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F27966E-8236-48D6-96F7-8232EE11B71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250EBF6-FB16-4390-B6DF-4AAFDA6CFD5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0F40278-EF2A-4A9D-8561-846011CBF122}"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E13FCDA-F689-4DCF-A2FC-684A546958DB}"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EA7B160-BC06-4A38-AAA7-C7230C1CDDBE}"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949865A-B87B-41A3-BEFD-CCC855EEBC7F}"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918F7AB3-94A8-42C0-8508-CF0DFD1A1EB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331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p>
        </p:txBody>
      </p:sp>
      <p:sp>
        <p:nvSpPr>
          <p:cNvPr id="1331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p>
        </p:txBody>
      </p:sp>
      <p:sp>
        <p:nvSpPr>
          <p:cNvPr id="1331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3FE6A574-BB49-4408-9AAE-0EE9EB6002C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Lst>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hyperlink" Target="http://www.fbi.gov/stats-services/publications/financial-crimes-report-2010-2011"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2.gif"/></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hyperlink" Target="http://www.google.com/url?sa=i&amp;rct=j&amp;q=banker&amp;source=images&amp;cd=&amp;cad=rja&amp;docid=ep1JDkCRZdUX1M&amp;tbnid=isltpfM_JO8xvM:&amp;ved=0CAUQjRw&amp;url=http://www.thewisdomjournal.com/Blog/things-your-traditional-banker-wont-tell-you-about-online-banking/&amp;ei=RBRHUbr-D5GI9gSAtIDIDg&amp;psig=AFQjCNE6MtFlaZk8AhOKDWbgEjupSd7d7Q&amp;ust=1363698924932329" TargetMode="External"/><Relationship Id="rId5" Type="http://schemas.openxmlformats.org/officeDocument/2006/relationships/image" Target="../media/image22.jpeg"/><Relationship Id="rId4" Type="http://schemas.openxmlformats.org/officeDocument/2006/relationships/hyperlink" Target="http://www.google.com/url?sa=i&amp;rct=j&amp;q=bozo+the+clown&amp;source=images&amp;cd=&amp;cad=rja&amp;docid=r8I6zRIhG4CdrM&amp;tbnid=EMC2yQQ5FVq2aM:&amp;ved=0CAUQjRw&amp;url=http://manhattaninfidel.com/2011/06/17/the-sad-tragic-death-of-bozo-the-clown/&amp;ei=7gxHUcTHNpCm9gTIp4HQDA&amp;psig=AFQjCNHYIQXnQEzpV1qHpBWm-OEL5_RTgQ&amp;ust=1363697255010391"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hyperlink" Target="http://assets.aarp.org/rgcenter/econ/fraud-victims-11.pdf" TargetMode="External"/><Relationship Id="rId7" Type="http://schemas.openxmlformats.org/officeDocument/2006/relationships/hyperlink" Target="http://www.google.com/url?sa=i&amp;rct=j&amp;q=decisive&amp;source=images&amp;cd=&amp;cad=rja&amp;docid=8cLiAyI-WQlp9M&amp;tbnid=nG-O-WJDbQQc0M:&amp;ved=0CAUQjRw&amp;url=http://cobaltpm.com/why-you-need-to-be-a-decisive-project-manager/&amp;ei=qBVHUbW-CIfO9QTT44HoDA&amp;psig=AFQjCNGyLy50JvJGVK6RS1W2E2tA_ll-Vg&amp;ust=1363699469328193" TargetMode="External"/><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image" Target="../media/image25.jpeg"/><Relationship Id="rId5" Type="http://schemas.openxmlformats.org/officeDocument/2006/relationships/hyperlink" Target="http://www.google.com/url?sa=i&amp;rct=j&amp;q=daddy%20warbucks%20cartoon&amp;source=images&amp;cd=&amp;cad=rja&amp;docid=XzTPNLkbZGtMcM&amp;tbnid=ZTnXCkLa0bYgXM:&amp;ved=0CAUQjRw&amp;url=http://aliglobaleducation.com/images/daddy-warbucks-cartoon&amp;ei=BBVHUbXxN4X68QS5x4CwDg&amp;psig=AFQjCNFiL04_aYKuT87XQbwtRwvdW_NWXQ&amp;ust=1363699316664389" TargetMode="External"/><Relationship Id="rId10" Type="http://schemas.openxmlformats.org/officeDocument/2006/relationships/image" Target="../media/image27.jpeg"/><Relationship Id="rId4" Type="http://schemas.openxmlformats.org/officeDocument/2006/relationships/image" Target="../media/image24.jpeg"/><Relationship Id="rId9" Type="http://schemas.openxmlformats.org/officeDocument/2006/relationships/hyperlink" Target="http://www.google.com/url?sa=i&amp;rct=j&amp;q=group%20of%20diverse%20elderly%20men&amp;source=images&amp;cd=&amp;cad=rja&amp;docid=1zy_g-_hvDo6ZM&amp;tbnid=ocoNZK_gTxhNVM:&amp;ved=0CAUQjRw&amp;url=http://www.henrywirth.com/MutualFunds.html&amp;ei=dRdHUfzeJIm68ASS_IDoAw&amp;psig=AFQjCNGkIy-hlAkP0Bf0oKce1v9StSlyHw&amp;ust=1363699926538343"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www.ncbi.nlm.nih.gov/pmc/articles/PMC2670458/" TargetMode="External"/><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hyperlink" Target="http://www.pnas.org/content/109/51/20848.abstract?sid=b9aade60-7820-48fd-a089-15cc85221b6f"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30.jpeg"/></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4"/>
          <p:cNvSpPr>
            <a:spLocks noGrp="1" noChangeArrowheads="1"/>
          </p:cNvSpPr>
          <p:nvPr>
            <p:ph type="title"/>
          </p:nvPr>
        </p:nvSpPr>
        <p:spPr>
          <a:xfrm>
            <a:off x="0" y="274638"/>
            <a:ext cx="9144000" cy="1143000"/>
          </a:xfrm>
          <a:solidFill>
            <a:srgbClr val="0000FF"/>
          </a:solidFill>
        </p:spPr>
        <p:txBody>
          <a:bodyPr/>
          <a:lstStyle/>
          <a:p>
            <a:pPr eaLnBrk="1" hangingPunct="1"/>
            <a:r>
              <a:rPr lang="en-US" sz="3200" dirty="0" smtClean="0">
                <a:solidFill>
                  <a:schemeClr val="bg1"/>
                </a:solidFill>
              </a:rPr>
              <a:t>Combating Frauds Against the Elderly</a:t>
            </a:r>
          </a:p>
        </p:txBody>
      </p:sp>
      <p:sp>
        <p:nvSpPr>
          <p:cNvPr id="2051" name="Rectangle 3"/>
          <p:cNvSpPr>
            <a:spLocks noGrp="1" noChangeArrowheads="1"/>
          </p:cNvSpPr>
          <p:nvPr>
            <p:ph type="body" sz="half" idx="1"/>
          </p:nvPr>
        </p:nvSpPr>
        <p:spPr>
          <a:xfrm>
            <a:off x="457200" y="1600200"/>
            <a:ext cx="8305800" cy="4525963"/>
          </a:xfrm>
        </p:spPr>
        <p:txBody>
          <a:bodyPr/>
          <a:lstStyle/>
          <a:p>
            <a:pPr algn="ctr" eaLnBrk="1" hangingPunct="1">
              <a:buFontTx/>
              <a:buNone/>
            </a:pPr>
            <a:r>
              <a:rPr lang="en-US" sz="2800" dirty="0" smtClean="0"/>
              <a:t>A Partnership Working Together</a:t>
            </a:r>
          </a:p>
          <a:p>
            <a:pPr algn="ctr" eaLnBrk="1" hangingPunct="1">
              <a:buFontTx/>
              <a:buNone/>
            </a:pPr>
            <a:endParaRPr lang="en-US" sz="2000" dirty="0" smtClean="0"/>
          </a:p>
          <a:p>
            <a:pPr algn="ctr" eaLnBrk="1" hangingPunct="1">
              <a:buFontTx/>
              <a:buNone/>
            </a:pPr>
            <a:endParaRPr lang="en-US" sz="2000" dirty="0" smtClean="0"/>
          </a:p>
          <a:p>
            <a:pPr algn="ctr" eaLnBrk="1" hangingPunct="1">
              <a:buFontTx/>
              <a:buNone/>
            </a:pPr>
            <a:endParaRPr lang="en-US" sz="2000" dirty="0" smtClean="0"/>
          </a:p>
          <a:p>
            <a:pPr algn="r">
              <a:buFontTx/>
              <a:buNone/>
            </a:pPr>
            <a:r>
              <a:rPr lang="en-US" sz="1600" dirty="0" smtClean="0"/>
              <a:t>John </a:t>
            </a:r>
            <a:r>
              <a:rPr lang="en-US" sz="1600" dirty="0" err="1" smtClean="0"/>
              <a:t>Maron</a:t>
            </a:r>
            <a:endParaRPr lang="en-US" sz="1600" dirty="0" smtClean="0"/>
          </a:p>
          <a:p>
            <a:pPr algn="r">
              <a:buFontTx/>
              <a:buNone/>
            </a:pPr>
            <a:r>
              <a:rPr lang="en-US" sz="1600" dirty="0" smtClean="0"/>
              <a:t>Director, Investor Education Program</a:t>
            </a:r>
          </a:p>
          <a:p>
            <a:pPr algn="r">
              <a:buFontTx/>
              <a:buNone/>
            </a:pPr>
            <a:r>
              <a:rPr lang="en-US" sz="1600" dirty="0" smtClean="0"/>
              <a:t>NC Dept. of the Secretary of State</a:t>
            </a:r>
          </a:p>
          <a:p>
            <a:pPr algn="r">
              <a:buFontTx/>
              <a:buNone/>
            </a:pPr>
            <a:r>
              <a:rPr lang="en-US" sz="1600" dirty="0" smtClean="0"/>
              <a:t>Securities Division</a:t>
            </a:r>
          </a:p>
          <a:p>
            <a:pPr algn="r">
              <a:buFontTx/>
              <a:buNone/>
            </a:pPr>
            <a:r>
              <a:rPr lang="en-US" sz="1600" dirty="0" smtClean="0"/>
              <a:t>PO Box 29622</a:t>
            </a:r>
          </a:p>
          <a:p>
            <a:pPr algn="r">
              <a:buFontTx/>
              <a:buNone/>
            </a:pPr>
            <a:r>
              <a:rPr lang="en-US" sz="1600" dirty="0" smtClean="0"/>
              <a:t>Raleigh, NC 27626-0622</a:t>
            </a:r>
          </a:p>
          <a:p>
            <a:pPr algn="r">
              <a:buFontTx/>
              <a:buNone/>
            </a:pPr>
            <a:r>
              <a:rPr lang="en-US" sz="1600" dirty="0" smtClean="0"/>
              <a:t>(919) 807-2106</a:t>
            </a:r>
          </a:p>
          <a:p>
            <a:pPr algn="r">
              <a:buFontTx/>
              <a:buNone/>
            </a:pPr>
            <a:r>
              <a:rPr lang="en-US" sz="1600" dirty="0" smtClean="0"/>
              <a:t>jmaron@sosnc.com</a:t>
            </a:r>
          </a:p>
        </p:txBody>
      </p:sp>
      <p:pic>
        <p:nvPicPr>
          <p:cNvPr id="1035" name="Picture 11" descr="C:\Documents and Settings\jmaron\Local Settings\Temporary Internet Files\Content.IE5\74Y1KKU8\MP900438369[2].jpg"/>
          <p:cNvPicPr>
            <a:picLocks noChangeAspect="1" noChangeArrowheads="1"/>
          </p:cNvPicPr>
          <p:nvPr/>
        </p:nvPicPr>
        <p:blipFill>
          <a:blip r:embed="rId3" cstate="print"/>
          <a:srcRect/>
          <a:stretch>
            <a:fillRect/>
          </a:stretch>
        </p:blipFill>
        <p:spPr bwMode="auto">
          <a:xfrm>
            <a:off x="457200" y="2971800"/>
            <a:ext cx="4802565" cy="3192562"/>
          </a:xfrm>
          <a:prstGeom prst="rect">
            <a:avLst/>
          </a:prstGeom>
          <a:noFill/>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9"/>
          <p:cNvSpPr>
            <a:spLocks noGrp="1" noChangeArrowheads="1"/>
          </p:cNvSpPr>
          <p:nvPr>
            <p:ph sz="half" idx="2"/>
          </p:nvPr>
        </p:nvSpPr>
        <p:spPr>
          <a:xfrm>
            <a:off x="4191000" y="1600200"/>
            <a:ext cx="4724400" cy="4906963"/>
          </a:xfrm>
        </p:spPr>
        <p:txBody>
          <a:bodyPr/>
          <a:lstStyle/>
          <a:p>
            <a:pPr marL="0" indent="0">
              <a:spcBef>
                <a:spcPct val="0"/>
              </a:spcBef>
              <a:buFont typeface="Wingdings" pitchFamily="2" charset="2"/>
              <a:buChar char="Ø"/>
            </a:pPr>
            <a:r>
              <a:rPr lang="en-US" sz="2200" dirty="0" smtClean="0"/>
              <a:t>Between 2004-2011, open securities and commodities fraud investigations increased from 1,139  to 1,846 (+62%). </a:t>
            </a:r>
          </a:p>
          <a:p>
            <a:pPr marL="0" indent="0">
              <a:spcBef>
                <a:spcPct val="0"/>
              </a:spcBef>
              <a:buFontTx/>
              <a:buNone/>
            </a:pPr>
            <a:endParaRPr lang="en-US" sz="2200" dirty="0" smtClean="0"/>
          </a:p>
          <a:p>
            <a:pPr marL="0" indent="0">
              <a:spcBef>
                <a:spcPct val="0"/>
              </a:spcBef>
              <a:buFont typeface="Wingdings" pitchFamily="2" charset="2"/>
              <a:buChar char="Ø"/>
            </a:pPr>
            <a:r>
              <a:rPr lang="en-US" sz="2200" dirty="0" smtClean="0"/>
              <a:t>During this time period, the losses associated with these types of schemes have increased to billions of dollars. (Est. $10B - #40B/yr)</a:t>
            </a:r>
          </a:p>
          <a:p>
            <a:pPr marL="0" indent="0">
              <a:spcBef>
                <a:spcPct val="0"/>
              </a:spcBef>
              <a:buNone/>
            </a:pPr>
            <a:endParaRPr lang="en-US" sz="2200" dirty="0" smtClean="0"/>
          </a:p>
          <a:p>
            <a:pPr marL="0" indent="0">
              <a:spcBef>
                <a:spcPct val="0"/>
              </a:spcBef>
              <a:buFont typeface="Wingdings" pitchFamily="2" charset="2"/>
              <a:buChar char="Ø"/>
            </a:pPr>
            <a:r>
              <a:rPr lang="en-US" sz="2200" dirty="0" smtClean="0"/>
              <a:t>In response, the FBI has added 91 agents since 2008 (+61%).</a:t>
            </a:r>
          </a:p>
          <a:p>
            <a:pPr marL="0" indent="0">
              <a:spcBef>
                <a:spcPct val="0"/>
              </a:spcBef>
              <a:buFont typeface="Wingdings" pitchFamily="2" charset="2"/>
              <a:buChar char="Ø"/>
            </a:pPr>
            <a:endParaRPr lang="en-US" sz="1400" dirty="0" smtClean="0"/>
          </a:p>
          <a:p>
            <a:pPr marL="0" indent="0">
              <a:spcBef>
                <a:spcPct val="0"/>
              </a:spcBef>
              <a:buFontTx/>
              <a:buNone/>
            </a:pPr>
            <a:r>
              <a:rPr lang="en-US" sz="1400" dirty="0" smtClean="0"/>
              <a:t>(Source: FBI’s </a:t>
            </a:r>
            <a:r>
              <a:rPr lang="en-US" sz="1400" dirty="0" smtClean="0">
                <a:hlinkClick r:id="rId3"/>
              </a:rPr>
              <a:t>2010-2011 Financial Crimes Report</a:t>
            </a:r>
            <a:r>
              <a:rPr lang="en-US" sz="1400" dirty="0" smtClean="0"/>
              <a:t>)</a:t>
            </a:r>
            <a:r>
              <a:rPr lang="en-US" sz="2000" b="1" dirty="0" smtClean="0"/>
              <a:t/>
            </a:r>
            <a:br>
              <a:rPr lang="en-US" sz="2000" b="1" dirty="0" smtClean="0"/>
            </a:br>
            <a:endParaRPr lang="en-US" sz="2000" dirty="0" smtClean="0"/>
          </a:p>
        </p:txBody>
      </p:sp>
      <p:sp>
        <p:nvSpPr>
          <p:cNvPr id="4099" name="Rectangle 4"/>
          <p:cNvSpPr>
            <a:spLocks noGrp="1" noChangeArrowheads="1"/>
          </p:cNvSpPr>
          <p:nvPr>
            <p:ph type="title"/>
          </p:nvPr>
        </p:nvSpPr>
        <p:spPr>
          <a:xfrm>
            <a:off x="0" y="274638"/>
            <a:ext cx="9144000" cy="1143000"/>
          </a:xfrm>
          <a:solidFill>
            <a:srgbClr val="0000FF"/>
          </a:solidFill>
        </p:spPr>
        <p:txBody>
          <a:bodyPr/>
          <a:lstStyle/>
          <a:p>
            <a:pPr eaLnBrk="1" hangingPunct="1"/>
            <a:r>
              <a:rPr lang="en-US" smtClean="0">
                <a:solidFill>
                  <a:schemeClr val="bg1"/>
                </a:solidFill>
              </a:rPr>
              <a:t>Investment Fraud</a:t>
            </a:r>
          </a:p>
        </p:txBody>
      </p:sp>
      <p:pic>
        <p:nvPicPr>
          <p:cNvPr id="4100" name="Picture 17" descr="MMj02829930000[1]"/>
          <p:cNvPicPr>
            <a:picLocks noChangeAspect="1" noChangeArrowheads="1" noCrop="1"/>
          </p:cNvPicPr>
          <p:nvPr/>
        </p:nvPicPr>
        <p:blipFill>
          <a:blip r:embed="rId4" cstate="print"/>
          <a:srcRect/>
          <a:stretch>
            <a:fillRect/>
          </a:stretch>
        </p:blipFill>
        <p:spPr bwMode="auto">
          <a:xfrm>
            <a:off x="457200" y="2438400"/>
            <a:ext cx="3505200" cy="3505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Grp="1" noChangeArrowheads="1"/>
          </p:cNvSpPr>
          <p:nvPr>
            <p:ph type="title"/>
          </p:nvPr>
        </p:nvSpPr>
        <p:spPr>
          <a:xfrm>
            <a:off x="0" y="274638"/>
            <a:ext cx="9144000" cy="1143000"/>
          </a:xfrm>
          <a:solidFill>
            <a:srgbClr val="0000FF"/>
          </a:solidFill>
        </p:spPr>
        <p:txBody>
          <a:bodyPr/>
          <a:lstStyle/>
          <a:p>
            <a:pPr eaLnBrk="1" hangingPunct="1"/>
            <a:r>
              <a:rPr lang="en-US" smtClean="0">
                <a:solidFill>
                  <a:schemeClr val="bg1"/>
                </a:solidFill>
              </a:rPr>
              <a:t>Investment Fraud</a:t>
            </a:r>
          </a:p>
        </p:txBody>
      </p:sp>
      <p:sp>
        <p:nvSpPr>
          <p:cNvPr id="58373" name="Text Box 5"/>
          <p:cNvSpPr txBox="1">
            <a:spLocks noChangeArrowheads="1"/>
          </p:cNvSpPr>
          <p:nvPr/>
        </p:nvSpPr>
        <p:spPr bwMode="auto">
          <a:xfrm>
            <a:off x="152400" y="1524000"/>
            <a:ext cx="8763000" cy="4524315"/>
          </a:xfrm>
          <a:prstGeom prst="rect">
            <a:avLst/>
          </a:prstGeom>
          <a:noFill/>
          <a:ln w="9525">
            <a:noFill/>
            <a:miter lim="800000"/>
            <a:headEnd/>
            <a:tailEnd/>
          </a:ln>
        </p:spPr>
        <p:txBody>
          <a:bodyPr wrap="square">
            <a:spAutoFit/>
          </a:bodyPr>
          <a:lstStyle/>
          <a:p>
            <a:pPr>
              <a:spcBef>
                <a:spcPct val="50000"/>
              </a:spcBef>
            </a:pPr>
            <a:endParaRPr lang="en-US" dirty="0" smtClean="0"/>
          </a:p>
          <a:p>
            <a:pPr>
              <a:spcBef>
                <a:spcPts val="0"/>
              </a:spcBef>
            </a:pPr>
            <a:r>
              <a:rPr lang="en-US" dirty="0" smtClean="0"/>
              <a:t>NC </a:t>
            </a:r>
            <a:r>
              <a:rPr lang="en-US" dirty="0"/>
              <a:t>Dept. </a:t>
            </a:r>
            <a:r>
              <a:rPr lang="en-US" dirty="0" smtClean="0"/>
              <a:t>of the </a:t>
            </a:r>
            <a:r>
              <a:rPr lang="en-US" dirty="0"/>
              <a:t>Secretary </a:t>
            </a:r>
            <a:r>
              <a:rPr lang="en-US" dirty="0" smtClean="0"/>
              <a:t>of State</a:t>
            </a:r>
          </a:p>
          <a:p>
            <a:pPr>
              <a:spcBef>
                <a:spcPts val="0"/>
              </a:spcBef>
            </a:pPr>
            <a:r>
              <a:rPr lang="en-US" dirty="0" smtClean="0"/>
              <a:t> </a:t>
            </a:r>
            <a:r>
              <a:rPr lang="en-US" dirty="0"/>
              <a:t>Administers </a:t>
            </a:r>
            <a:r>
              <a:rPr lang="en-US" dirty="0" smtClean="0"/>
              <a:t>and </a:t>
            </a:r>
            <a:r>
              <a:rPr lang="en-US" dirty="0"/>
              <a:t>Enforces:</a:t>
            </a:r>
          </a:p>
          <a:p>
            <a:pPr>
              <a:spcBef>
                <a:spcPct val="50000"/>
              </a:spcBef>
            </a:pPr>
            <a:endParaRPr lang="en-US" dirty="0" smtClean="0"/>
          </a:p>
          <a:p>
            <a:pPr>
              <a:spcBef>
                <a:spcPct val="50000"/>
              </a:spcBef>
            </a:pPr>
            <a:r>
              <a:rPr lang="en-US" dirty="0" smtClean="0"/>
              <a:t>NC </a:t>
            </a:r>
            <a:r>
              <a:rPr lang="en-US" dirty="0"/>
              <a:t>Securities Act             </a:t>
            </a:r>
            <a:r>
              <a:rPr lang="en-US" dirty="0" smtClean="0"/>
              <a:t>              </a:t>
            </a:r>
            <a:r>
              <a:rPr lang="en-US" sz="2400" dirty="0"/>
              <a:t>(N.C.G.S. </a:t>
            </a:r>
            <a:r>
              <a:rPr lang="en-US" sz="2400" dirty="0">
                <a:cs typeface="Arial" charset="0"/>
              </a:rPr>
              <a:t>§ 78A)</a:t>
            </a:r>
          </a:p>
          <a:p>
            <a:pPr>
              <a:spcBef>
                <a:spcPct val="50000"/>
              </a:spcBef>
            </a:pPr>
            <a:r>
              <a:rPr lang="en-US" dirty="0"/>
              <a:t>NC Investment Advisers Act   </a:t>
            </a:r>
            <a:r>
              <a:rPr lang="en-US" dirty="0" smtClean="0"/>
              <a:t>        </a:t>
            </a:r>
            <a:r>
              <a:rPr lang="en-US" sz="2400" dirty="0" smtClean="0"/>
              <a:t>(</a:t>
            </a:r>
            <a:r>
              <a:rPr lang="en-US" sz="2400" dirty="0"/>
              <a:t>N.C.G.S. § 78C)</a:t>
            </a:r>
          </a:p>
          <a:p>
            <a:pPr>
              <a:spcBef>
                <a:spcPct val="50000"/>
              </a:spcBef>
            </a:pPr>
            <a:r>
              <a:rPr lang="en-US" dirty="0"/>
              <a:t>NC Commodities Act               </a:t>
            </a:r>
            <a:r>
              <a:rPr lang="en-US" dirty="0" smtClean="0"/>
              <a:t>       </a:t>
            </a:r>
            <a:r>
              <a:rPr lang="en-US" sz="2400" dirty="0" smtClean="0"/>
              <a:t>(</a:t>
            </a:r>
            <a:r>
              <a:rPr lang="en-US" sz="2400" dirty="0"/>
              <a:t>N.C.G.S. § 78D)</a:t>
            </a:r>
          </a:p>
        </p:txBody>
      </p:sp>
      <p:pic>
        <p:nvPicPr>
          <p:cNvPr id="5" name="Picture 6" descr="Secretary Marshall (new)"/>
          <p:cNvPicPr>
            <a:picLocks noChangeAspect="1" noChangeArrowheads="1"/>
          </p:cNvPicPr>
          <p:nvPr/>
        </p:nvPicPr>
        <p:blipFill>
          <a:blip r:embed="rId3" cstate="print"/>
          <a:srcRect/>
          <a:stretch>
            <a:fillRect/>
          </a:stretch>
        </p:blipFill>
        <p:spPr bwMode="auto">
          <a:xfrm>
            <a:off x="7010400" y="1600200"/>
            <a:ext cx="1729687" cy="2282916"/>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8373">
                                            <p:txEl>
                                              <p:pRg st="4" end="4"/>
                                            </p:txEl>
                                          </p:spTgt>
                                        </p:tgtEl>
                                        <p:attrNameLst>
                                          <p:attrName>style.visibility</p:attrName>
                                        </p:attrNameLst>
                                      </p:cBhvr>
                                      <p:to>
                                        <p:strVal val="visible"/>
                                      </p:to>
                                    </p:set>
                                    <p:anim calcmode="lin" valueType="num">
                                      <p:cBhvr additive="base">
                                        <p:cTn id="7" dur="500" fill="hold"/>
                                        <p:tgtEl>
                                          <p:spTgt spid="5837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837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8373">
                                            <p:txEl>
                                              <p:pRg st="5" end="5"/>
                                            </p:txEl>
                                          </p:spTgt>
                                        </p:tgtEl>
                                        <p:attrNameLst>
                                          <p:attrName>style.visibility</p:attrName>
                                        </p:attrNameLst>
                                      </p:cBhvr>
                                      <p:to>
                                        <p:strVal val="visible"/>
                                      </p:to>
                                    </p:set>
                                    <p:anim calcmode="lin" valueType="num">
                                      <p:cBhvr additive="base">
                                        <p:cTn id="13" dur="500" fill="hold"/>
                                        <p:tgtEl>
                                          <p:spTgt spid="58373">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837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8373">
                                            <p:txEl>
                                              <p:pRg st="6" end="6"/>
                                            </p:txEl>
                                          </p:spTgt>
                                        </p:tgtEl>
                                        <p:attrNameLst>
                                          <p:attrName>style.visibility</p:attrName>
                                        </p:attrNameLst>
                                      </p:cBhvr>
                                      <p:to>
                                        <p:strVal val="visible"/>
                                      </p:to>
                                    </p:set>
                                    <p:anim calcmode="lin" valueType="num">
                                      <p:cBhvr additive="base">
                                        <p:cTn id="19" dur="500" fill="hold"/>
                                        <p:tgtEl>
                                          <p:spTgt spid="5837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837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0" y="274638"/>
            <a:ext cx="9144000" cy="1143000"/>
          </a:xfrm>
          <a:solidFill>
            <a:srgbClr val="0000FF"/>
          </a:solidFill>
        </p:spPr>
        <p:txBody>
          <a:bodyPr/>
          <a:lstStyle/>
          <a:p>
            <a:pPr eaLnBrk="1" hangingPunct="1"/>
            <a:r>
              <a:rPr lang="en-US" smtClean="0">
                <a:solidFill>
                  <a:schemeClr val="bg1"/>
                </a:solidFill>
              </a:rPr>
              <a:t>What is a </a:t>
            </a:r>
            <a:r>
              <a:rPr lang="en-US" b="1" i="1" smtClean="0">
                <a:solidFill>
                  <a:schemeClr val="bg1"/>
                </a:solidFill>
              </a:rPr>
              <a:t>“security”</a:t>
            </a:r>
            <a:r>
              <a:rPr lang="en-US" smtClean="0">
                <a:solidFill>
                  <a:schemeClr val="bg1"/>
                </a:solidFill>
              </a:rPr>
              <a:t>?</a:t>
            </a:r>
          </a:p>
        </p:txBody>
      </p:sp>
      <p:sp>
        <p:nvSpPr>
          <p:cNvPr id="21506" name="Rectangle 3"/>
          <p:cNvSpPr>
            <a:spLocks noGrp="1" noChangeArrowheads="1"/>
          </p:cNvSpPr>
          <p:nvPr>
            <p:ph type="body" idx="1"/>
          </p:nvPr>
        </p:nvSpPr>
        <p:spPr/>
        <p:txBody>
          <a:bodyPr/>
          <a:lstStyle/>
          <a:p>
            <a:pPr indent="0" eaLnBrk="1" hangingPunct="1">
              <a:spcBef>
                <a:spcPts val="0"/>
              </a:spcBef>
              <a:buFontTx/>
              <a:buNone/>
            </a:pPr>
            <a:r>
              <a:rPr lang="en-US" dirty="0" smtClean="0"/>
              <a:t>Full definition is found at N.C.G.S. </a:t>
            </a:r>
            <a:r>
              <a:rPr lang="en-US" dirty="0" smtClean="0">
                <a:cs typeface="Arial" charset="0"/>
              </a:rPr>
              <a:t>§78A-2(11); however, </a:t>
            </a:r>
            <a:r>
              <a:rPr lang="en-US" b="1" i="1" dirty="0" smtClean="0">
                <a:cs typeface="Arial" charset="0"/>
              </a:rPr>
              <a:t>in general</a:t>
            </a:r>
            <a:r>
              <a:rPr lang="en-US" dirty="0" smtClean="0">
                <a:cs typeface="Arial" charset="0"/>
              </a:rPr>
              <a:t>:</a:t>
            </a:r>
          </a:p>
          <a:p>
            <a:pPr eaLnBrk="1" hangingPunct="1">
              <a:buFontTx/>
              <a:buNone/>
            </a:pPr>
            <a:endParaRPr lang="en-US" dirty="0" smtClean="0">
              <a:cs typeface="Arial" charset="0"/>
            </a:endParaRPr>
          </a:p>
          <a:p>
            <a:pPr eaLnBrk="1" hangingPunct="1">
              <a:buFontTx/>
              <a:buNone/>
            </a:pPr>
            <a:r>
              <a:rPr lang="en-US" dirty="0" smtClean="0">
                <a:cs typeface="Arial" charset="0"/>
              </a:rPr>
              <a:t>	A “security” is any investment in which the investor has a reasonable expectation of making a profit as the result of the managerial or entrepreneurial efforts of others.</a:t>
            </a:r>
            <a:endParaRPr lang="en-US" b="1" i="1" dirty="0" smtClean="0">
              <a:cs typeface="Arial"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3"/>
          <p:cNvSpPr>
            <a:spLocks noGrp="1" noChangeArrowheads="1"/>
          </p:cNvSpPr>
          <p:nvPr>
            <p:ph type="body" idx="1"/>
          </p:nvPr>
        </p:nvSpPr>
        <p:spPr/>
        <p:txBody>
          <a:bodyPr/>
          <a:lstStyle/>
          <a:p>
            <a:pPr marL="609600" indent="-609600" eaLnBrk="1" hangingPunct="1">
              <a:buFontTx/>
              <a:buAutoNum type="arabicPeriod"/>
            </a:pPr>
            <a:r>
              <a:rPr lang="en-US" smtClean="0"/>
              <a:t>With limited exceptions, anyone who sells a security </a:t>
            </a:r>
            <a:r>
              <a:rPr lang="en-US" u="sng" smtClean="0"/>
              <a:t>or</a:t>
            </a:r>
            <a:r>
              <a:rPr lang="en-US" smtClean="0"/>
              <a:t> provides investment advice </a:t>
            </a:r>
            <a:r>
              <a:rPr lang="en-US" b="1" i="1" smtClean="0"/>
              <a:t>must</a:t>
            </a:r>
            <a:r>
              <a:rPr lang="en-US" smtClean="0"/>
              <a:t> be licensed and registered with the Securities Division.</a:t>
            </a:r>
          </a:p>
          <a:p>
            <a:pPr marL="609600" indent="-609600" eaLnBrk="1" hangingPunct="1">
              <a:buFontTx/>
              <a:buAutoNum type="arabicPeriod"/>
            </a:pPr>
            <a:endParaRPr lang="en-US" smtClean="0"/>
          </a:p>
          <a:p>
            <a:pPr marL="609600" indent="-609600" eaLnBrk="1" hangingPunct="1">
              <a:buFontTx/>
              <a:buAutoNum type="arabicPeriod"/>
            </a:pPr>
            <a:r>
              <a:rPr lang="en-US" smtClean="0"/>
              <a:t>With limited exceptions, all securities </a:t>
            </a:r>
            <a:r>
              <a:rPr lang="en-US" b="1" i="1" smtClean="0"/>
              <a:t>must</a:t>
            </a:r>
            <a:r>
              <a:rPr lang="en-US" smtClean="0"/>
              <a:t> be registered with the Securities Division.</a:t>
            </a:r>
          </a:p>
        </p:txBody>
      </p:sp>
      <p:sp>
        <p:nvSpPr>
          <p:cNvPr id="22530" name="Rectangle 4"/>
          <p:cNvSpPr>
            <a:spLocks noGrp="1" noChangeArrowheads="1"/>
          </p:cNvSpPr>
          <p:nvPr>
            <p:ph type="title"/>
          </p:nvPr>
        </p:nvSpPr>
        <p:spPr>
          <a:xfrm>
            <a:off x="0" y="274638"/>
            <a:ext cx="9144000" cy="1143000"/>
          </a:xfrm>
          <a:solidFill>
            <a:srgbClr val="0000FF"/>
          </a:solidFill>
        </p:spPr>
        <p:txBody>
          <a:bodyPr/>
          <a:lstStyle/>
          <a:p>
            <a:pPr eaLnBrk="1" hangingPunct="1"/>
            <a:r>
              <a:rPr lang="en-US" smtClean="0">
                <a:solidFill>
                  <a:schemeClr val="bg1"/>
                </a:solidFill>
              </a:rPr>
              <a:t>Registration Requirements</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4"/>
          <p:cNvSpPr>
            <a:spLocks noGrp="1" noChangeArrowheads="1"/>
          </p:cNvSpPr>
          <p:nvPr>
            <p:ph type="title"/>
          </p:nvPr>
        </p:nvSpPr>
        <p:spPr>
          <a:xfrm>
            <a:off x="0" y="274638"/>
            <a:ext cx="9144000" cy="1143000"/>
          </a:xfrm>
          <a:solidFill>
            <a:srgbClr val="0000FF"/>
          </a:solidFill>
        </p:spPr>
        <p:txBody>
          <a:bodyPr/>
          <a:lstStyle/>
          <a:p>
            <a:pPr eaLnBrk="1" hangingPunct="1"/>
            <a:r>
              <a:rPr lang="en-US" dirty="0" smtClean="0">
                <a:solidFill>
                  <a:schemeClr val="bg1"/>
                </a:solidFill>
              </a:rPr>
              <a:t>Types of Scams</a:t>
            </a:r>
          </a:p>
        </p:txBody>
      </p:sp>
      <p:sp>
        <p:nvSpPr>
          <p:cNvPr id="73736" name="Rectangle 8"/>
          <p:cNvSpPr>
            <a:spLocks noGrp="1" noChangeArrowheads="1"/>
          </p:cNvSpPr>
          <p:nvPr>
            <p:ph type="body" sz="half" idx="2"/>
          </p:nvPr>
        </p:nvSpPr>
        <p:spPr/>
        <p:txBody>
          <a:bodyPr/>
          <a:lstStyle/>
          <a:p>
            <a:pPr>
              <a:lnSpc>
                <a:spcPct val="90000"/>
              </a:lnSpc>
            </a:pPr>
            <a:r>
              <a:rPr lang="en-US" dirty="0" smtClean="0"/>
              <a:t>I immigrated to the US in 1903 at age 20.</a:t>
            </a:r>
          </a:p>
          <a:p>
            <a:pPr>
              <a:lnSpc>
                <a:spcPct val="90000"/>
              </a:lnSpc>
            </a:pPr>
            <a:r>
              <a:rPr lang="en-US" dirty="0" smtClean="0"/>
              <a:t>In 1920, I devised a scheme that still bears my name today.</a:t>
            </a:r>
          </a:p>
          <a:p>
            <a:pPr>
              <a:lnSpc>
                <a:spcPct val="90000"/>
              </a:lnSpc>
            </a:pPr>
            <a:r>
              <a:rPr lang="en-US" dirty="0" smtClean="0"/>
              <a:t>I opened a company in Boston telling investors that I could provide a 100% return in just 90 days.</a:t>
            </a:r>
          </a:p>
          <a:p>
            <a:pPr>
              <a:lnSpc>
                <a:spcPct val="90000"/>
              </a:lnSpc>
            </a:pPr>
            <a:endParaRPr lang="en-US" dirty="0" smtClean="0"/>
          </a:p>
        </p:txBody>
      </p:sp>
      <p:pic>
        <p:nvPicPr>
          <p:cNvPr id="59395" name="Picture 10" descr="Ponzi"/>
          <p:cNvPicPr>
            <a:picLocks noChangeAspect="1" noChangeArrowheads="1"/>
          </p:cNvPicPr>
          <p:nvPr/>
        </p:nvPicPr>
        <p:blipFill>
          <a:blip r:embed="rId3" cstate="print"/>
          <a:srcRect/>
          <a:stretch>
            <a:fillRect/>
          </a:stretch>
        </p:blipFill>
        <p:spPr bwMode="auto">
          <a:xfrm>
            <a:off x="228600" y="1600200"/>
            <a:ext cx="3565525" cy="47434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3736">
                                            <p:txEl>
                                              <p:pRg st="0" end="0"/>
                                            </p:txEl>
                                          </p:spTgt>
                                        </p:tgtEl>
                                        <p:attrNameLst>
                                          <p:attrName>style.visibility</p:attrName>
                                        </p:attrNameLst>
                                      </p:cBhvr>
                                      <p:to>
                                        <p:strVal val="visible"/>
                                      </p:to>
                                    </p:set>
                                    <p:anim calcmode="lin" valueType="num">
                                      <p:cBhvr additive="base">
                                        <p:cTn id="7" dur="1000" fill="hold"/>
                                        <p:tgtEl>
                                          <p:spTgt spid="73736">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7373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3736">
                                            <p:txEl>
                                              <p:pRg st="1" end="1"/>
                                            </p:txEl>
                                          </p:spTgt>
                                        </p:tgtEl>
                                        <p:attrNameLst>
                                          <p:attrName>style.visibility</p:attrName>
                                        </p:attrNameLst>
                                      </p:cBhvr>
                                      <p:to>
                                        <p:strVal val="visible"/>
                                      </p:to>
                                    </p:set>
                                    <p:anim calcmode="lin" valueType="num">
                                      <p:cBhvr additive="base">
                                        <p:cTn id="13" dur="1000" fill="hold"/>
                                        <p:tgtEl>
                                          <p:spTgt spid="73736">
                                            <p:txEl>
                                              <p:pRg st="1" end="1"/>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7373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1" nodeType="clickEffect">
                                  <p:stCondLst>
                                    <p:cond delay="0"/>
                                  </p:stCondLst>
                                  <p:childTnLst>
                                    <p:set>
                                      <p:cBhvr>
                                        <p:cTn id="18" dur="1" fill="hold">
                                          <p:stCondLst>
                                            <p:cond delay="0"/>
                                          </p:stCondLst>
                                        </p:cTn>
                                        <p:tgtEl>
                                          <p:spTgt spid="73736">
                                            <p:txEl>
                                              <p:pRg st="2" end="2"/>
                                            </p:txEl>
                                          </p:spTgt>
                                        </p:tgtEl>
                                        <p:attrNameLst>
                                          <p:attrName>style.visibility</p:attrName>
                                        </p:attrNameLst>
                                      </p:cBhvr>
                                      <p:to>
                                        <p:strVal val="visible"/>
                                      </p:to>
                                    </p:set>
                                    <p:anim calcmode="lin" valueType="num">
                                      <p:cBhvr additive="base">
                                        <p:cTn id="19" dur="1000" fill="hold"/>
                                        <p:tgtEl>
                                          <p:spTgt spid="73736">
                                            <p:txEl>
                                              <p:pRg st="2" end="2"/>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7373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6" grpId="0" build="p"/>
      <p:bldP spid="73736" grpI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4"/>
          <p:cNvSpPr>
            <a:spLocks noGrp="1" noChangeArrowheads="1"/>
          </p:cNvSpPr>
          <p:nvPr>
            <p:ph type="title"/>
          </p:nvPr>
        </p:nvSpPr>
        <p:spPr>
          <a:xfrm>
            <a:off x="0" y="274638"/>
            <a:ext cx="9144000" cy="1143000"/>
          </a:xfrm>
          <a:solidFill>
            <a:srgbClr val="0000FF"/>
          </a:solidFill>
        </p:spPr>
        <p:txBody>
          <a:bodyPr/>
          <a:lstStyle/>
          <a:p>
            <a:pPr eaLnBrk="1" hangingPunct="1"/>
            <a:r>
              <a:rPr lang="en-US" dirty="0" smtClean="0">
                <a:solidFill>
                  <a:schemeClr val="bg1"/>
                </a:solidFill>
              </a:rPr>
              <a:t>Types of Scams</a:t>
            </a:r>
          </a:p>
        </p:txBody>
      </p:sp>
      <p:sp>
        <p:nvSpPr>
          <p:cNvPr id="76803" name="Rectangle 3"/>
          <p:cNvSpPr>
            <a:spLocks noGrp="1" noChangeArrowheads="1"/>
          </p:cNvSpPr>
          <p:nvPr>
            <p:ph type="body" sz="half" idx="2"/>
          </p:nvPr>
        </p:nvSpPr>
        <p:spPr>
          <a:xfrm>
            <a:off x="152400" y="1600200"/>
            <a:ext cx="4038600" cy="4525963"/>
          </a:xfrm>
        </p:spPr>
        <p:txBody>
          <a:bodyPr/>
          <a:lstStyle/>
          <a:p>
            <a:pPr>
              <a:lnSpc>
                <a:spcPct val="90000"/>
              </a:lnSpc>
            </a:pPr>
            <a:r>
              <a:rPr lang="en-US" smtClean="0"/>
              <a:t>I was deluged by investors, taking in $1M in one 3-hour period.</a:t>
            </a:r>
          </a:p>
          <a:p>
            <a:pPr>
              <a:lnSpc>
                <a:spcPct val="90000"/>
              </a:lnSpc>
              <a:buFontTx/>
              <a:buNone/>
            </a:pPr>
            <a:endParaRPr lang="en-US" smtClean="0"/>
          </a:p>
          <a:p>
            <a:pPr>
              <a:lnSpc>
                <a:spcPct val="90000"/>
              </a:lnSpc>
            </a:pPr>
            <a:r>
              <a:rPr lang="en-US" smtClean="0"/>
              <a:t>I went from being penniless to exceedingly rich to penniless and imprisoned in less than a year.</a:t>
            </a:r>
          </a:p>
        </p:txBody>
      </p:sp>
      <p:pic>
        <p:nvPicPr>
          <p:cNvPr id="60419" name="Picture 6" descr="charles_ponzi"/>
          <p:cNvPicPr>
            <a:picLocks noChangeAspect="1" noChangeArrowheads="1"/>
          </p:cNvPicPr>
          <p:nvPr/>
        </p:nvPicPr>
        <p:blipFill>
          <a:blip r:embed="rId3" cstate="print"/>
          <a:srcRect/>
          <a:stretch>
            <a:fillRect/>
          </a:stretch>
        </p:blipFill>
        <p:spPr bwMode="auto">
          <a:xfrm>
            <a:off x="4343400" y="1676400"/>
            <a:ext cx="4233863" cy="4572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6803">
                                            <p:txEl>
                                              <p:pRg st="0" end="0"/>
                                            </p:txEl>
                                          </p:spTgt>
                                        </p:tgtEl>
                                        <p:attrNameLst>
                                          <p:attrName>style.visibility</p:attrName>
                                        </p:attrNameLst>
                                      </p:cBhvr>
                                      <p:to>
                                        <p:strVal val="visible"/>
                                      </p:to>
                                    </p:set>
                                    <p:anim calcmode="lin" valueType="num">
                                      <p:cBhvr additive="base">
                                        <p:cTn id="7" dur="1000" fill="hold"/>
                                        <p:tgtEl>
                                          <p:spTgt spid="7680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7680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6803">
                                            <p:txEl>
                                              <p:pRg st="2" end="2"/>
                                            </p:txEl>
                                          </p:spTgt>
                                        </p:tgtEl>
                                        <p:attrNameLst>
                                          <p:attrName>style.visibility</p:attrName>
                                        </p:attrNameLst>
                                      </p:cBhvr>
                                      <p:to>
                                        <p:strVal val="visible"/>
                                      </p:to>
                                    </p:set>
                                    <p:anim calcmode="lin" valueType="num">
                                      <p:cBhvr additive="base">
                                        <p:cTn id="13" dur="1000" fill="hold"/>
                                        <p:tgtEl>
                                          <p:spTgt spid="76803">
                                            <p:txEl>
                                              <p:pRg st="2" end="2"/>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7680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4"/>
          <p:cNvSpPr>
            <a:spLocks noGrp="1" noChangeArrowheads="1"/>
          </p:cNvSpPr>
          <p:nvPr>
            <p:ph type="title"/>
          </p:nvPr>
        </p:nvSpPr>
        <p:spPr>
          <a:xfrm>
            <a:off x="0" y="274638"/>
            <a:ext cx="9144000" cy="1143000"/>
          </a:xfrm>
          <a:solidFill>
            <a:srgbClr val="0000FF"/>
          </a:solidFill>
        </p:spPr>
        <p:txBody>
          <a:bodyPr/>
          <a:lstStyle/>
          <a:p>
            <a:pPr eaLnBrk="1" hangingPunct="1"/>
            <a:r>
              <a:rPr lang="en-US" dirty="0" smtClean="0">
                <a:solidFill>
                  <a:schemeClr val="bg1"/>
                </a:solidFill>
              </a:rPr>
              <a:t>Types of Scams</a:t>
            </a:r>
          </a:p>
        </p:txBody>
      </p:sp>
      <p:sp>
        <p:nvSpPr>
          <p:cNvPr id="78851" name="Rectangle 3"/>
          <p:cNvSpPr>
            <a:spLocks noGrp="1" noChangeArrowheads="1"/>
          </p:cNvSpPr>
          <p:nvPr>
            <p:ph type="body" sz="half" idx="2"/>
          </p:nvPr>
        </p:nvSpPr>
        <p:spPr>
          <a:xfrm>
            <a:off x="4343400" y="1600200"/>
            <a:ext cx="4419600" cy="4724400"/>
          </a:xfrm>
        </p:spPr>
        <p:txBody>
          <a:bodyPr/>
          <a:lstStyle/>
          <a:p>
            <a:pPr>
              <a:lnSpc>
                <a:spcPct val="80000"/>
              </a:lnSpc>
            </a:pPr>
            <a:r>
              <a:rPr lang="en-US" sz="2400" smtClean="0"/>
              <a:t>By the time I was exposed, I had taken investors for $10M - $15M while only investing ~$50.</a:t>
            </a:r>
          </a:p>
          <a:p>
            <a:pPr>
              <a:lnSpc>
                <a:spcPct val="80000"/>
              </a:lnSpc>
            </a:pPr>
            <a:r>
              <a:rPr lang="en-US" sz="2400" smtClean="0"/>
              <a:t>What is my name?</a:t>
            </a:r>
          </a:p>
          <a:p>
            <a:pPr>
              <a:lnSpc>
                <a:spcPct val="80000"/>
              </a:lnSpc>
            </a:pPr>
            <a:endParaRPr lang="en-US" sz="2400" smtClean="0"/>
          </a:p>
          <a:p>
            <a:pPr>
              <a:lnSpc>
                <a:spcPct val="80000"/>
              </a:lnSpc>
              <a:buFontTx/>
              <a:buNone/>
            </a:pPr>
            <a:r>
              <a:rPr lang="en-US" sz="2400" smtClean="0"/>
              <a:t>My name is:</a:t>
            </a:r>
          </a:p>
          <a:p>
            <a:pPr>
              <a:lnSpc>
                <a:spcPct val="80000"/>
              </a:lnSpc>
            </a:pPr>
            <a:endParaRPr lang="en-US" sz="2400" smtClean="0"/>
          </a:p>
          <a:p>
            <a:pPr>
              <a:lnSpc>
                <a:spcPct val="80000"/>
              </a:lnSpc>
              <a:buFontTx/>
              <a:buNone/>
            </a:pPr>
            <a:r>
              <a:rPr lang="en-US" sz="2400" smtClean="0">
                <a:solidFill>
                  <a:schemeClr val="accent2"/>
                </a:solidFill>
              </a:rPr>
              <a:t>	Charles Ponzi</a:t>
            </a:r>
          </a:p>
          <a:p>
            <a:pPr>
              <a:lnSpc>
                <a:spcPct val="80000"/>
              </a:lnSpc>
              <a:buFontTx/>
              <a:buNone/>
            </a:pPr>
            <a:r>
              <a:rPr lang="en-US" sz="2400" smtClean="0"/>
              <a:t>	</a:t>
            </a:r>
          </a:p>
          <a:p>
            <a:pPr>
              <a:lnSpc>
                <a:spcPct val="80000"/>
              </a:lnSpc>
              <a:buFontTx/>
              <a:buNone/>
            </a:pPr>
            <a:r>
              <a:rPr lang="en-US" sz="2400" smtClean="0"/>
              <a:t>    and similar scams are referred to even today as “Ponzi Schemes.”</a:t>
            </a:r>
          </a:p>
          <a:p>
            <a:pPr>
              <a:lnSpc>
                <a:spcPct val="80000"/>
              </a:lnSpc>
              <a:buFontTx/>
              <a:buNone/>
            </a:pPr>
            <a:endParaRPr lang="en-US" sz="2400" smtClean="0">
              <a:solidFill>
                <a:schemeClr val="accent2"/>
              </a:solidFill>
            </a:endParaRPr>
          </a:p>
          <a:p>
            <a:pPr>
              <a:lnSpc>
                <a:spcPct val="80000"/>
              </a:lnSpc>
            </a:pPr>
            <a:endParaRPr lang="en-US" sz="2400" smtClean="0"/>
          </a:p>
          <a:p>
            <a:pPr>
              <a:lnSpc>
                <a:spcPct val="80000"/>
              </a:lnSpc>
            </a:pPr>
            <a:endParaRPr lang="en-US" sz="2400" smtClean="0"/>
          </a:p>
        </p:txBody>
      </p:sp>
      <p:pic>
        <p:nvPicPr>
          <p:cNvPr id="61443" name="Picture 4" descr="ponzi"/>
          <p:cNvPicPr>
            <a:picLocks noChangeAspect="1" noChangeArrowheads="1"/>
          </p:cNvPicPr>
          <p:nvPr/>
        </p:nvPicPr>
        <p:blipFill>
          <a:blip r:embed="rId3" cstate="print"/>
          <a:srcRect/>
          <a:stretch>
            <a:fillRect/>
          </a:stretch>
        </p:blipFill>
        <p:spPr bwMode="auto">
          <a:xfrm>
            <a:off x="381000" y="1600200"/>
            <a:ext cx="3608388" cy="47053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8851">
                                            <p:txEl>
                                              <p:pRg st="0" end="0"/>
                                            </p:txEl>
                                          </p:spTgt>
                                        </p:tgtEl>
                                        <p:attrNameLst>
                                          <p:attrName>style.visibility</p:attrName>
                                        </p:attrNameLst>
                                      </p:cBhvr>
                                      <p:to>
                                        <p:strVal val="visible"/>
                                      </p:to>
                                    </p:set>
                                    <p:anim calcmode="lin" valueType="num">
                                      <p:cBhvr additive="base">
                                        <p:cTn id="7" dur="500" fill="hold"/>
                                        <p:tgtEl>
                                          <p:spTgt spid="7885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885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8851">
                                            <p:txEl>
                                              <p:pRg st="1" end="1"/>
                                            </p:txEl>
                                          </p:spTgt>
                                        </p:tgtEl>
                                        <p:attrNameLst>
                                          <p:attrName>style.visibility</p:attrName>
                                        </p:attrNameLst>
                                      </p:cBhvr>
                                      <p:to>
                                        <p:strVal val="visible"/>
                                      </p:to>
                                    </p:set>
                                    <p:anim calcmode="lin" valueType="num">
                                      <p:cBhvr additive="base">
                                        <p:cTn id="13" dur="500" fill="hold"/>
                                        <p:tgtEl>
                                          <p:spTgt spid="7885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885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8851">
                                            <p:txEl>
                                              <p:pRg st="3" end="3"/>
                                            </p:txEl>
                                          </p:spTgt>
                                        </p:tgtEl>
                                        <p:attrNameLst>
                                          <p:attrName>style.visibility</p:attrName>
                                        </p:attrNameLst>
                                      </p:cBhvr>
                                      <p:to>
                                        <p:strVal val="visible"/>
                                      </p:to>
                                    </p:set>
                                    <p:anim calcmode="lin" valueType="num">
                                      <p:cBhvr additive="base">
                                        <p:cTn id="19" dur="500" fill="hold"/>
                                        <p:tgtEl>
                                          <p:spTgt spid="78851">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885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8851">
                                            <p:txEl>
                                              <p:pRg st="5" end="5"/>
                                            </p:txEl>
                                          </p:spTgt>
                                        </p:tgtEl>
                                        <p:attrNameLst>
                                          <p:attrName>style.visibility</p:attrName>
                                        </p:attrNameLst>
                                      </p:cBhvr>
                                      <p:to>
                                        <p:strVal val="visible"/>
                                      </p:to>
                                    </p:set>
                                    <p:anim calcmode="lin" valueType="num">
                                      <p:cBhvr additive="base">
                                        <p:cTn id="25" dur="500" fill="hold"/>
                                        <p:tgtEl>
                                          <p:spTgt spid="78851">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8851">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78851">
                                            <p:txEl>
                                              <p:pRg st="6" end="6"/>
                                            </p:txEl>
                                          </p:spTgt>
                                        </p:tgtEl>
                                        <p:attrNameLst>
                                          <p:attrName>style.visibility</p:attrName>
                                        </p:attrNameLst>
                                      </p:cBhvr>
                                      <p:to>
                                        <p:strVal val="visible"/>
                                      </p:to>
                                    </p:set>
                                    <p:anim calcmode="lin" valueType="num">
                                      <p:cBhvr additive="base">
                                        <p:cTn id="29" dur="500" fill="hold"/>
                                        <p:tgtEl>
                                          <p:spTgt spid="78851">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78851">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78851">
                                            <p:txEl>
                                              <p:pRg st="7" end="7"/>
                                            </p:txEl>
                                          </p:spTgt>
                                        </p:tgtEl>
                                        <p:attrNameLst>
                                          <p:attrName>style.visibility</p:attrName>
                                        </p:attrNameLst>
                                      </p:cBhvr>
                                      <p:to>
                                        <p:strVal val="visible"/>
                                      </p:to>
                                    </p:set>
                                    <p:anim calcmode="lin" valueType="num">
                                      <p:cBhvr additive="base">
                                        <p:cTn id="33" dur="500" fill="hold"/>
                                        <p:tgtEl>
                                          <p:spTgt spid="78851">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78851">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4" name="Rectangle 8"/>
          <p:cNvSpPr>
            <a:spLocks noGrp="1" noChangeArrowheads="1"/>
          </p:cNvSpPr>
          <p:nvPr>
            <p:ph sz="half" idx="1"/>
          </p:nvPr>
        </p:nvSpPr>
        <p:spPr/>
        <p:txBody>
          <a:bodyPr/>
          <a:lstStyle/>
          <a:p>
            <a:pPr>
              <a:buFontTx/>
              <a:buNone/>
            </a:pPr>
            <a:r>
              <a:rPr lang="en-US" dirty="0" smtClean="0"/>
              <a:t>   </a:t>
            </a:r>
            <a:r>
              <a:rPr lang="en-US" sz="2400" dirty="0" smtClean="0"/>
              <a:t>A </a:t>
            </a:r>
            <a:r>
              <a:rPr lang="en-US" sz="2400" b="1" i="1" dirty="0" smtClean="0"/>
              <a:t>Ponzi scheme</a:t>
            </a:r>
            <a:r>
              <a:rPr lang="en-US" sz="2400" dirty="0" smtClean="0"/>
              <a:t> is a fraudulent investment operation. It involves paying atypical returns to investors. These so-called profits are paid out of the money paid in by subsequent investors and not from revenues generated by any real business. </a:t>
            </a:r>
          </a:p>
        </p:txBody>
      </p:sp>
      <p:sp>
        <p:nvSpPr>
          <p:cNvPr id="101388" name="Rectangle 4"/>
          <p:cNvSpPr>
            <a:spLocks noGrp="1" noChangeArrowheads="1"/>
          </p:cNvSpPr>
          <p:nvPr>
            <p:ph type="title"/>
          </p:nvPr>
        </p:nvSpPr>
        <p:spPr>
          <a:xfrm>
            <a:off x="0" y="274638"/>
            <a:ext cx="9144000" cy="1143000"/>
          </a:xfrm>
          <a:solidFill>
            <a:srgbClr val="0000FF"/>
          </a:solidFill>
          <a:ln/>
        </p:spPr>
        <p:txBody>
          <a:bodyPr/>
          <a:lstStyle/>
          <a:p>
            <a:pPr eaLnBrk="1" hangingPunct="1"/>
            <a:r>
              <a:rPr lang="en-US" smtClean="0">
                <a:solidFill>
                  <a:schemeClr val="bg1"/>
                </a:solidFill>
              </a:rPr>
              <a:t>Ponzi Schemes</a:t>
            </a:r>
          </a:p>
        </p:txBody>
      </p:sp>
      <p:pic>
        <p:nvPicPr>
          <p:cNvPr id="9" name="Picture 8" descr="Ponzi diagram.JPG"/>
          <p:cNvPicPr>
            <a:picLocks noChangeAspect="1"/>
          </p:cNvPicPr>
          <p:nvPr/>
        </p:nvPicPr>
        <p:blipFill>
          <a:blip r:embed="rId3" cstate="print"/>
          <a:stretch>
            <a:fillRect/>
          </a:stretch>
        </p:blipFill>
        <p:spPr>
          <a:xfrm>
            <a:off x="4724400" y="1752600"/>
            <a:ext cx="4419600" cy="3962400"/>
          </a:xfrm>
          <a:prstGeom prst="rect">
            <a:avLst/>
          </a:prstGeom>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2" name="Rectangle 4"/>
          <p:cNvSpPr>
            <a:spLocks noGrp="1" noChangeArrowheads="1"/>
          </p:cNvSpPr>
          <p:nvPr>
            <p:ph type="title"/>
          </p:nvPr>
        </p:nvSpPr>
        <p:spPr>
          <a:xfrm>
            <a:off x="0" y="274638"/>
            <a:ext cx="9144000" cy="1143000"/>
          </a:xfrm>
          <a:solidFill>
            <a:srgbClr val="0000FF"/>
          </a:solidFill>
          <a:ln/>
        </p:spPr>
        <p:txBody>
          <a:bodyPr/>
          <a:lstStyle/>
          <a:p>
            <a:pPr eaLnBrk="1" hangingPunct="1"/>
            <a:r>
              <a:rPr lang="en-US" dirty="0" smtClean="0">
                <a:solidFill>
                  <a:schemeClr val="bg1"/>
                </a:solidFill>
              </a:rPr>
              <a:t>Ponzi Schemes Are Alive &amp; “Well”</a:t>
            </a:r>
          </a:p>
        </p:txBody>
      </p:sp>
      <p:sp>
        <p:nvSpPr>
          <p:cNvPr id="104453" name="Rectangle 5"/>
          <p:cNvSpPr>
            <a:spLocks noGrp="1" noChangeArrowheads="1"/>
          </p:cNvSpPr>
          <p:nvPr>
            <p:ph sz="half" idx="1"/>
          </p:nvPr>
        </p:nvSpPr>
        <p:spPr>
          <a:xfrm>
            <a:off x="457200" y="1752600"/>
            <a:ext cx="4038600" cy="4191000"/>
          </a:xfrm>
        </p:spPr>
        <p:txBody>
          <a:bodyPr/>
          <a:lstStyle/>
          <a:p>
            <a:pPr>
              <a:lnSpc>
                <a:spcPct val="90000"/>
              </a:lnSpc>
            </a:pPr>
            <a:endParaRPr lang="en-US" sz="2800" smtClean="0"/>
          </a:p>
        </p:txBody>
      </p:sp>
      <p:sp>
        <p:nvSpPr>
          <p:cNvPr id="104454" name="Rectangle 6"/>
          <p:cNvSpPr>
            <a:spLocks noGrp="1" noChangeArrowheads="1"/>
          </p:cNvSpPr>
          <p:nvPr>
            <p:ph type="body" sz="half" idx="2"/>
          </p:nvPr>
        </p:nvSpPr>
        <p:spPr/>
        <p:txBody>
          <a:bodyPr/>
          <a:lstStyle/>
          <a:p>
            <a:endParaRPr lang="en-US" sz="2800" smtClean="0"/>
          </a:p>
          <a:p>
            <a:endParaRPr lang="en-US" sz="2800" smtClean="0"/>
          </a:p>
          <a:p>
            <a:endParaRPr lang="en-US" sz="2800" smtClean="0"/>
          </a:p>
          <a:p>
            <a:r>
              <a:rPr lang="en-US" sz="2800" smtClean="0"/>
              <a:t>This fellow was convicted of pulling off the biggest Ponzi scheme in history.</a:t>
            </a:r>
          </a:p>
          <a:p>
            <a:pPr>
              <a:buFontTx/>
              <a:buNone/>
            </a:pPr>
            <a:endParaRPr lang="en-US" sz="2800" smtClean="0"/>
          </a:p>
        </p:txBody>
      </p:sp>
      <p:pic>
        <p:nvPicPr>
          <p:cNvPr id="104456" name="Picture 8" descr="madoff"/>
          <p:cNvPicPr>
            <a:picLocks noChangeAspect="1" noChangeArrowheads="1"/>
          </p:cNvPicPr>
          <p:nvPr/>
        </p:nvPicPr>
        <p:blipFill>
          <a:blip r:embed="rId3" cstate="print"/>
          <a:srcRect/>
          <a:stretch>
            <a:fillRect/>
          </a:stretch>
        </p:blipFill>
        <p:spPr bwMode="auto">
          <a:xfrm>
            <a:off x="457200" y="1752600"/>
            <a:ext cx="4010025" cy="4191000"/>
          </a:xfrm>
          <a:prstGeom prst="rect">
            <a:avLst/>
          </a:prstGeom>
          <a:noFill/>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4"/>
          <p:cNvSpPr>
            <a:spLocks noGrp="1" noChangeArrowheads="1"/>
          </p:cNvSpPr>
          <p:nvPr>
            <p:ph type="title"/>
          </p:nvPr>
        </p:nvSpPr>
        <p:spPr>
          <a:xfrm>
            <a:off x="0" y="274638"/>
            <a:ext cx="9144000" cy="1143000"/>
          </a:xfrm>
          <a:solidFill>
            <a:srgbClr val="0000FF"/>
          </a:solidFill>
          <a:ln/>
        </p:spPr>
        <p:txBody>
          <a:bodyPr/>
          <a:lstStyle/>
          <a:p>
            <a:pPr eaLnBrk="1" hangingPunct="1"/>
            <a:r>
              <a:rPr lang="en-US" smtClean="0">
                <a:solidFill>
                  <a:schemeClr val="bg1"/>
                </a:solidFill>
              </a:rPr>
              <a:t>Ponzi Schemes Are Alive &amp; “Well”</a:t>
            </a:r>
          </a:p>
        </p:txBody>
      </p:sp>
      <p:sp>
        <p:nvSpPr>
          <p:cNvPr id="135172" name="Rectangle 4"/>
          <p:cNvSpPr>
            <a:spLocks noGrp="1" noChangeArrowheads="1"/>
          </p:cNvSpPr>
          <p:nvPr>
            <p:ph type="body" sz="half" idx="2"/>
          </p:nvPr>
        </p:nvSpPr>
        <p:spPr/>
        <p:txBody>
          <a:bodyPr/>
          <a:lstStyle/>
          <a:p>
            <a:endParaRPr lang="en-US" sz="2800" smtClean="0"/>
          </a:p>
          <a:p>
            <a:r>
              <a:rPr lang="en-US" sz="2800" smtClean="0"/>
              <a:t>He is believed to have “made off” with $20 </a:t>
            </a:r>
            <a:r>
              <a:rPr lang="en-US" sz="2800" b="1" i="1" u="sng" smtClean="0"/>
              <a:t>billion</a:t>
            </a:r>
            <a:r>
              <a:rPr lang="en-US" sz="2800" smtClean="0"/>
              <a:t> in investor money.</a:t>
            </a:r>
          </a:p>
        </p:txBody>
      </p:sp>
      <p:pic>
        <p:nvPicPr>
          <p:cNvPr id="135174" name="Picture 6" descr="Mug Shot"/>
          <p:cNvPicPr>
            <a:picLocks noChangeAspect="1" noChangeArrowheads="1"/>
          </p:cNvPicPr>
          <p:nvPr/>
        </p:nvPicPr>
        <p:blipFill>
          <a:blip r:embed="rId3" cstate="print"/>
          <a:srcRect/>
          <a:stretch>
            <a:fillRect/>
          </a:stretch>
        </p:blipFill>
        <p:spPr bwMode="auto">
          <a:xfrm>
            <a:off x="609600" y="1752600"/>
            <a:ext cx="3725863" cy="4724400"/>
          </a:xfrm>
          <a:prstGeom prst="rect">
            <a:avLst/>
          </a:prstGeom>
          <a:noFill/>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4"/>
          <p:cNvSpPr>
            <a:spLocks noGrp="1" noChangeArrowheads="1"/>
          </p:cNvSpPr>
          <p:nvPr>
            <p:ph type="title"/>
          </p:nvPr>
        </p:nvSpPr>
        <p:spPr>
          <a:xfrm>
            <a:off x="0" y="274638"/>
            <a:ext cx="9144000" cy="1143000"/>
          </a:xfrm>
          <a:solidFill>
            <a:srgbClr val="0000FF"/>
          </a:solidFill>
        </p:spPr>
        <p:txBody>
          <a:bodyPr/>
          <a:lstStyle/>
          <a:p>
            <a:pPr eaLnBrk="1" hangingPunct="1"/>
            <a:r>
              <a:rPr lang="en-US" smtClean="0">
                <a:solidFill>
                  <a:schemeClr val="bg1"/>
                </a:solidFill>
              </a:rPr>
              <a:t>Ponzi Schemes Are Alive &amp; “Well”</a:t>
            </a:r>
          </a:p>
        </p:txBody>
      </p:sp>
      <p:sp>
        <p:nvSpPr>
          <p:cNvPr id="23555" name="Rectangle 3"/>
          <p:cNvSpPr>
            <a:spLocks noGrp="1" noChangeArrowheads="1"/>
          </p:cNvSpPr>
          <p:nvPr>
            <p:ph type="body" sz="half" idx="2"/>
          </p:nvPr>
        </p:nvSpPr>
        <p:spPr>
          <a:xfrm>
            <a:off x="4038600" y="1600200"/>
            <a:ext cx="5105400" cy="4525963"/>
          </a:xfrm>
        </p:spPr>
        <p:txBody>
          <a:bodyPr/>
          <a:lstStyle/>
          <a:p>
            <a:pPr>
              <a:buFontTx/>
              <a:buNone/>
            </a:pPr>
            <a:r>
              <a:rPr lang="en-US" sz="2800" smtClean="0"/>
              <a:t>He used to live here.</a:t>
            </a:r>
          </a:p>
          <a:p>
            <a:pPr>
              <a:buFontTx/>
              <a:buNone/>
            </a:pPr>
            <a:endParaRPr lang="en-US" sz="2800" smtClean="0"/>
          </a:p>
          <a:p>
            <a:pPr>
              <a:buFontTx/>
              <a:buNone/>
            </a:pPr>
            <a:r>
              <a:rPr lang="en-US" sz="2800" smtClean="0"/>
              <a:t>            He used to own this.</a:t>
            </a:r>
          </a:p>
        </p:txBody>
      </p:sp>
      <p:pic>
        <p:nvPicPr>
          <p:cNvPr id="23556" name="Picture 4" descr="East Side Apartment"/>
          <p:cNvPicPr>
            <a:picLocks noChangeAspect="1" noChangeArrowheads="1"/>
          </p:cNvPicPr>
          <p:nvPr/>
        </p:nvPicPr>
        <p:blipFill>
          <a:blip r:embed="rId3" cstate="print"/>
          <a:srcRect/>
          <a:stretch>
            <a:fillRect/>
          </a:stretch>
        </p:blipFill>
        <p:spPr bwMode="auto">
          <a:xfrm>
            <a:off x="457200" y="1752600"/>
            <a:ext cx="3635375" cy="4876800"/>
          </a:xfrm>
          <a:prstGeom prst="rect">
            <a:avLst/>
          </a:prstGeom>
          <a:noFill/>
          <a:ln w="9525">
            <a:noFill/>
            <a:miter lim="800000"/>
            <a:headEnd/>
            <a:tailEnd/>
          </a:ln>
        </p:spPr>
      </p:pic>
      <p:pic>
        <p:nvPicPr>
          <p:cNvPr id="23557" name="Picture 5" descr="Jet"/>
          <p:cNvPicPr>
            <a:picLocks noChangeAspect="1" noChangeArrowheads="1"/>
          </p:cNvPicPr>
          <p:nvPr/>
        </p:nvPicPr>
        <p:blipFill>
          <a:blip r:embed="rId4" cstate="print"/>
          <a:srcRect/>
          <a:stretch>
            <a:fillRect/>
          </a:stretch>
        </p:blipFill>
        <p:spPr bwMode="auto">
          <a:xfrm>
            <a:off x="4343400" y="3276600"/>
            <a:ext cx="4457700" cy="30162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Grp="1" noChangeArrowheads="1"/>
          </p:cNvSpPr>
          <p:nvPr>
            <p:ph type="title"/>
          </p:nvPr>
        </p:nvSpPr>
        <p:spPr>
          <a:xfrm>
            <a:off x="0" y="274638"/>
            <a:ext cx="9144000" cy="1143000"/>
          </a:xfrm>
          <a:solidFill>
            <a:srgbClr val="0000FF"/>
          </a:solidFill>
        </p:spPr>
        <p:txBody>
          <a:bodyPr/>
          <a:lstStyle/>
          <a:p>
            <a:pPr eaLnBrk="1" hangingPunct="1"/>
            <a:r>
              <a:rPr lang="en-US" smtClean="0">
                <a:solidFill>
                  <a:schemeClr val="bg1"/>
                </a:solidFill>
              </a:rPr>
              <a:t>Ponzi Schemes Are Alive &amp; “Well”</a:t>
            </a:r>
          </a:p>
        </p:txBody>
      </p:sp>
      <p:sp>
        <p:nvSpPr>
          <p:cNvPr id="24579" name="Rectangle 4"/>
          <p:cNvSpPr>
            <a:spLocks noGrp="1" noChangeArrowheads="1"/>
          </p:cNvSpPr>
          <p:nvPr>
            <p:ph type="body" sz="half" idx="2"/>
          </p:nvPr>
        </p:nvSpPr>
        <p:spPr>
          <a:xfrm>
            <a:off x="6705600" y="1600200"/>
            <a:ext cx="2209800" cy="4525963"/>
          </a:xfrm>
        </p:spPr>
        <p:txBody>
          <a:bodyPr/>
          <a:lstStyle/>
          <a:p>
            <a:pPr>
              <a:buFontTx/>
              <a:buNone/>
            </a:pPr>
            <a:endParaRPr lang="en-US" sz="2800" smtClean="0"/>
          </a:p>
          <a:p>
            <a:pPr>
              <a:buFontTx/>
              <a:buNone/>
            </a:pPr>
            <a:endParaRPr lang="en-US" sz="2800" smtClean="0"/>
          </a:p>
          <a:p>
            <a:pPr>
              <a:buFontTx/>
              <a:buNone/>
            </a:pPr>
            <a:r>
              <a:rPr lang="en-US" sz="2800" smtClean="0"/>
              <a:t>    </a:t>
            </a:r>
          </a:p>
          <a:p>
            <a:pPr>
              <a:buFontTx/>
              <a:buNone/>
            </a:pPr>
            <a:endParaRPr lang="en-US" sz="2800" smtClean="0"/>
          </a:p>
          <a:p>
            <a:pPr>
              <a:buFontTx/>
              <a:buNone/>
            </a:pPr>
            <a:r>
              <a:rPr lang="en-US" sz="2800" smtClean="0"/>
              <a:t>   Now he lives here.</a:t>
            </a:r>
          </a:p>
        </p:txBody>
      </p:sp>
      <p:pic>
        <p:nvPicPr>
          <p:cNvPr id="24580" name="Picture 9" descr="Butner"/>
          <p:cNvPicPr>
            <a:picLocks noChangeAspect="1" noChangeArrowheads="1"/>
          </p:cNvPicPr>
          <p:nvPr/>
        </p:nvPicPr>
        <p:blipFill>
          <a:blip r:embed="rId3" cstate="print"/>
          <a:srcRect/>
          <a:stretch>
            <a:fillRect/>
          </a:stretch>
        </p:blipFill>
        <p:spPr bwMode="auto">
          <a:xfrm>
            <a:off x="228600" y="2286000"/>
            <a:ext cx="6223000" cy="4241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J.V. Huffman, Jr. (Nov 2008).JPG"/>
          <p:cNvPicPr>
            <a:picLocks noGrp="1" noChangeAspect="1"/>
          </p:cNvPicPr>
          <p:nvPr>
            <p:ph sz="half" idx="1"/>
          </p:nvPr>
        </p:nvPicPr>
        <p:blipFill>
          <a:blip r:embed="rId3" cstate="print"/>
          <a:stretch>
            <a:fillRect/>
          </a:stretch>
        </p:blipFill>
        <p:spPr>
          <a:xfrm>
            <a:off x="990600" y="1828800"/>
            <a:ext cx="3009900" cy="3400425"/>
          </a:xfrm>
        </p:spPr>
      </p:pic>
      <p:sp>
        <p:nvSpPr>
          <p:cNvPr id="4" name="Text Placeholder 3"/>
          <p:cNvSpPr>
            <a:spLocks noGrp="1"/>
          </p:cNvSpPr>
          <p:nvPr>
            <p:ph type="body" sz="half" idx="2"/>
          </p:nvPr>
        </p:nvSpPr>
        <p:spPr>
          <a:xfrm>
            <a:off x="4648200" y="1600200"/>
            <a:ext cx="4038600" cy="4876800"/>
          </a:xfrm>
        </p:spPr>
        <p:txBody>
          <a:bodyPr/>
          <a:lstStyle/>
          <a:p>
            <a:pPr>
              <a:buFont typeface="Wingdings" pitchFamily="2" charset="2"/>
              <a:buChar char="Ø"/>
            </a:pPr>
            <a:r>
              <a:rPr lang="en-US" sz="2400" dirty="0" smtClean="0"/>
              <a:t>Lived in Catawba Co.</a:t>
            </a:r>
          </a:p>
          <a:p>
            <a:pPr>
              <a:buFont typeface="Wingdings" pitchFamily="2" charset="2"/>
              <a:buChar char="Ø"/>
            </a:pPr>
            <a:r>
              <a:rPr lang="en-US" sz="2400" dirty="0" smtClean="0"/>
              <a:t>Active from 1991-2008</a:t>
            </a:r>
          </a:p>
          <a:p>
            <a:pPr>
              <a:buFont typeface="Wingdings" pitchFamily="2" charset="2"/>
              <a:buChar char="Ø"/>
            </a:pPr>
            <a:r>
              <a:rPr lang="en-US" sz="2400" dirty="0" smtClean="0"/>
              <a:t>Sold fake promissory notes</a:t>
            </a:r>
          </a:p>
          <a:p>
            <a:pPr>
              <a:buFont typeface="Wingdings" pitchFamily="2" charset="2"/>
              <a:buChar char="Ø"/>
            </a:pPr>
            <a:r>
              <a:rPr lang="en-US" sz="2400" dirty="0" smtClean="0"/>
              <a:t>Snared approximately 500 investors, bilking them out of ~$25M</a:t>
            </a:r>
          </a:p>
          <a:p>
            <a:pPr>
              <a:buFont typeface="Wingdings" pitchFamily="2" charset="2"/>
              <a:buChar char="Ø"/>
            </a:pPr>
            <a:r>
              <a:rPr lang="en-US" sz="2400" dirty="0" smtClean="0"/>
              <a:t>Victims included:</a:t>
            </a:r>
          </a:p>
          <a:p>
            <a:pPr lvl="1">
              <a:buFont typeface="Wingdings" pitchFamily="2" charset="2"/>
              <a:buChar char="Ø"/>
            </a:pPr>
            <a:r>
              <a:rPr lang="en-US" sz="2000" dirty="0" smtClean="0"/>
              <a:t>Friends</a:t>
            </a:r>
          </a:p>
          <a:p>
            <a:pPr lvl="1">
              <a:buFont typeface="Wingdings" pitchFamily="2" charset="2"/>
              <a:buChar char="Ø"/>
            </a:pPr>
            <a:r>
              <a:rPr lang="en-US" sz="2000" dirty="0" smtClean="0"/>
              <a:t>Church members</a:t>
            </a:r>
          </a:p>
          <a:p>
            <a:pPr lvl="1">
              <a:buFont typeface="Wingdings" pitchFamily="2" charset="2"/>
              <a:buChar char="Ø"/>
            </a:pPr>
            <a:r>
              <a:rPr lang="en-US" sz="2000" dirty="0" smtClean="0"/>
              <a:t>Family</a:t>
            </a:r>
          </a:p>
          <a:p>
            <a:pPr lvl="2">
              <a:buFont typeface="Wingdings" pitchFamily="2" charset="2"/>
              <a:buChar char="Ø"/>
            </a:pPr>
            <a:r>
              <a:rPr lang="en-US" sz="1600" b="1" dirty="0" smtClean="0">
                <a:solidFill>
                  <a:srgbClr val="FF0000"/>
                </a:solidFill>
              </a:rPr>
              <a:t>Even Mother and Father!</a:t>
            </a:r>
            <a:endParaRPr lang="en-US" sz="1600" b="1" dirty="0">
              <a:solidFill>
                <a:srgbClr val="FF0000"/>
              </a:solidFill>
            </a:endParaRPr>
          </a:p>
        </p:txBody>
      </p:sp>
      <p:sp>
        <p:nvSpPr>
          <p:cNvPr id="5" name="Rectangle 4"/>
          <p:cNvSpPr>
            <a:spLocks noGrp="1" noChangeArrowheads="1"/>
          </p:cNvSpPr>
          <p:nvPr>
            <p:ph type="title"/>
          </p:nvPr>
        </p:nvSpPr>
        <p:spPr>
          <a:xfrm>
            <a:off x="0" y="274638"/>
            <a:ext cx="9144000" cy="1143000"/>
          </a:xfrm>
          <a:solidFill>
            <a:srgbClr val="0000FF"/>
          </a:solidFill>
          <a:ln/>
        </p:spPr>
        <p:txBody>
          <a:bodyPr/>
          <a:lstStyle/>
          <a:p>
            <a:pPr eaLnBrk="1" hangingPunct="1"/>
            <a:r>
              <a:rPr lang="en-US" dirty="0" smtClean="0">
                <a:solidFill>
                  <a:schemeClr val="bg1"/>
                </a:solidFill>
              </a:rPr>
              <a:t>Ponzi Schemes Are Alive &amp; “Well”</a:t>
            </a:r>
            <a:br>
              <a:rPr lang="en-US" dirty="0" smtClean="0">
                <a:solidFill>
                  <a:schemeClr val="bg1"/>
                </a:solidFill>
              </a:rPr>
            </a:br>
            <a:r>
              <a:rPr lang="en-US" sz="3200" dirty="0" smtClean="0">
                <a:solidFill>
                  <a:schemeClr val="bg1"/>
                </a:solidFill>
              </a:rPr>
              <a:t>(Even in North Carolina!)</a:t>
            </a:r>
          </a:p>
        </p:txBody>
      </p:sp>
      <p:sp>
        <p:nvSpPr>
          <p:cNvPr id="7" name="TextBox 6"/>
          <p:cNvSpPr txBox="1"/>
          <p:nvPr/>
        </p:nvSpPr>
        <p:spPr>
          <a:xfrm>
            <a:off x="838200" y="5486400"/>
            <a:ext cx="3200400" cy="584775"/>
          </a:xfrm>
          <a:prstGeom prst="rect">
            <a:avLst/>
          </a:prstGeom>
          <a:noFill/>
        </p:spPr>
        <p:txBody>
          <a:bodyPr wrap="square" rtlCol="0">
            <a:spAutoFit/>
          </a:bodyPr>
          <a:lstStyle/>
          <a:p>
            <a:pPr algn="ctr"/>
            <a:r>
              <a:rPr lang="en-US" dirty="0" smtClean="0"/>
              <a:t>J.V. Huffman, Jr.</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 calcmode="lin" valueType="num">
                                      <p:cBhvr additive="base">
                                        <p:cTn id="49"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8" end="8"/>
                                            </p:txEl>
                                          </p:spTgt>
                                        </p:tgtEl>
                                        <p:attrNameLst>
                                          <p:attrName>style.visibility</p:attrName>
                                        </p:attrNameLst>
                                      </p:cBhvr>
                                      <p:to>
                                        <p:strVal val="visible"/>
                                      </p:to>
                                    </p:set>
                                    <p:anim calcmode="lin" valueType="num">
                                      <p:cBhvr additive="base">
                                        <p:cTn id="55"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4648200" y="1600200"/>
            <a:ext cx="4038600" cy="4876800"/>
          </a:xfrm>
        </p:spPr>
        <p:txBody>
          <a:bodyPr/>
          <a:lstStyle/>
          <a:p>
            <a:pPr>
              <a:buFont typeface="Wingdings" pitchFamily="2" charset="2"/>
              <a:buChar char="Ø"/>
            </a:pPr>
            <a:r>
              <a:rPr lang="en-US" sz="2400" dirty="0" smtClean="0"/>
              <a:t>Pleaded guilty in Jan ‘10 to 28 felony counts, including 14 counts of securities fraud</a:t>
            </a:r>
          </a:p>
          <a:p>
            <a:pPr>
              <a:buFont typeface="Wingdings" pitchFamily="2" charset="2"/>
              <a:buChar char="Ø"/>
            </a:pPr>
            <a:r>
              <a:rPr lang="en-US" sz="2400" dirty="0" smtClean="0"/>
              <a:t>Sentenced to 30 – 40.5 years</a:t>
            </a:r>
          </a:p>
        </p:txBody>
      </p:sp>
      <p:sp>
        <p:nvSpPr>
          <p:cNvPr id="5" name="Rectangle 4"/>
          <p:cNvSpPr>
            <a:spLocks noGrp="1" noChangeArrowheads="1"/>
          </p:cNvSpPr>
          <p:nvPr>
            <p:ph type="title"/>
          </p:nvPr>
        </p:nvSpPr>
        <p:spPr>
          <a:xfrm>
            <a:off x="0" y="274638"/>
            <a:ext cx="9144000" cy="1143000"/>
          </a:xfrm>
          <a:solidFill>
            <a:srgbClr val="0000FF"/>
          </a:solidFill>
          <a:ln/>
        </p:spPr>
        <p:txBody>
          <a:bodyPr/>
          <a:lstStyle/>
          <a:p>
            <a:pPr eaLnBrk="1" hangingPunct="1"/>
            <a:r>
              <a:rPr lang="en-US" dirty="0" smtClean="0">
                <a:solidFill>
                  <a:schemeClr val="bg1"/>
                </a:solidFill>
              </a:rPr>
              <a:t>Ponzi Schemes Are Alive &amp; “Well”</a:t>
            </a:r>
            <a:br>
              <a:rPr lang="en-US" dirty="0" smtClean="0">
                <a:solidFill>
                  <a:schemeClr val="bg1"/>
                </a:solidFill>
              </a:rPr>
            </a:br>
            <a:r>
              <a:rPr lang="en-US" sz="3200" dirty="0" smtClean="0">
                <a:solidFill>
                  <a:schemeClr val="bg1"/>
                </a:solidFill>
              </a:rPr>
              <a:t>(Even in North Carolina!)</a:t>
            </a:r>
          </a:p>
        </p:txBody>
      </p:sp>
      <p:sp>
        <p:nvSpPr>
          <p:cNvPr id="7" name="TextBox 6"/>
          <p:cNvSpPr txBox="1"/>
          <p:nvPr/>
        </p:nvSpPr>
        <p:spPr>
          <a:xfrm>
            <a:off x="381000" y="5486400"/>
            <a:ext cx="3200400" cy="892552"/>
          </a:xfrm>
          <a:prstGeom prst="rect">
            <a:avLst/>
          </a:prstGeom>
          <a:noFill/>
        </p:spPr>
        <p:txBody>
          <a:bodyPr wrap="square" rtlCol="0">
            <a:spAutoFit/>
          </a:bodyPr>
          <a:lstStyle/>
          <a:p>
            <a:pPr algn="ctr"/>
            <a:r>
              <a:rPr lang="en-US" dirty="0" smtClean="0"/>
              <a:t>J.V. Huffman, Jr.</a:t>
            </a:r>
          </a:p>
          <a:p>
            <a:pPr algn="ctr"/>
            <a:r>
              <a:rPr lang="en-US" sz="2000" dirty="0" smtClean="0"/>
              <a:t>DOC #1188382</a:t>
            </a:r>
            <a:endParaRPr lang="en-US" sz="2000" dirty="0"/>
          </a:p>
        </p:txBody>
      </p:sp>
      <p:pic>
        <p:nvPicPr>
          <p:cNvPr id="9" name="Content Placeholder 8" descr="Huffman (DOC picture).jpg"/>
          <p:cNvPicPr>
            <a:picLocks noGrp="1" noChangeAspect="1"/>
          </p:cNvPicPr>
          <p:nvPr>
            <p:ph sz="half" idx="1"/>
          </p:nvPr>
        </p:nvPicPr>
        <p:blipFill>
          <a:blip r:embed="rId3" cstate="print"/>
          <a:stretch>
            <a:fillRect/>
          </a:stretch>
        </p:blipFill>
        <p:spPr>
          <a:xfrm>
            <a:off x="323447" y="1828800"/>
            <a:ext cx="3362728" cy="3177381"/>
          </a:xfrm>
        </p:spPr>
      </p:pic>
      <p:pic>
        <p:nvPicPr>
          <p:cNvPr id="10" name="Picture 9" descr="mountain_view_sign.jpg"/>
          <p:cNvPicPr>
            <a:picLocks noChangeAspect="1"/>
          </p:cNvPicPr>
          <p:nvPr/>
        </p:nvPicPr>
        <p:blipFill>
          <a:blip r:embed="rId4" cstate="print"/>
          <a:stretch>
            <a:fillRect/>
          </a:stretch>
        </p:blipFill>
        <p:spPr>
          <a:xfrm>
            <a:off x="5105400" y="4038600"/>
            <a:ext cx="3505200" cy="2401062"/>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4114800" y="1600200"/>
            <a:ext cx="4876800" cy="4876800"/>
          </a:xfrm>
        </p:spPr>
        <p:txBody>
          <a:bodyPr/>
          <a:lstStyle/>
          <a:p>
            <a:pPr>
              <a:buFont typeface="Wingdings" pitchFamily="2" charset="2"/>
              <a:buChar char="Ø"/>
            </a:pPr>
            <a:r>
              <a:rPr lang="en-US" sz="2400" dirty="0" smtClean="0"/>
              <a:t>D. Martin Enterprises Mooresville, NC (Iredell Co.)</a:t>
            </a:r>
          </a:p>
          <a:p>
            <a:pPr>
              <a:buFont typeface="Wingdings" pitchFamily="2" charset="2"/>
              <a:buChar char="Ø"/>
            </a:pPr>
            <a:r>
              <a:rPr lang="en-US" sz="2400" dirty="0" smtClean="0"/>
              <a:t>1/04 to 12/08, collected ~$18.5M from 100+ investors</a:t>
            </a:r>
          </a:p>
          <a:p>
            <a:pPr>
              <a:buFont typeface="Wingdings" pitchFamily="2" charset="2"/>
              <a:buChar char="Ø"/>
            </a:pPr>
            <a:r>
              <a:rPr lang="en-US" sz="2400" dirty="0" smtClean="0"/>
              <a:t>Money for venture capital</a:t>
            </a:r>
          </a:p>
          <a:p>
            <a:pPr>
              <a:buFont typeface="Wingdings" pitchFamily="2" charset="2"/>
              <a:buChar char="Ø"/>
            </a:pPr>
            <a:r>
              <a:rPr lang="en-US" sz="2400" dirty="0" smtClean="0"/>
              <a:t>Guaranteed 10-50% returns/yr</a:t>
            </a:r>
          </a:p>
          <a:p>
            <a:pPr>
              <a:buFont typeface="Wingdings" pitchFamily="2" charset="2"/>
              <a:buChar char="Ø"/>
            </a:pPr>
            <a:r>
              <a:rPr lang="en-US" sz="2400" dirty="0" smtClean="0"/>
              <a:t>Pleaded guilty 6/30/11 to 19 felony counts of securities fraud</a:t>
            </a:r>
          </a:p>
          <a:p>
            <a:pPr>
              <a:buFont typeface="Wingdings" pitchFamily="2" charset="2"/>
              <a:buChar char="Ø"/>
            </a:pPr>
            <a:r>
              <a:rPr lang="en-US" sz="2400" dirty="0" smtClean="0"/>
              <a:t>Sentenced 6/30 to 9.8 – 13+ years in state prison and must repay $5.35M to victims.</a:t>
            </a:r>
          </a:p>
        </p:txBody>
      </p:sp>
      <p:sp>
        <p:nvSpPr>
          <p:cNvPr id="5" name="Rectangle 4"/>
          <p:cNvSpPr>
            <a:spLocks noGrp="1" noChangeArrowheads="1"/>
          </p:cNvSpPr>
          <p:nvPr>
            <p:ph type="title"/>
          </p:nvPr>
        </p:nvSpPr>
        <p:spPr>
          <a:xfrm>
            <a:off x="0" y="274638"/>
            <a:ext cx="9144000" cy="1143000"/>
          </a:xfrm>
          <a:solidFill>
            <a:srgbClr val="0000FF"/>
          </a:solidFill>
          <a:ln/>
        </p:spPr>
        <p:txBody>
          <a:bodyPr/>
          <a:lstStyle/>
          <a:p>
            <a:pPr eaLnBrk="1" hangingPunct="1"/>
            <a:r>
              <a:rPr lang="en-US" dirty="0" smtClean="0">
                <a:solidFill>
                  <a:schemeClr val="bg1"/>
                </a:solidFill>
              </a:rPr>
              <a:t>Ponzi Schemes Are Alive &amp; “Well”</a:t>
            </a:r>
            <a:br>
              <a:rPr lang="en-US" dirty="0" smtClean="0">
                <a:solidFill>
                  <a:schemeClr val="bg1"/>
                </a:solidFill>
              </a:rPr>
            </a:br>
            <a:r>
              <a:rPr lang="en-US" sz="3200" dirty="0" smtClean="0">
                <a:solidFill>
                  <a:schemeClr val="bg1"/>
                </a:solidFill>
              </a:rPr>
              <a:t>(Even in North Carolina!)</a:t>
            </a:r>
          </a:p>
        </p:txBody>
      </p:sp>
      <p:sp>
        <p:nvSpPr>
          <p:cNvPr id="7" name="TextBox 6"/>
          <p:cNvSpPr txBox="1"/>
          <p:nvPr/>
        </p:nvSpPr>
        <p:spPr>
          <a:xfrm>
            <a:off x="0" y="5486400"/>
            <a:ext cx="3962400" cy="830997"/>
          </a:xfrm>
          <a:prstGeom prst="rect">
            <a:avLst/>
          </a:prstGeom>
          <a:noFill/>
        </p:spPr>
        <p:txBody>
          <a:bodyPr wrap="square" rtlCol="0">
            <a:spAutoFit/>
          </a:bodyPr>
          <a:lstStyle/>
          <a:p>
            <a:pPr algn="ctr"/>
            <a:r>
              <a:rPr lang="en-US" sz="2800" dirty="0" smtClean="0"/>
              <a:t>Shelby Dean Martin</a:t>
            </a:r>
          </a:p>
          <a:p>
            <a:pPr algn="ctr"/>
            <a:r>
              <a:rPr lang="en-US" sz="2000" dirty="0" smtClean="0"/>
              <a:t>DOC #1272223</a:t>
            </a:r>
            <a:endParaRPr lang="en-US" sz="2000" dirty="0"/>
          </a:p>
        </p:txBody>
      </p:sp>
      <p:pic>
        <p:nvPicPr>
          <p:cNvPr id="8" name="Content Placeholder 7" descr="Martin, Shelby Dean.jpg"/>
          <p:cNvPicPr>
            <a:picLocks noGrp="1" noChangeAspect="1"/>
          </p:cNvPicPr>
          <p:nvPr>
            <p:ph sz="half" idx="1"/>
          </p:nvPr>
        </p:nvPicPr>
        <p:blipFill>
          <a:blip r:embed="rId3" cstate="print"/>
          <a:stretch>
            <a:fillRect/>
          </a:stretch>
        </p:blipFill>
        <p:spPr>
          <a:xfrm>
            <a:off x="228600" y="1557643"/>
            <a:ext cx="3657600" cy="3751384"/>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3581400" y="1600200"/>
            <a:ext cx="5562600" cy="4876800"/>
          </a:xfrm>
        </p:spPr>
        <p:txBody>
          <a:bodyPr/>
          <a:lstStyle/>
          <a:p>
            <a:pPr>
              <a:buFont typeface="Wingdings" pitchFamily="2" charset="2"/>
              <a:buChar char="Ø"/>
            </a:pPr>
            <a:r>
              <a:rPr lang="en-US" sz="2400" dirty="0" smtClean="0"/>
              <a:t>Queen Shoals, LLC; Queen Shoals II, LLC &amp; Select Fund LLC</a:t>
            </a:r>
          </a:p>
          <a:p>
            <a:pPr>
              <a:buFont typeface="Wingdings" pitchFamily="2" charset="2"/>
              <a:buChar char="Ø"/>
            </a:pPr>
            <a:r>
              <a:rPr lang="en-US" sz="2400" dirty="0" smtClean="0"/>
              <a:t>2006-09 </a:t>
            </a:r>
            <a:r>
              <a:rPr lang="en-US" sz="2400" smtClean="0"/>
              <a:t>took +$30M </a:t>
            </a:r>
            <a:r>
              <a:rPr lang="en-US" sz="2400" dirty="0" smtClean="0"/>
              <a:t>from 100+ investors by falsely claiming profitable trading in T-bills, precious metals &amp; foreign currencies</a:t>
            </a:r>
          </a:p>
          <a:p>
            <a:pPr>
              <a:buFont typeface="Wingdings" pitchFamily="2" charset="2"/>
              <a:buChar char="Ø"/>
            </a:pPr>
            <a:r>
              <a:rPr lang="en-US" sz="2400" dirty="0" smtClean="0"/>
              <a:t>5-yr prom notes guaranteeing 8-24% via “non-depletion </a:t>
            </a:r>
            <a:r>
              <a:rPr lang="en-US" sz="2400" dirty="0" err="1" smtClean="0"/>
              <a:t>acounts</a:t>
            </a:r>
            <a:r>
              <a:rPr lang="en-US" sz="2400" dirty="0" smtClean="0"/>
              <a:t>”</a:t>
            </a:r>
          </a:p>
          <a:p>
            <a:pPr>
              <a:buFont typeface="Wingdings" pitchFamily="2" charset="2"/>
              <a:buChar char="Ø"/>
            </a:pPr>
            <a:r>
              <a:rPr lang="en-US" sz="2400" dirty="0" smtClean="0"/>
              <a:t>Pled guilty 7/09 to securities &amp; mail fraud &amp; sentenced 3/11 to 22 yrs in prison. 11/11 ordered to pay $24M in restitution &amp; civil penalties</a:t>
            </a:r>
          </a:p>
        </p:txBody>
      </p:sp>
      <p:sp>
        <p:nvSpPr>
          <p:cNvPr id="5" name="Rectangle 4"/>
          <p:cNvSpPr>
            <a:spLocks noGrp="1" noChangeArrowheads="1"/>
          </p:cNvSpPr>
          <p:nvPr>
            <p:ph type="title"/>
          </p:nvPr>
        </p:nvSpPr>
        <p:spPr>
          <a:xfrm>
            <a:off x="0" y="274638"/>
            <a:ext cx="9144000" cy="1143000"/>
          </a:xfrm>
          <a:solidFill>
            <a:srgbClr val="0000FF"/>
          </a:solidFill>
          <a:ln/>
        </p:spPr>
        <p:txBody>
          <a:bodyPr/>
          <a:lstStyle/>
          <a:p>
            <a:pPr eaLnBrk="1" hangingPunct="1"/>
            <a:r>
              <a:rPr lang="en-US" dirty="0" smtClean="0">
                <a:solidFill>
                  <a:schemeClr val="bg1"/>
                </a:solidFill>
              </a:rPr>
              <a:t>Ponzi Schemes Are Alive &amp; “Well”</a:t>
            </a:r>
            <a:br>
              <a:rPr lang="en-US" dirty="0" smtClean="0">
                <a:solidFill>
                  <a:schemeClr val="bg1"/>
                </a:solidFill>
              </a:rPr>
            </a:br>
            <a:r>
              <a:rPr lang="en-US" sz="3200" dirty="0" smtClean="0">
                <a:solidFill>
                  <a:schemeClr val="bg1"/>
                </a:solidFill>
              </a:rPr>
              <a:t>(Even in North Carolina!)</a:t>
            </a:r>
          </a:p>
        </p:txBody>
      </p:sp>
      <p:sp>
        <p:nvSpPr>
          <p:cNvPr id="7" name="TextBox 6"/>
          <p:cNvSpPr txBox="1"/>
          <p:nvPr/>
        </p:nvSpPr>
        <p:spPr>
          <a:xfrm>
            <a:off x="0" y="5486400"/>
            <a:ext cx="3962400" cy="830997"/>
          </a:xfrm>
          <a:prstGeom prst="rect">
            <a:avLst/>
          </a:prstGeom>
          <a:noFill/>
        </p:spPr>
        <p:txBody>
          <a:bodyPr wrap="square" rtlCol="0">
            <a:spAutoFit/>
          </a:bodyPr>
          <a:lstStyle/>
          <a:p>
            <a:pPr algn="ctr"/>
            <a:r>
              <a:rPr lang="en-US" sz="2800" dirty="0" smtClean="0"/>
              <a:t>Sidney S. Hanson</a:t>
            </a:r>
          </a:p>
          <a:p>
            <a:pPr algn="ctr"/>
            <a:r>
              <a:rPr lang="en-US" sz="2000" dirty="0" smtClean="0"/>
              <a:t>Fed. Reg.  #23422-058</a:t>
            </a:r>
            <a:endParaRPr lang="en-US" sz="2000" dirty="0"/>
          </a:p>
        </p:txBody>
      </p:sp>
      <p:pic>
        <p:nvPicPr>
          <p:cNvPr id="9" name="Content Placeholder 8" descr="Sidney Hanson (mug shot).jpg"/>
          <p:cNvPicPr>
            <a:picLocks noGrp="1" noChangeAspect="1"/>
          </p:cNvPicPr>
          <p:nvPr>
            <p:ph sz="half" idx="1"/>
          </p:nvPr>
        </p:nvPicPr>
        <p:blipFill>
          <a:blip r:embed="rId3" cstate="print"/>
          <a:stretch>
            <a:fillRect/>
          </a:stretch>
        </p:blipFill>
        <p:spPr>
          <a:xfrm>
            <a:off x="381000" y="1600200"/>
            <a:ext cx="3219318" cy="3863181"/>
          </a:xfr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body" sz="half" idx="1"/>
          </p:nvPr>
        </p:nvSpPr>
        <p:spPr>
          <a:xfrm>
            <a:off x="457200" y="1600200"/>
            <a:ext cx="4038600" cy="5105400"/>
          </a:xfrm>
        </p:spPr>
        <p:txBody>
          <a:bodyPr/>
          <a:lstStyle/>
          <a:p>
            <a:r>
              <a:rPr lang="en-US" sz="2400" smtClean="0"/>
              <a:t>Fraud aimed at members of a group sharing a common characteristic.</a:t>
            </a:r>
          </a:p>
          <a:p>
            <a:endParaRPr lang="en-US" sz="2400" smtClean="0"/>
          </a:p>
          <a:p>
            <a:r>
              <a:rPr lang="en-US" sz="2400" smtClean="0"/>
              <a:t>Targets: Seniors, ethnic groups, religious groups, professional or civic groups.</a:t>
            </a:r>
          </a:p>
          <a:p>
            <a:endParaRPr lang="en-US" sz="2400" smtClean="0"/>
          </a:p>
          <a:p>
            <a:r>
              <a:rPr lang="en-US" sz="2400" smtClean="0"/>
              <a:t>Con man:  “You can trust me because I’m just like you.”</a:t>
            </a:r>
          </a:p>
        </p:txBody>
      </p:sp>
      <p:pic>
        <p:nvPicPr>
          <p:cNvPr id="57348" name="Picture 4"/>
          <p:cNvPicPr>
            <a:picLocks noGrp="1" noChangeAspect="1" noChangeArrowheads="1"/>
          </p:cNvPicPr>
          <p:nvPr>
            <p:ph sz="half" idx="2"/>
          </p:nvPr>
        </p:nvPicPr>
        <p:blipFill>
          <a:blip r:embed="rId3" cstate="print"/>
          <a:srcRect/>
          <a:stretch>
            <a:fillRect/>
          </a:stretch>
        </p:blipFill>
        <p:spPr>
          <a:xfrm>
            <a:off x="4419600" y="2355850"/>
            <a:ext cx="4495800" cy="3013075"/>
          </a:xfrm>
          <a:noFill/>
          <a:ln/>
        </p:spPr>
      </p:pic>
      <p:sp>
        <p:nvSpPr>
          <p:cNvPr id="57349" name="Rectangle 7"/>
          <p:cNvSpPr>
            <a:spLocks noChangeArrowheads="1"/>
          </p:cNvSpPr>
          <p:nvPr/>
        </p:nvSpPr>
        <p:spPr bwMode="auto">
          <a:xfrm>
            <a:off x="0" y="304800"/>
            <a:ext cx="9144000" cy="1143000"/>
          </a:xfrm>
          <a:prstGeom prst="rect">
            <a:avLst/>
          </a:prstGeom>
          <a:solidFill>
            <a:srgbClr val="0000FF"/>
          </a:solidFill>
          <a:ln w="9525">
            <a:noFill/>
            <a:miter lim="800000"/>
            <a:headEnd/>
            <a:tailEnd/>
          </a:ln>
        </p:spPr>
        <p:txBody>
          <a:bodyPr anchor="ctr"/>
          <a:lstStyle/>
          <a:p>
            <a:pPr algn="ctr"/>
            <a:r>
              <a:rPr lang="en-US" sz="4400">
                <a:solidFill>
                  <a:schemeClr val="bg1"/>
                </a:solidFill>
              </a:rPr>
              <a:t>Affinity Fraud</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5"/>
          <p:cNvSpPr>
            <a:spLocks noGrp="1" noChangeArrowheads="1"/>
          </p:cNvSpPr>
          <p:nvPr>
            <p:ph type="body" sz="half" idx="1"/>
          </p:nvPr>
        </p:nvSpPr>
        <p:spPr>
          <a:xfrm>
            <a:off x="457200" y="2438400"/>
            <a:ext cx="4038600" cy="2895600"/>
          </a:xfrm>
        </p:spPr>
        <p:txBody>
          <a:bodyPr/>
          <a:lstStyle/>
          <a:p>
            <a:pPr eaLnBrk="1" hangingPunct="1">
              <a:lnSpc>
                <a:spcPct val="80000"/>
              </a:lnSpc>
              <a:buNone/>
            </a:pPr>
            <a:r>
              <a:rPr lang="en-US" sz="2400" dirty="0" smtClean="0"/>
              <a:t>Seniors are the #1 target of fraudsters</a:t>
            </a:r>
          </a:p>
          <a:p>
            <a:pPr eaLnBrk="1" hangingPunct="1">
              <a:lnSpc>
                <a:spcPct val="80000"/>
              </a:lnSpc>
            </a:pPr>
            <a:endParaRPr lang="en-US" sz="2400" dirty="0" smtClean="0"/>
          </a:p>
          <a:p>
            <a:pPr algn="ctr" eaLnBrk="1" hangingPunct="1">
              <a:lnSpc>
                <a:spcPct val="80000"/>
              </a:lnSpc>
              <a:buFontTx/>
              <a:buNone/>
            </a:pPr>
            <a:r>
              <a:rPr lang="en-US" sz="2400" b="1" i="1" dirty="0" smtClean="0"/>
              <a:t>Why?</a:t>
            </a:r>
            <a:r>
              <a:rPr lang="en-US" sz="2000" dirty="0" smtClean="0"/>
              <a:t> </a:t>
            </a:r>
          </a:p>
          <a:p>
            <a:pPr eaLnBrk="1" hangingPunct="1">
              <a:lnSpc>
                <a:spcPct val="80000"/>
              </a:lnSpc>
              <a:buFontTx/>
              <a:buNone/>
            </a:pPr>
            <a:endParaRPr lang="en-US" sz="2000" dirty="0" smtClean="0"/>
          </a:p>
          <a:p>
            <a:pPr eaLnBrk="1" hangingPunct="1">
              <a:lnSpc>
                <a:spcPct val="80000"/>
              </a:lnSpc>
              <a:buNone/>
            </a:pPr>
            <a:r>
              <a:rPr lang="en-US" sz="2400" i="1" dirty="0" smtClean="0"/>
              <a:t>$</a:t>
            </a:r>
            <a:r>
              <a:rPr lang="en-US" sz="2400" i="1" dirty="0" err="1" smtClean="0"/>
              <a:t>enior</a:t>
            </a:r>
            <a:r>
              <a:rPr lang="en-US" sz="2400" i="1" dirty="0" smtClean="0"/>
              <a:t>$ are $aver$ with </a:t>
            </a:r>
            <a:r>
              <a:rPr lang="en-US" sz="2400" i="1" dirty="0" err="1" smtClean="0"/>
              <a:t>acce</a:t>
            </a:r>
            <a:r>
              <a:rPr lang="en-US" sz="2400" i="1" dirty="0" smtClean="0"/>
              <a:t>$$ to </a:t>
            </a:r>
            <a:r>
              <a:rPr lang="en-US" sz="2400" i="1" dirty="0" err="1" smtClean="0"/>
              <a:t>ca$h</a:t>
            </a:r>
            <a:r>
              <a:rPr lang="en-US" sz="2400" i="1" dirty="0" smtClean="0"/>
              <a:t>!</a:t>
            </a:r>
          </a:p>
        </p:txBody>
      </p:sp>
      <p:sp>
        <p:nvSpPr>
          <p:cNvPr id="28674" name="Rectangle 7"/>
          <p:cNvSpPr>
            <a:spLocks noGrp="1" noChangeArrowheads="1"/>
          </p:cNvSpPr>
          <p:nvPr>
            <p:ph type="title"/>
          </p:nvPr>
        </p:nvSpPr>
        <p:spPr>
          <a:xfrm>
            <a:off x="0" y="274638"/>
            <a:ext cx="9144000" cy="1143000"/>
          </a:xfrm>
          <a:solidFill>
            <a:srgbClr val="0000FF"/>
          </a:solidFill>
        </p:spPr>
        <p:txBody>
          <a:bodyPr/>
          <a:lstStyle/>
          <a:p>
            <a:pPr eaLnBrk="1" hangingPunct="1"/>
            <a:r>
              <a:rPr lang="en-US" smtClean="0">
                <a:solidFill>
                  <a:schemeClr val="bg1"/>
                </a:solidFill>
              </a:rPr>
              <a:t>Frauds Aimed at Senior Citizens</a:t>
            </a:r>
          </a:p>
        </p:txBody>
      </p:sp>
      <p:pic>
        <p:nvPicPr>
          <p:cNvPr id="28675" name="Picture 8"/>
          <p:cNvPicPr>
            <a:picLocks noGrp="1" noChangeAspect="1" noChangeArrowheads="1"/>
          </p:cNvPicPr>
          <p:nvPr>
            <p:ph sz="half" idx="2"/>
          </p:nvPr>
        </p:nvPicPr>
        <p:blipFill>
          <a:blip r:embed="rId3" cstate="print"/>
          <a:srcRect/>
          <a:stretch>
            <a:fillRect/>
          </a:stretch>
        </p:blipFill>
        <p:spPr>
          <a:xfrm>
            <a:off x="4648200" y="2517775"/>
            <a:ext cx="4038600" cy="2690813"/>
          </a:xfrm>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5"/>
          <p:cNvSpPr>
            <a:spLocks noGrp="1" noChangeArrowheads="1"/>
          </p:cNvSpPr>
          <p:nvPr>
            <p:ph type="body" sz="half" idx="1"/>
          </p:nvPr>
        </p:nvSpPr>
        <p:spPr>
          <a:xfrm>
            <a:off x="152400" y="1600200"/>
            <a:ext cx="4343400" cy="5105400"/>
          </a:xfrm>
        </p:spPr>
        <p:txBody>
          <a:bodyPr/>
          <a:lstStyle/>
          <a:p>
            <a:pPr eaLnBrk="1" hangingPunct="1">
              <a:lnSpc>
                <a:spcPct val="80000"/>
              </a:lnSpc>
            </a:pPr>
            <a:endParaRPr lang="en-US" sz="2400" dirty="0" smtClean="0"/>
          </a:p>
          <a:p>
            <a:pPr eaLnBrk="1" hangingPunct="1">
              <a:lnSpc>
                <a:spcPct val="80000"/>
              </a:lnSpc>
            </a:pPr>
            <a:endParaRPr lang="en-US" sz="2400" dirty="0" smtClean="0"/>
          </a:p>
          <a:p>
            <a:pPr eaLnBrk="1" hangingPunct="1">
              <a:lnSpc>
                <a:spcPct val="80000"/>
              </a:lnSpc>
            </a:pPr>
            <a:r>
              <a:rPr lang="en-US" sz="2400" dirty="0" smtClean="0"/>
              <a:t>57% of fraud victims are 50+ years old. (AARP, 2001)</a:t>
            </a:r>
          </a:p>
          <a:p>
            <a:pPr eaLnBrk="1" hangingPunct="1">
              <a:lnSpc>
                <a:spcPct val="80000"/>
              </a:lnSpc>
            </a:pPr>
            <a:endParaRPr lang="en-US" sz="2400" dirty="0" smtClean="0"/>
          </a:p>
          <a:p>
            <a:pPr eaLnBrk="1" hangingPunct="1">
              <a:lnSpc>
                <a:spcPct val="80000"/>
              </a:lnSpc>
            </a:pPr>
            <a:r>
              <a:rPr lang="en-US" sz="2400" dirty="0" smtClean="0"/>
              <a:t>20% of seniors 65+ (~7.3 million) have been the  victim of a financial crime (IPT, 2010)</a:t>
            </a:r>
          </a:p>
          <a:p>
            <a:pPr eaLnBrk="1" hangingPunct="1">
              <a:lnSpc>
                <a:spcPct val="80000"/>
              </a:lnSpc>
            </a:pPr>
            <a:endParaRPr lang="en-US" sz="2400" dirty="0" smtClean="0"/>
          </a:p>
          <a:p>
            <a:pPr eaLnBrk="1" hangingPunct="1">
              <a:lnSpc>
                <a:spcPct val="80000"/>
              </a:lnSpc>
            </a:pPr>
            <a:r>
              <a:rPr lang="en-US" sz="2400" dirty="0" smtClean="0"/>
              <a:t>In NC, ~50% of all enforcement actions involve senior fraud.</a:t>
            </a:r>
          </a:p>
        </p:txBody>
      </p:sp>
      <p:sp>
        <p:nvSpPr>
          <p:cNvPr id="28674" name="Rectangle 7"/>
          <p:cNvSpPr>
            <a:spLocks noGrp="1" noChangeArrowheads="1"/>
          </p:cNvSpPr>
          <p:nvPr>
            <p:ph type="title"/>
          </p:nvPr>
        </p:nvSpPr>
        <p:spPr>
          <a:xfrm>
            <a:off x="0" y="274638"/>
            <a:ext cx="9144000" cy="1143000"/>
          </a:xfrm>
          <a:solidFill>
            <a:srgbClr val="0000FF"/>
          </a:solidFill>
        </p:spPr>
        <p:txBody>
          <a:bodyPr/>
          <a:lstStyle/>
          <a:p>
            <a:pPr eaLnBrk="1" hangingPunct="1"/>
            <a:r>
              <a:rPr lang="en-US" dirty="0" smtClean="0">
                <a:solidFill>
                  <a:schemeClr val="bg1"/>
                </a:solidFill>
              </a:rPr>
              <a:t>Frauds Aimed at Senior Citizens</a:t>
            </a:r>
            <a:br>
              <a:rPr lang="en-US" dirty="0" smtClean="0">
                <a:solidFill>
                  <a:schemeClr val="bg1"/>
                </a:solidFill>
              </a:rPr>
            </a:br>
            <a:r>
              <a:rPr lang="en-US" sz="2800" dirty="0" smtClean="0">
                <a:solidFill>
                  <a:schemeClr val="bg1"/>
                </a:solidFill>
              </a:rPr>
              <a:t>Empirical Evidence</a:t>
            </a:r>
          </a:p>
        </p:txBody>
      </p:sp>
      <p:pic>
        <p:nvPicPr>
          <p:cNvPr id="6" name="Picture 3" descr="C:\Documents and Settings\jmaron\Local Settings\Temporary Internet Files\Content.IE5\PEXFXOZ0\MP900185235[1].jpg"/>
          <p:cNvPicPr>
            <a:picLocks noGrp="1" noChangeAspect="1" noChangeArrowheads="1"/>
          </p:cNvPicPr>
          <p:nvPr>
            <p:ph sz="half" idx="2"/>
          </p:nvPr>
        </p:nvPicPr>
        <p:blipFill>
          <a:blip r:embed="rId3" cstate="print"/>
          <a:srcRect/>
          <a:stretch>
            <a:fillRect/>
          </a:stretch>
        </p:blipFill>
        <p:spPr bwMode="auto">
          <a:xfrm>
            <a:off x="4572000" y="2514600"/>
            <a:ext cx="4363268" cy="2879757"/>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8673">
                                            <p:txEl>
                                              <p:pRg st="2" end="2"/>
                                            </p:txEl>
                                          </p:spTgt>
                                        </p:tgtEl>
                                        <p:attrNameLst>
                                          <p:attrName>style.visibility</p:attrName>
                                        </p:attrNameLst>
                                      </p:cBhvr>
                                      <p:to>
                                        <p:strVal val="visible"/>
                                      </p:to>
                                    </p:set>
                                    <p:anim calcmode="lin" valueType="num">
                                      <p:cBhvr additive="base">
                                        <p:cTn id="7" dur="500" fill="hold"/>
                                        <p:tgtEl>
                                          <p:spTgt spid="2867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867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8673">
                                            <p:txEl>
                                              <p:pRg st="4" end="4"/>
                                            </p:txEl>
                                          </p:spTgt>
                                        </p:tgtEl>
                                        <p:attrNameLst>
                                          <p:attrName>style.visibility</p:attrName>
                                        </p:attrNameLst>
                                      </p:cBhvr>
                                      <p:to>
                                        <p:strVal val="visible"/>
                                      </p:to>
                                    </p:set>
                                    <p:anim calcmode="lin" valueType="num">
                                      <p:cBhvr additive="base">
                                        <p:cTn id="13" dur="500" fill="hold"/>
                                        <p:tgtEl>
                                          <p:spTgt spid="2867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867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8673">
                                            <p:txEl>
                                              <p:pRg st="6" end="6"/>
                                            </p:txEl>
                                          </p:spTgt>
                                        </p:tgtEl>
                                        <p:attrNameLst>
                                          <p:attrName>style.visibility</p:attrName>
                                        </p:attrNameLst>
                                      </p:cBhvr>
                                      <p:to>
                                        <p:strVal val="visible"/>
                                      </p:to>
                                    </p:set>
                                    <p:anim calcmode="lin" valueType="num">
                                      <p:cBhvr additive="base">
                                        <p:cTn id="19" dur="500" fill="hold"/>
                                        <p:tgtEl>
                                          <p:spTgt spid="2867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867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title"/>
          </p:nvPr>
        </p:nvSpPr>
        <p:spPr>
          <a:xfrm>
            <a:off x="0" y="274638"/>
            <a:ext cx="9144000" cy="1143000"/>
          </a:xfrm>
          <a:solidFill>
            <a:srgbClr val="0000FF"/>
          </a:solidFill>
        </p:spPr>
        <p:txBody>
          <a:bodyPr/>
          <a:lstStyle/>
          <a:p>
            <a:pPr eaLnBrk="1" hangingPunct="1"/>
            <a:r>
              <a:rPr lang="en-US" dirty="0" smtClean="0">
                <a:solidFill>
                  <a:schemeClr val="bg1"/>
                </a:solidFill>
              </a:rPr>
              <a:t>Frauds Aimed at Senior Citizens</a:t>
            </a:r>
            <a:br>
              <a:rPr lang="en-US" dirty="0" smtClean="0">
                <a:solidFill>
                  <a:schemeClr val="bg1"/>
                </a:solidFill>
              </a:rPr>
            </a:br>
            <a:r>
              <a:rPr lang="en-US" sz="2800" dirty="0" smtClean="0">
                <a:solidFill>
                  <a:schemeClr val="bg1"/>
                </a:solidFill>
              </a:rPr>
              <a:t>Who Is the Typical Investment Fraud Victim?</a:t>
            </a:r>
          </a:p>
        </p:txBody>
      </p:sp>
      <p:sp>
        <p:nvSpPr>
          <p:cNvPr id="5" name="Rectangle 5"/>
          <p:cNvSpPr txBox="1">
            <a:spLocks noChangeArrowheads="1"/>
          </p:cNvSpPr>
          <p:nvPr/>
        </p:nvSpPr>
        <p:spPr bwMode="auto">
          <a:xfrm>
            <a:off x="304800" y="1752600"/>
            <a:ext cx="43434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R="0" lvl="0" algn="l" defTabSz="914400" rtl="0" eaLnBrk="1" fontAlgn="base" latinLnBrk="0" hangingPunct="1">
              <a:lnSpc>
                <a:spcPct val="80000"/>
              </a:lnSpc>
              <a:spcBef>
                <a:spcPct val="20000"/>
              </a:spcBef>
              <a:spcAft>
                <a:spcPct val="0"/>
              </a:spcAft>
              <a:buClrTx/>
              <a:buSzTx/>
              <a:tabLst/>
              <a:defRPr/>
            </a:pPr>
            <a:r>
              <a:rPr lang="en-US" sz="2800" kern="0" dirty="0" smtClean="0">
                <a:latin typeface="+mn-lt"/>
              </a:rPr>
              <a:t>Perceived victims of investment frauds are:</a:t>
            </a:r>
          </a:p>
          <a:p>
            <a:pPr marR="0" lvl="0" algn="l" defTabSz="914400" rtl="0" eaLnBrk="1" fontAlgn="base" latinLnBrk="0" hangingPunct="1">
              <a:lnSpc>
                <a:spcPct val="80000"/>
              </a:lnSpc>
              <a:spcBef>
                <a:spcPct val="20000"/>
              </a:spcBef>
              <a:spcAft>
                <a:spcPct val="0"/>
              </a:spcAft>
              <a:buClrTx/>
              <a:buSzTx/>
              <a:tabLst/>
              <a:defRPr/>
            </a:pPr>
            <a:endParaRPr lang="en-US" sz="2800" kern="0" dirty="0" smtClean="0">
              <a:latin typeface="+mn-lt"/>
            </a:endParaRPr>
          </a:p>
          <a:p>
            <a:pPr marL="457200" marR="0" lvl="0" indent="-457200" algn="l" defTabSz="914400" rtl="0" eaLnBrk="1" fontAlgn="base" latinLnBrk="0" hangingPunct="1">
              <a:lnSpc>
                <a:spcPct val="80000"/>
              </a:lnSpc>
              <a:spcBef>
                <a:spcPct val="20000"/>
              </a:spcBef>
              <a:spcAft>
                <a:spcPct val="0"/>
              </a:spcAft>
              <a:buClrTx/>
              <a:buSzTx/>
              <a:buFont typeface="Arial" pitchFamily="34" charset="0"/>
              <a:buChar char="•"/>
              <a:tabLst/>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Little old widow women</a:t>
            </a:r>
          </a:p>
          <a:p>
            <a:pPr marL="457200" marR="0" lvl="0" indent="-457200" algn="l" defTabSz="914400" rtl="0" eaLnBrk="1" fontAlgn="base" latinLnBrk="0" hangingPunct="1">
              <a:lnSpc>
                <a:spcPct val="80000"/>
              </a:lnSpc>
              <a:spcBef>
                <a:spcPct val="20000"/>
              </a:spcBef>
              <a:spcAft>
                <a:spcPct val="0"/>
              </a:spcAft>
              <a:buClrTx/>
              <a:buSzTx/>
              <a:tabLst/>
              <a:defRPr/>
            </a:pPr>
            <a:endParaRPr kumimoji="0" lang="en-US" sz="2800" b="0" i="0" u="none" strike="noStrike" kern="0" cap="none" spc="0" normalizeH="0" baseline="0" noProof="0" dirty="0" smtClean="0">
              <a:ln>
                <a:noFill/>
              </a:ln>
              <a:solidFill>
                <a:schemeClr val="tx1"/>
              </a:solidFill>
              <a:effectLst/>
              <a:uLnTx/>
              <a:uFillTx/>
              <a:latin typeface="+mn-lt"/>
              <a:ea typeface="+mn-ea"/>
              <a:cs typeface="+mn-cs"/>
            </a:endParaRPr>
          </a:p>
          <a:p>
            <a:pPr marL="457200" marR="0" lvl="0" indent="-457200" algn="l" defTabSz="914400" rtl="0" eaLnBrk="1" fontAlgn="base" latinLnBrk="0" hangingPunct="1">
              <a:lnSpc>
                <a:spcPct val="80000"/>
              </a:lnSpc>
              <a:spcBef>
                <a:spcPct val="20000"/>
              </a:spcBef>
              <a:spcAft>
                <a:spcPct val="0"/>
              </a:spcAft>
              <a:buClrTx/>
              <a:buSzTx/>
              <a:buFont typeface="Arial" pitchFamily="34" charset="0"/>
              <a:buChar char="•"/>
              <a:tabLst/>
              <a:defRPr/>
            </a:pPr>
            <a:r>
              <a:rPr lang="en-US" sz="2800" kern="0" dirty="0" smtClean="0">
                <a:latin typeface="+mn-lt"/>
              </a:rPr>
              <a:t>Real “Bozos”</a:t>
            </a:r>
          </a:p>
          <a:p>
            <a:pPr marL="457200" marR="0" lvl="0" indent="-457200" algn="l" defTabSz="914400" rtl="0" eaLnBrk="1" fontAlgn="base" latinLnBrk="0" hangingPunct="1">
              <a:lnSpc>
                <a:spcPct val="80000"/>
              </a:lnSpc>
              <a:spcBef>
                <a:spcPct val="20000"/>
              </a:spcBef>
              <a:spcAft>
                <a:spcPct val="0"/>
              </a:spcAft>
              <a:buClrTx/>
              <a:buSzTx/>
              <a:tabLst/>
              <a:defRPr/>
            </a:pPr>
            <a:endParaRPr lang="en-US" sz="2800" kern="0" dirty="0" smtClean="0">
              <a:latin typeface="+mn-lt"/>
            </a:endParaRPr>
          </a:p>
          <a:p>
            <a:pPr marL="457200" marR="0" lvl="0" indent="-457200" algn="l" defTabSz="914400" rtl="0" eaLnBrk="1" fontAlgn="base" latinLnBrk="0" hangingPunct="1">
              <a:lnSpc>
                <a:spcPct val="80000"/>
              </a:lnSpc>
              <a:spcBef>
                <a:spcPct val="20000"/>
              </a:spcBef>
              <a:spcAft>
                <a:spcPct val="0"/>
              </a:spcAft>
              <a:buClrTx/>
              <a:buSzTx/>
              <a:buFont typeface="Arial" pitchFamily="34" charset="0"/>
              <a:buChar char="•"/>
              <a:tabLst/>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The poor trying to hit it big</a:t>
            </a:r>
            <a:endParaRPr kumimoji="0" lang="en-US" sz="2800" b="0" i="0" u="none" strike="noStrike" kern="0" cap="none" spc="0" normalizeH="0" noProof="0" dirty="0" smtClean="0">
              <a:ln>
                <a:noFill/>
              </a:ln>
              <a:solidFill>
                <a:schemeClr val="tx1"/>
              </a:solidFill>
              <a:effectLst/>
              <a:uLnTx/>
              <a:uFillTx/>
              <a:latin typeface="+mn-lt"/>
              <a:ea typeface="+mn-ea"/>
              <a:cs typeface="+mn-cs"/>
            </a:endParaRPr>
          </a:p>
          <a:p>
            <a:pPr marR="0" lvl="0" algn="l" defTabSz="914400" rtl="0" eaLnBrk="1" fontAlgn="base" latinLnBrk="0" hangingPunct="1">
              <a:lnSpc>
                <a:spcPct val="80000"/>
              </a:lnSpc>
              <a:spcBef>
                <a:spcPct val="20000"/>
              </a:spcBef>
              <a:spcAft>
                <a:spcPct val="0"/>
              </a:spcAft>
              <a:buClrTx/>
              <a:buSzTx/>
              <a:tabLst/>
              <a:defRPr/>
            </a:pPr>
            <a:endParaRPr lang="en-US" sz="2000" kern="0" dirty="0" smtClean="0">
              <a:latin typeface="+mn-lt"/>
            </a:endParaRPr>
          </a:p>
        </p:txBody>
      </p:sp>
      <p:pic>
        <p:nvPicPr>
          <p:cNvPr id="47106" name="Picture 2" descr="C:\Users\jmaron\AppData\Local\Microsoft\Windows\Temporary Internet Files\Content.IE5\L2H54J5Z\MP900185238[1].jpg"/>
          <p:cNvPicPr>
            <a:picLocks noChangeAspect="1" noChangeArrowheads="1"/>
          </p:cNvPicPr>
          <p:nvPr/>
        </p:nvPicPr>
        <p:blipFill>
          <a:blip r:embed="rId3" cstate="print"/>
          <a:srcRect/>
          <a:stretch>
            <a:fillRect/>
          </a:stretch>
        </p:blipFill>
        <p:spPr bwMode="auto">
          <a:xfrm>
            <a:off x="4892040" y="2286000"/>
            <a:ext cx="1203960" cy="1828800"/>
          </a:xfrm>
          <a:prstGeom prst="rect">
            <a:avLst/>
          </a:prstGeom>
          <a:noFill/>
        </p:spPr>
      </p:pic>
      <p:pic>
        <p:nvPicPr>
          <p:cNvPr id="47108" name="Picture 4" descr="http://manhattaninfidel.com/__oneclick_uploads/2011/05/bozo-the-clown.jpg">
            <a:hlinkClick r:id="rId4"/>
          </p:cNvPr>
          <p:cNvPicPr>
            <a:picLocks noChangeAspect="1" noChangeArrowheads="1"/>
          </p:cNvPicPr>
          <p:nvPr/>
        </p:nvPicPr>
        <p:blipFill>
          <a:blip r:embed="rId5" cstate="print"/>
          <a:srcRect/>
          <a:stretch>
            <a:fillRect/>
          </a:stretch>
        </p:blipFill>
        <p:spPr bwMode="auto">
          <a:xfrm>
            <a:off x="6781800" y="3276600"/>
            <a:ext cx="1464468" cy="1828800"/>
          </a:xfrm>
          <a:prstGeom prst="rect">
            <a:avLst/>
          </a:prstGeom>
          <a:noFill/>
        </p:spPr>
      </p:pic>
      <p:pic>
        <p:nvPicPr>
          <p:cNvPr id="47111" name="Picture 7" descr="http://www.thewisdomjournal.com/Blog/wp-content/uploads/2010/08/banker.jpg">
            <a:hlinkClick r:id="rId6"/>
          </p:cNvPr>
          <p:cNvPicPr>
            <a:picLocks noChangeAspect="1" noChangeArrowheads="1"/>
          </p:cNvPicPr>
          <p:nvPr/>
        </p:nvPicPr>
        <p:blipFill>
          <a:blip r:embed="rId7" cstate="print"/>
          <a:srcRect/>
          <a:stretch>
            <a:fillRect/>
          </a:stretch>
        </p:blipFill>
        <p:spPr bwMode="auto">
          <a:xfrm>
            <a:off x="4724400" y="4572000"/>
            <a:ext cx="1610832" cy="182880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 calcmode="lin" valueType="num">
                                      <p:cBhvr additive="base">
                                        <p:cTn id="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7106"/>
                                        </p:tgtEl>
                                        <p:attrNameLst>
                                          <p:attrName>style.visibility</p:attrName>
                                        </p:attrNameLst>
                                      </p:cBhvr>
                                      <p:to>
                                        <p:strVal val="visible"/>
                                      </p:to>
                                    </p:set>
                                    <p:anim calcmode="lin" valueType="num">
                                      <p:cBhvr additive="base">
                                        <p:cTn id="11" dur="500" fill="hold"/>
                                        <p:tgtEl>
                                          <p:spTgt spid="47106"/>
                                        </p:tgtEl>
                                        <p:attrNameLst>
                                          <p:attrName>ppt_x</p:attrName>
                                        </p:attrNameLst>
                                      </p:cBhvr>
                                      <p:tavLst>
                                        <p:tav tm="0">
                                          <p:val>
                                            <p:strVal val="#ppt_x"/>
                                          </p:val>
                                        </p:tav>
                                        <p:tav tm="100000">
                                          <p:val>
                                            <p:strVal val="#ppt_x"/>
                                          </p:val>
                                        </p:tav>
                                      </p:tavLst>
                                    </p:anim>
                                    <p:anim calcmode="lin" valueType="num">
                                      <p:cBhvr additive="base">
                                        <p:cTn id="12" dur="500" fill="hold"/>
                                        <p:tgtEl>
                                          <p:spTgt spid="4710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 calcmode="lin" valueType="num">
                                      <p:cBhvr additive="base">
                                        <p:cTn id="17"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7108"/>
                                        </p:tgtEl>
                                        <p:attrNameLst>
                                          <p:attrName>style.visibility</p:attrName>
                                        </p:attrNameLst>
                                      </p:cBhvr>
                                      <p:to>
                                        <p:strVal val="visible"/>
                                      </p:to>
                                    </p:set>
                                    <p:anim calcmode="lin" valueType="num">
                                      <p:cBhvr additive="base">
                                        <p:cTn id="21" dur="500" fill="hold"/>
                                        <p:tgtEl>
                                          <p:spTgt spid="47108"/>
                                        </p:tgtEl>
                                        <p:attrNameLst>
                                          <p:attrName>ppt_x</p:attrName>
                                        </p:attrNameLst>
                                      </p:cBhvr>
                                      <p:tavLst>
                                        <p:tav tm="0">
                                          <p:val>
                                            <p:strVal val="#ppt_x"/>
                                          </p:val>
                                        </p:tav>
                                        <p:tav tm="100000">
                                          <p:val>
                                            <p:strVal val="#ppt_x"/>
                                          </p:val>
                                        </p:tav>
                                      </p:tavLst>
                                    </p:anim>
                                    <p:anim calcmode="lin" valueType="num">
                                      <p:cBhvr additive="base">
                                        <p:cTn id="22" dur="500" fill="hold"/>
                                        <p:tgtEl>
                                          <p:spTgt spid="4710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 calcmode="lin" valueType="num">
                                      <p:cBhvr additive="base">
                                        <p:cTn id="27"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6" end="6"/>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7111"/>
                                        </p:tgtEl>
                                        <p:attrNameLst>
                                          <p:attrName>style.visibility</p:attrName>
                                        </p:attrNameLst>
                                      </p:cBhvr>
                                      <p:to>
                                        <p:strVal val="visible"/>
                                      </p:to>
                                    </p:set>
                                    <p:anim calcmode="lin" valueType="num">
                                      <p:cBhvr additive="base">
                                        <p:cTn id="31" dur="500" fill="hold"/>
                                        <p:tgtEl>
                                          <p:spTgt spid="47111"/>
                                        </p:tgtEl>
                                        <p:attrNameLst>
                                          <p:attrName>ppt_x</p:attrName>
                                        </p:attrNameLst>
                                      </p:cBhvr>
                                      <p:tavLst>
                                        <p:tav tm="0">
                                          <p:val>
                                            <p:strVal val="#ppt_x"/>
                                          </p:val>
                                        </p:tav>
                                        <p:tav tm="100000">
                                          <p:val>
                                            <p:strVal val="#ppt_x"/>
                                          </p:val>
                                        </p:tav>
                                      </p:tavLst>
                                    </p:anim>
                                    <p:anim calcmode="lin" valueType="num">
                                      <p:cBhvr additive="base">
                                        <p:cTn id="32" dur="500" fill="hold"/>
                                        <p:tgtEl>
                                          <p:spTgt spid="471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title"/>
          </p:nvPr>
        </p:nvSpPr>
        <p:spPr>
          <a:xfrm>
            <a:off x="0" y="274638"/>
            <a:ext cx="9144000" cy="1143000"/>
          </a:xfrm>
          <a:solidFill>
            <a:srgbClr val="0000FF"/>
          </a:solidFill>
        </p:spPr>
        <p:txBody>
          <a:bodyPr/>
          <a:lstStyle/>
          <a:p>
            <a:pPr eaLnBrk="1" hangingPunct="1"/>
            <a:r>
              <a:rPr lang="en-US" dirty="0" smtClean="0">
                <a:solidFill>
                  <a:schemeClr val="bg1"/>
                </a:solidFill>
              </a:rPr>
              <a:t>Frauds Aimed at Senior Citizens</a:t>
            </a:r>
            <a:br>
              <a:rPr lang="en-US" dirty="0" smtClean="0">
                <a:solidFill>
                  <a:schemeClr val="bg1"/>
                </a:solidFill>
              </a:rPr>
            </a:br>
            <a:r>
              <a:rPr lang="en-US" sz="2800" dirty="0" smtClean="0">
                <a:solidFill>
                  <a:schemeClr val="bg1"/>
                </a:solidFill>
              </a:rPr>
              <a:t>Exploding the Myths about Investment Fraud</a:t>
            </a:r>
          </a:p>
        </p:txBody>
      </p:sp>
      <p:sp>
        <p:nvSpPr>
          <p:cNvPr id="5" name="Rectangle 5"/>
          <p:cNvSpPr txBox="1">
            <a:spLocks noChangeArrowheads="1"/>
          </p:cNvSpPr>
          <p:nvPr/>
        </p:nvSpPr>
        <p:spPr bwMode="auto">
          <a:xfrm>
            <a:off x="304800" y="1752600"/>
            <a:ext cx="43434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R="0" lvl="0" algn="l" defTabSz="914400" rtl="0" eaLnBrk="1" fontAlgn="base" latinLnBrk="0" hangingPunct="1">
              <a:lnSpc>
                <a:spcPct val="80000"/>
              </a:lnSpc>
              <a:spcBef>
                <a:spcPct val="20000"/>
              </a:spcBef>
              <a:spcAft>
                <a:spcPct val="0"/>
              </a:spcAft>
              <a:buClrTx/>
              <a:buSzTx/>
              <a:tabLst/>
              <a:defRPr/>
            </a:pPr>
            <a:r>
              <a:rPr lang="en-US" sz="2800" kern="0" dirty="0" smtClean="0">
                <a:latin typeface="+mn-lt"/>
              </a:rPr>
              <a:t>In reality, victims are more likely:</a:t>
            </a:r>
          </a:p>
          <a:p>
            <a:pPr marR="0" lvl="0" algn="l" defTabSz="914400" rtl="0" eaLnBrk="1" fontAlgn="base" latinLnBrk="0" hangingPunct="1">
              <a:lnSpc>
                <a:spcPct val="80000"/>
              </a:lnSpc>
              <a:spcBef>
                <a:spcPct val="20000"/>
              </a:spcBef>
              <a:spcAft>
                <a:spcPct val="0"/>
              </a:spcAft>
              <a:buClrTx/>
              <a:buSzTx/>
              <a:tabLst/>
              <a:defRPr/>
            </a:pPr>
            <a:endParaRPr lang="en-US" sz="2800" kern="0" dirty="0" smtClean="0">
              <a:latin typeface="+mn-lt"/>
            </a:endParaRPr>
          </a:p>
          <a:p>
            <a:pPr marL="457200" marR="0" lvl="0" indent="-457200" algn="l" defTabSz="914400" rtl="0" eaLnBrk="1" fontAlgn="base" latinLnBrk="0" hangingPunct="1">
              <a:lnSpc>
                <a:spcPct val="80000"/>
              </a:lnSpc>
              <a:spcBef>
                <a:spcPct val="20000"/>
              </a:spcBef>
              <a:spcAft>
                <a:spcPct val="0"/>
              </a:spcAft>
              <a:buClrTx/>
              <a:buSzTx/>
              <a:buFont typeface="Arial" pitchFamily="34" charset="0"/>
              <a:buChar char="•"/>
              <a:tabLst/>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To be male</a:t>
            </a:r>
          </a:p>
          <a:p>
            <a:pPr marL="457200" marR="0" lvl="0" indent="-457200" algn="l" defTabSz="914400" rtl="0" eaLnBrk="1" fontAlgn="base" latinLnBrk="0" hangingPunct="1">
              <a:lnSpc>
                <a:spcPct val="80000"/>
              </a:lnSpc>
              <a:spcBef>
                <a:spcPct val="20000"/>
              </a:spcBef>
              <a:spcAft>
                <a:spcPct val="0"/>
              </a:spcAft>
              <a:buClrTx/>
              <a:buSzTx/>
              <a:buFont typeface="Arial" pitchFamily="34" charset="0"/>
              <a:buChar char="•"/>
              <a:tabLst/>
              <a:defRPr/>
            </a:pPr>
            <a:r>
              <a:rPr lang="en-US" sz="2800" kern="0" dirty="0" smtClean="0">
                <a:latin typeface="+mn-lt"/>
              </a:rPr>
              <a:t>To be college educated</a:t>
            </a:r>
          </a:p>
          <a:p>
            <a:pPr marL="457200" marR="0" lvl="0" indent="-457200" algn="l" defTabSz="914400" rtl="0" eaLnBrk="1" fontAlgn="base" latinLnBrk="0" hangingPunct="1">
              <a:lnSpc>
                <a:spcPct val="80000"/>
              </a:lnSpc>
              <a:spcBef>
                <a:spcPct val="20000"/>
              </a:spcBef>
              <a:spcAft>
                <a:spcPct val="0"/>
              </a:spcAft>
              <a:buClrTx/>
              <a:buSzTx/>
              <a:buFont typeface="Arial" pitchFamily="34" charset="0"/>
              <a:buChar char="•"/>
              <a:tabLst/>
              <a:defRPr/>
            </a:pPr>
            <a:r>
              <a:rPr kumimoji="0" lang="en-US" sz="2800" b="0" i="0" u="none" strike="noStrike" kern="0" cap="none" spc="0" normalizeH="0" baseline="0" noProof="0" dirty="0" smtClean="0">
                <a:ln>
                  <a:noFill/>
                </a:ln>
                <a:solidFill>
                  <a:schemeClr val="tx1"/>
                </a:solidFill>
                <a:effectLst/>
                <a:uLnTx/>
                <a:uFillTx/>
                <a:latin typeface="+mn-lt"/>
                <a:ea typeface="+mn-ea"/>
                <a:cs typeface="+mn-cs"/>
              </a:rPr>
              <a:t>Have incomes</a:t>
            </a:r>
            <a:r>
              <a:rPr kumimoji="0" lang="en-US" sz="2800" b="0" i="0" u="none" strike="noStrike" kern="0" cap="none" spc="0" normalizeH="0" noProof="0" dirty="0" smtClean="0">
                <a:ln>
                  <a:noFill/>
                </a:ln>
                <a:solidFill>
                  <a:schemeClr val="tx1"/>
                </a:solidFill>
                <a:effectLst/>
                <a:uLnTx/>
                <a:uFillTx/>
                <a:latin typeface="+mn-lt"/>
                <a:ea typeface="+mn-ea"/>
                <a:cs typeface="+mn-cs"/>
              </a:rPr>
              <a:t> &gt;$50K</a:t>
            </a:r>
          </a:p>
          <a:p>
            <a:pPr marL="457200" marR="0" lvl="0" indent="-457200" algn="l" defTabSz="914400" rtl="0" eaLnBrk="1" fontAlgn="base" latinLnBrk="0" hangingPunct="1">
              <a:lnSpc>
                <a:spcPct val="80000"/>
              </a:lnSpc>
              <a:spcBef>
                <a:spcPct val="20000"/>
              </a:spcBef>
              <a:spcAft>
                <a:spcPct val="0"/>
              </a:spcAft>
              <a:buClrTx/>
              <a:buSzTx/>
              <a:buFont typeface="Arial" pitchFamily="34" charset="0"/>
              <a:buChar char="•"/>
              <a:tabLst/>
              <a:defRPr/>
            </a:pPr>
            <a:r>
              <a:rPr kumimoji="0" lang="en-US" sz="2800" b="0" i="0" u="none" strike="noStrike" kern="0" cap="none" spc="0" normalizeH="0" noProof="0" dirty="0" smtClean="0">
                <a:ln>
                  <a:noFill/>
                </a:ln>
                <a:solidFill>
                  <a:schemeClr val="tx1"/>
                </a:solidFill>
                <a:effectLst/>
                <a:uLnTx/>
                <a:uFillTx/>
                <a:latin typeface="+mn-lt"/>
                <a:ea typeface="+mn-ea"/>
                <a:cs typeface="+mn-cs"/>
              </a:rPr>
              <a:t>To trust their own judgment</a:t>
            </a:r>
            <a:endParaRPr lang="en-US" sz="2800" kern="0" dirty="0" smtClean="0">
              <a:latin typeface="+mn-lt"/>
            </a:endParaRPr>
          </a:p>
          <a:p>
            <a:pPr marR="0" lvl="0" algn="l" defTabSz="914400" rtl="0" eaLnBrk="1" fontAlgn="base" latinLnBrk="0" hangingPunct="1">
              <a:lnSpc>
                <a:spcPct val="80000"/>
              </a:lnSpc>
              <a:spcBef>
                <a:spcPct val="20000"/>
              </a:spcBef>
              <a:spcAft>
                <a:spcPct val="0"/>
              </a:spcAft>
              <a:buClrTx/>
              <a:buSzTx/>
              <a:tabLst/>
              <a:defRPr/>
            </a:pPr>
            <a:endParaRPr lang="en-US" sz="2000" kern="0" dirty="0" smtClean="0">
              <a:latin typeface="+mn-lt"/>
            </a:endParaRPr>
          </a:p>
        </p:txBody>
      </p:sp>
      <p:sp>
        <p:nvSpPr>
          <p:cNvPr id="6" name="Rectangle 5"/>
          <p:cNvSpPr/>
          <p:nvPr/>
        </p:nvSpPr>
        <p:spPr>
          <a:xfrm>
            <a:off x="1143000" y="5941469"/>
            <a:ext cx="3352800" cy="535531"/>
          </a:xfrm>
          <a:prstGeom prst="rect">
            <a:avLst/>
          </a:prstGeom>
        </p:spPr>
        <p:txBody>
          <a:bodyPr wrap="square">
            <a:spAutoFit/>
          </a:bodyPr>
          <a:lstStyle/>
          <a:p>
            <a:pPr marL="457200" lvl="0" indent="-457200" algn="r">
              <a:lnSpc>
                <a:spcPct val="80000"/>
              </a:lnSpc>
              <a:spcBef>
                <a:spcPct val="20000"/>
              </a:spcBef>
              <a:defRPr/>
            </a:pPr>
            <a:r>
              <a:rPr lang="en-US" sz="1600" kern="0" dirty="0" smtClean="0">
                <a:hlinkClick r:id="rId3"/>
              </a:rPr>
              <a:t>National Fraud Victim Study</a:t>
            </a:r>
            <a:endParaRPr lang="en-US" sz="1600" kern="0" dirty="0" smtClean="0"/>
          </a:p>
          <a:p>
            <a:pPr marL="457200" lvl="0" indent="-457200" algn="r">
              <a:lnSpc>
                <a:spcPct val="80000"/>
              </a:lnSpc>
              <a:spcBef>
                <a:spcPct val="20000"/>
              </a:spcBef>
              <a:defRPr/>
            </a:pPr>
            <a:r>
              <a:rPr lang="en-US" sz="1600" kern="0" dirty="0" smtClean="0"/>
              <a:t>(March 2011, AARP Foundation)</a:t>
            </a:r>
          </a:p>
        </p:txBody>
      </p:sp>
      <p:pic>
        <p:nvPicPr>
          <p:cNvPr id="48131" name="Picture 3" descr="C:\Users\jmaron\AppData\Local\Microsoft\Windows\Temporary Internet Files\Content.IE5\8J2ZY1GM\MC900382577[1].jpg"/>
          <p:cNvPicPr>
            <a:picLocks noChangeAspect="1" noChangeArrowheads="1"/>
          </p:cNvPicPr>
          <p:nvPr/>
        </p:nvPicPr>
        <p:blipFill>
          <a:blip r:embed="rId4" cstate="print"/>
          <a:srcRect/>
          <a:stretch>
            <a:fillRect/>
          </a:stretch>
        </p:blipFill>
        <p:spPr bwMode="auto">
          <a:xfrm>
            <a:off x="5867400" y="2895600"/>
            <a:ext cx="1295400" cy="1295400"/>
          </a:xfrm>
          <a:prstGeom prst="rect">
            <a:avLst/>
          </a:prstGeom>
          <a:noFill/>
        </p:spPr>
      </p:pic>
      <p:pic>
        <p:nvPicPr>
          <p:cNvPr id="48135" name="Picture 7" descr="http://www.sirnosir.com/archives_and_resources/galleries/cartoons/cartoons_lg/corporate_interests/09.jpg">
            <a:hlinkClick r:id="rId5"/>
          </p:cNvPr>
          <p:cNvPicPr>
            <a:picLocks noChangeAspect="1" noChangeArrowheads="1"/>
          </p:cNvPicPr>
          <p:nvPr/>
        </p:nvPicPr>
        <p:blipFill>
          <a:blip r:embed="rId6" cstate="print"/>
          <a:srcRect/>
          <a:stretch>
            <a:fillRect/>
          </a:stretch>
        </p:blipFill>
        <p:spPr bwMode="auto">
          <a:xfrm>
            <a:off x="4876800" y="3581400"/>
            <a:ext cx="1138936" cy="1447800"/>
          </a:xfrm>
          <a:prstGeom prst="rect">
            <a:avLst/>
          </a:prstGeom>
          <a:noFill/>
        </p:spPr>
      </p:pic>
      <p:pic>
        <p:nvPicPr>
          <p:cNvPr id="48137" name="Picture 9" descr="http://cobaltpm.com/wp-content/uploads/2012/09/decisive-project-manager.jpg">
            <a:hlinkClick r:id="rId7"/>
          </p:cNvPr>
          <p:cNvPicPr>
            <a:picLocks noChangeAspect="1" noChangeArrowheads="1"/>
          </p:cNvPicPr>
          <p:nvPr/>
        </p:nvPicPr>
        <p:blipFill>
          <a:blip r:embed="rId8" cstate="print"/>
          <a:srcRect/>
          <a:stretch>
            <a:fillRect/>
          </a:stretch>
        </p:blipFill>
        <p:spPr bwMode="auto">
          <a:xfrm>
            <a:off x="6553200" y="4038600"/>
            <a:ext cx="1218295" cy="1828800"/>
          </a:xfrm>
          <a:prstGeom prst="rect">
            <a:avLst/>
          </a:prstGeom>
          <a:noFill/>
        </p:spPr>
      </p:pic>
      <p:pic>
        <p:nvPicPr>
          <p:cNvPr id="48140" name="Picture 12" descr="http://www.henrywirth.com/IMAGES-MF/MF-10.jpg">
            <a:hlinkClick r:id="rId9"/>
          </p:cNvPr>
          <p:cNvPicPr>
            <a:picLocks noChangeAspect="1" noChangeArrowheads="1"/>
          </p:cNvPicPr>
          <p:nvPr/>
        </p:nvPicPr>
        <p:blipFill>
          <a:blip r:embed="rId10" cstate="print"/>
          <a:srcRect/>
          <a:stretch>
            <a:fillRect/>
          </a:stretch>
        </p:blipFill>
        <p:spPr bwMode="auto">
          <a:xfrm>
            <a:off x="5486400" y="1600200"/>
            <a:ext cx="2004150" cy="1299567"/>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 calcmode="lin" valueType="num">
                                      <p:cBhvr additive="base">
                                        <p:cTn id="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8140"/>
                                        </p:tgtEl>
                                        <p:attrNameLst>
                                          <p:attrName>style.visibility</p:attrName>
                                        </p:attrNameLst>
                                      </p:cBhvr>
                                      <p:to>
                                        <p:strVal val="visible"/>
                                      </p:to>
                                    </p:set>
                                    <p:anim calcmode="lin" valueType="num">
                                      <p:cBhvr additive="base">
                                        <p:cTn id="11" dur="500" fill="hold"/>
                                        <p:tgtEl>
                                          <p:spTgt spid="48140"/>
                                        </p:tgtEl>
                                        <p:attrNameLst>
                                          <p:attrName>ppt_x</p:attrName>
                                        </p:attrNameLst>
                                      </p:cBhvr>
                                      <p:tavLst>
                                        <p:tav tm="0">
                                          <p:val>
                                            <p:strVal val="#ppt_x"/>
                                          </p:val>
                                        </p:tav>
                                        <p:tav tm="100000">
                                          <p:val>
                                            <p:strVal val="#ppt_x"/>
                                          </p:val>
                                        </p:tav>
                                      </p:tavLst>
                                    </p:anim>
                                    <p:anim calcmode="lin" valueType="num">
                                      <p:cBhvr additive="base">
                                        <p:cTn id="12" dur="500" fill="hold"/>
                                        <p:tgtEl>
                                          <p:spTgt spid="4814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 calcmode="lin" valueType="num">
                                      <p:cBhvr additive="base">
                                        <p:cTn id="17"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8131"/>
                                        </p:tgtEl>
                                        <p:attrNameLst>
                                          <p:attrName>style.visibility</p:attrName>
                                        </p:attrNameLst>
                                      </p:cBhvr>
                                      <p:to>
                                        <p:strVal val="visible"/>
                                      </p:to>
                                    </p:set>
                                    <p:anim calcmode="lin" valueType="num">
                                      <p:cBhvr additive="base">
                                        <p:cTn id="21" dur="500" fill="hold"/>
                                        <p:tgtEl>
                                          <p:spTgt spid="48131"/>
                                        </p:tgtEl>
                                        <p:attrNameLst>
                                          <p:attrName>ppt_x</p:attrName>
                                        </p:attrNameLst>
                                      </p:cBhvr>
                                      <p:tavLst>
                                        <p:tav tm="0">
                                          <p:val>
                                            <p:strVal val="#ppt_x"/>
                                          </p:val>
                                        </p:tav>
                                        <p:tav tm="100000">
                                          <p:val>
                                            <p:strVal val="#ppt_x"/>
                                          </p:val>
                                        </p:tav>
                                      </p:tavLst>
                                    </p:anim>
                                    <p:anim calcmode="lin" valueType="num">
                                      <p:cBhvr additive="base">
                                        <p:cTn id="22" dur="500" fill="hold"/>
                                        <p:tgtEl>
                                          <p:spTgt spid="48131"/>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 calcmode="lin" valueType="num">
                                      <p:cBhvr additive="base">
                                        <p:cTn id="27"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8135"/>
                                        </p:tgtEl>
                                        <p:attrNameLst>
                                          <p:attrName>style.visibility</p:attrName>
                                        </p:attrNameLst>
                                      </p:cBhvr>
                                      <p:to>
                                        <p:strVal val="visible"/>
                                      </p:to>
                                    </p:set>
                                    <p:anim calcmode="lin" valueType="num">
                                      <p:cBhvr additive="base">
                                        <p:cTn id="31" dur="500" fill="hold"/>
                                        <p:tgtEl>
                                          <p:spTgt spid="48135"/>
                                        </p:tgtEl>
                                        <p:attrNameLst>
                                          <p:attrName>ppt_x</p:attrName>
                                        </p:attrNameLst>
                                      </p:cBhvr>
                                      <p:tavLst>
                                        <p:tav tm="0">
                                          <p:val>
                                            <p:strVal val="#ppt_x"/>
                                          </p:val>
                                        </p:tav>
                                        <p:tav tm="100000">
                                          <p:val>
                                            <p:strVal val="#ppt_x"/>
                                          </p:val>
                                        </p:tav>
                                      </p:tavLst>
                                    </p:anim>
                                    <p:anim calcmode="lin" valueType="num">
                                      <p:cBhvr additive="base">
                                        <p:cTn id="32" dur="500" fill="hold"/>
                                        <p:tgtEl>
                                          <p:spTgt spid="4813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 calcmode="lin" valueType="num">
                                      <p:cBhvr additive="base">
                                        <p:cTn id="37"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5" end="5"/>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48137"/>
                                        </p:tgtEl>
                                        <p:attrNameLst>
                                          <p:attrName>style.visibility</p:attrName>
                                        </p:attrNameLst>
                                      </p:cBhvr>
                                      <p:to>
                                        <p:strVal val="visible"/>
                                      </p:to>
                                    </p:set>
                                    <p:anim calcmode="lin" valueType="num">
                                      <p:cBhvr additive="base">
                                        <p:cTn id="41" dur="500" fill="hold"/>
                                        <p:tgtEl>
                                          <p:spTgt spid="48137"/>
                                        </p:tgtEl>
                                        <p:attrNameLst>
                                          <p:attrName>ppt_x</p:attrName>
                                        </p:attrNameLst>
                                      </p:cBhvr>
                                      <p:tavLst>
                                        <p:tav tm="0">
                                          <p:val>
                                            <p:strVal val="#ppt_x"/>
                                          </p:val>
                                        </p:tav>
                                        <p:tav tm="100000">
                                          <p:val>
                                            <p:strVal val="#ppt_x"/>
                                          </p:val>
                                        </p:tav>
                                      </p:tavLst>
                                    </p:anim>
                                    <p:anim calcmode="lin" valueType="num">
                                      <p:cBhvr additive="base">
                                        <p:cTn id="42" dur="500" fill="hold"/>
                                        <p:tgtEl>
                                          <p:spTgt spid="481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title"/>
          </p:nvPr>
        </p:nvSpPr>
        <p:spPr>
          <a:xfrm>
            <a:off x="0" y="274638"/>
            <a:ext cx="9144000" cy="1143000"/>
          </a:xfrm>
          <a:solidFill>
            <a:srgbClr val="0000FF"/>
          </a:solidFill>
        </p:spPr>
        <p:txBody>
          <a:bodyPr/>
          <a:lstStyle/>
          <a:p>
            <a:pPr eaLnBrk="1" hangingPunct="1"/>
            <a:r>
              <a:rPr lang="en-US" sz="3600" dirty="0" smtClean="0">
                <a:solidFill>
                  <a:schemeClr val="bg1"/>
                </a:solidFill>
              </a:rPr>
              <a:t>Sadly, There Are Other Risk Factors</a:t>
            </a:r>
          </a:p>
        </p:txBody>
      </p:sp>
      <p:sp>
        <p:nvSpPr>
          <p:cNvPr id="5" name="Rectangle 5"/>
          <p:cNvSpPr txBox="1">
            <a:spLocks noChangeArrowheads="1"/>
          </p:cNvSpPr>
          <p:nvPr/>
        </p:nvSpPr>
        <p:spPr bwMode="auto">
          <a:xfrm>
            <a:off x="304800" y="1752600"/>
            <a:ext cx="43434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R="0" lvl="0" algn="l" defTabSz="914400" rtl="0" eaLnBrk="1" fontAlgn="base" latinLnBrk="0" hangingPunct="1">
              <a:lnSpc>
                <a:spcPct val="80000"/>
              </a:lnSpc>
              <a:spcBef>
                <a:spcPct val="20000"/>
              </a:spcBef>
              <a:spcAft>
                <a:spcPct val="0"/>
              </a:spcAft>
              <a:buClrTx/>
              <a:buSzTx/>
              <a:tabLst/>
              <a:defRPr/>
            </a:pPr>
            <a:endParaRPr lang="en-US" sz="2000" kern="0" dirty="0" smtClean="0">
              <a:latin typeface="+mn-lt"/>
            </a:endParaRPr>
          </a:p>
        </p:txBody>
      </p:sp>
      <p:sp>
        <p:nvSpPr>
          <p:cNvPr id="8" name="TextBox 7"/>
          <p:cNvSpPr txBox="1"/>
          <p:nvPr/>
        </p:nvSpPr>
        <p:spPr>
          <a:xfrm>
            <a:off x="457200" y="1676400"/>
            <a:ext cx="8229600" cy="4955203"/>
          </a:xfrm>
          <a:prstGeom prst="rect">
            <a:avLst/>
          </a:prstGeom>
          <a:noFill/>
        </p:spPr>
        <p:txBody>
          <a:bodyPr wrap="square" rtlCol="0">
            <a:spAutoFit/>
          </a:bodyPr>
          <a:lstStyle/>
          <a:p>
            <a:r>
              <a:rPr lang="en-US" sz="2400" dirty="0" smtClean="0"/>
              <a:t>A 2008 Duke University study found that about 35 percent of people over age 71 (~9 M) in the U.S. either have mild cognitive impairment (MCI) or Alzheimer’s disease. </a:t>
            </a:r>
            <a:r>
              <a:rPr lang="en-US" sz="1400" dirty="0" smtClean="0">
                <a:hlinkClick r:id="rId3"/>
              </a:rPr>
              <a:t>(</a:t>
            </a:r>
            <a:r>
              <a:rPr lang="en-US" sz="1400" dirty="0" err="1" smtClean="0">
                <a:hlinkClick r:id="rId3"/>
              </a:rPr>
              <a:t>Plassman</a:t>
            </a:r>
            <a:r>
              <a:rPr lang="en-US" sz="1400" dirty="0" smtClean="0">
                <a:hlinkClick r:id="rId3"/>
              </a:rPr>
              <a:t> et al., </a:t>
            </a:r>
            <a:r>
              <a:rPr lang="en-US" sz="1400" i="1" dirty="0" smtClean="0">
                <a:hlinkClick r:id="rId3"/>
              </a:rPr>
              <a:t>Ann Intern Med</a:t>
            </a:r>
            <a:r>
              <a:rPr lang="en-US" sz="1400" dirty="0" smtClean="0">
                <a:hlinkClick r:id="rId3"/>
              </a:rPr>
              <a:t>. 2008; 148:427-434)</a:t>
            </a:r>
            <a:endParaRPr lang="en-US" sz="1400" dirty="0" smtClean="0"/>
          </a:p>
          <a:p>
            <a:endParaRPr lang="en-US" sz="2400" dirty="0" smtClean="0"/>
          </a:p>
          <a:p>
            <a:r>
              <a:rPr lang="en-US" sz="2400" dirty="0" smtClean="0"/>
              <a:t>A 2012 UCLA brain study found that the region of the brain important to discerning untrustworthy faces (anterior insula)  is less active in older adults, making them less sensitive to cues related to trust. </a:t>
            </a:r>
            <a:r>
              <a:rPr lang="en-US" sz="1400" dirty="0" smtClean="0">
                <a:hlinkClick r:id="rId4"/>
              </a:rPr>
              <a:t>(Neural and behavioral bases of age differences in perceptions of trust </a:t>
            </a:r>
            <a:r>
              <a:rPr lang="en-US" sz="1400" i="1" dirty="0" smtClean="0">
                <a:hlinkClick r:id="rId4"/>
              </a:rPr>
              <a:t>PNAS 2012 109 (51) 20848-20852)</a:t>
            </a:r>
            <a:endParaRPr lang="en-US" sz="1400" dirty="0" smtClean="0"/>
          </a:p>
          <a:p>
            <a:endParaRPr lang="en-US" sz="2400" dirty="0" smtClean="0"/>
          </a:p>
          <a:p>
            <a:r>
              <a:rPr lang="en-US" sz="2400" dirty="0" smtClean="0"/>
              <a:t>These findings help explain why the elderly are more vulnerable to financial exploitation, including investment fraud.  </a:t>
            </a:r>
            <a:endParaRPr lang="en-US" sz="2400"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title"/>
          </p:nvPr>
        </p:nvSpPr>
        <p:spPr>
          <a:xfrm>
            <a:off x="0" y="274638"/>
            <a:ext cx="9144000" cy="1143000"/>
          </a:xfrm>
          <a:solidFill>
            <a:srgbClr val="0000FF"/>
          </a:solidFill>
        </p:spPr>
        <p:txBody>
          <a:bodyPr/>
          <a:lstStyle/>
          <a:p>
            <a:pPr eaLnBrk="1" hangingPunct="1"/>
            <a:r>
              <a:rPr lang="en-US" dirty="0" smtClean="0">
                <a:solidFill>
                  <a:schemeClr val="bg1"/>
                </a:solidFill>
              </a:rPr>
              <a:t>Solutions</a:t>
            </a:r>
            <a:endParaRPr lang="en-US" sz="2800" dirty="0" smtClean="0">
              <a:solidFill>
                <a:schemeClr val="bg1"/>
              </a:solidFill>
            </a:endParaRPr>
          </a:p>
        </p:txBody>
      </p:sp>
      <p:sp>
        <p:nvSpPr>
          <p:cNvPr id="5" name="Rectangle 5"/>
          <p:cNvSpPr txBox="1">
            <a:spLocks noChangeArrowheads="1"/>
          </p:cNvSpPr>
          <p:nvPr/>
        </p:nvSpPr>
        <p:spPr bwMode="auto">
          <a:xfrm>
            <a:off x="304800" y="1752600"/>
            <a:ext cx="43434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R="0" lvl="0" algn="l" defTabSz="914400" rtl="0" eaLnBrk="1" fontAlgn="base" latinLnBrk="0" hangingPunct="1">
              <a:lnSpc>
                <a:spcPct val="80000"/>
              </a:lnSpc>
              <a:spcBef>
                <a:spcPct val="20000"/>
              </a:spcBef>
              <a:spcAft>
                <a:spcPct val="0"/>
              </a:spcAft>
              <a:buClrTx/>
              <a:buSzTx/>
              <a:tabLst/>
              <a:defRPr/>
            </a:pPr>
            <a:endParaRPr lang="en-US" sz="2000" kern="0" dirty="0" smtClean="0">
              <a:latin typeface="+mn-lt"/>
            </a:endParaRPr>
          </a:p>
        </p:txBody>
      </p:sp>
      <p:sp>
        <p:nvSpPr>
          <p:cNvPr id="8" name="TextBox 7"/>
          <p:cNvSpPr txBox="1"/>
          <p:nvPr/>
        </p:nvSpPr>
        <p:spPr>
          <a:xfrm>
            <a:off x="1447800" y="1524000"/>
            <a:ext cx="7239000" cy="5085495"/>
          </a:xfrm>
          <a:prstGeom prst="rect">
            <a:avLst/>
          </a:prstGeom>
          <a:noFill/>
        </p:spPr>
        <p:txBody>
          <a:bodyPr wrap="square" rtlCol="0">
            <a:spAutoFit/>
          </a:bodyPr>
          <a:lstStyle/>
          <a:p>
            <a:pPr algn="ctr"/>
            <a:r>
              <a:rPr lang="en-US" b="1" dirty="0" smtClean="0"/>
              <a:t>Elder Investment Fraud and Financial Exploitation Prevention Program (EIFFE)</a:t>
            </a:r>
            <a:endParaRPr lang="en-US" sz="1000" b="1" dirty="0" smtClean="0"/>
          </a:p>
          <a:p>
            <a:endParaRPr lang="en-US" sz="900" dirty="0" smtClean="0"/>
          </a:p>
          <a:p>
            <a:pPr marL="347472" indent="-347472">
              <a:lnSpc>
                <a:spcPct val="90000"/>
              </a:lnSpc>
              <a:spcBef>
                <a:spcPts val="672"/>
              </a:spcBef>
              <a:buFont typeface="Arial" pitchFamily="34" charset="0"/>
              <a:buChar char="•"/>
            </a:pPr>
            <a:r>
              <a:rPr lang="en-US" sz="2400" dirty="0" smtClean="0"/>
              <a:t>2-year grant project</a:t>
            </a:r>
          </a:p>
          <a:p>
            <a:pPr marL="347472" indent="-347472">
              <a:lnSpc>
                <a:spcPct val="90000"/>
              </a:lnSpc>
              <a:spcBef>
                <a:spcPts val="672"/>
              </a:spcBef>
            </a:pPr>
            <a:endParaRPr lang="en-US" sz="2400" dirty="0" smtClean="0"/>
          </a:p>
          <a:p>
            <a:pPr marL="347472" indent="-347472">
              <a:lnSpc>
                <a:spcPct val="90000"/>
              </a:lnSpc>
              <a:spcBef>
                <a:spcPts val="672"/>
              </a:spcBef>
              <a:buFont typeface="Arial" pitchFamily="34" charset="0"/>
              <a:buChar char="•"/>
            </a:pPr>
            <a:r>
              <a:rPr lang="en-US" sz="2400" dirty="0" smtClean="0"/>
              <a:t>NC and 23 other states to train doctors</a:t>
            </a:r>
          </a:p>
          <a:p>
            <a:pPr marL="804672" lvl="1" indent="-347472">
              <a:lnSpc>
                <a:spcPct val="90000"/>
              </a:lnSpc>
              <a:spcBef>
                <a:spcPts val="672"/>
              </a:spcBef>
              <a:buFont typeface="Wingdings" pitchFamily="2" charset="2"/>
              <a:buChar char="Ø"/>
            </a:pPr>
            <a:r>
              <a:rPr lang="en-US" sz="2400" dirty="0" smtClean="0"/>
              <a:t>(~200 in NC)</a:t>
            </a:r>
          </a:p>
          <a:p>
            <a:pPr marL="804672" lvl="1" indent="-347472">
              <a:lnSpc>
                <a:spcPct val="90000"/>
              </a:lnSpc>
              <a:spcBef>
                <a:spcPts val="672"/>
              </a:spcBef>
            </a:pPr>
            <a:endParaRPr lang="en-US" sz="2400" dirty="0" smtClean="0"/>
          </a:p>
          <a:p>
            <a:pPr marL="347472" indent="-347472">
              <a:lnSpc>
                <a:spcPct val="90000"/>
              </a:lnSpc>
              <a:spcBef>
                <a:spcPts val="672"/>
              </a:spcBef>
              <a:buFont typeface="Arial" pitchFamily="34" charset="0"/>
              <a:buChar char="•"/>
            </a:pPr>
            <a:r>
              <a:rPr lang="en-US" sz="2400" dirty="0" smtClean="0"/>
              <a:t>Docs to refer patients to local resources like APS</a:t>
            </a:r>
          </a:p>
          <a:p>
            <a:pPr marL="347472" indent="-347472">
              <a:lnSpc>
                <a:spcPct val="90000"/>
              </a:lnSpc>
              <a:spcBef>
                <a:spcPts val="672"/>
              </a:spcBef>
              <a:buFont typeface="Arial" pitchFamily="34" charset="0"/>
              <a:buChar char="•"/>
            </a:pPr>
            <a:endParaRPr lang="en-US" sz="2400" dirty="0" smtClean="0"/>
          </a:p>
          <a:p>
            <a:pPr marL="347472" indent="-347472">
              <a:lnSpc>
                <a:spcPct val="90000"/>
              </a:lnSpc>
              <a:spcBef>
                <a:spcPts val="672"/>
              </a:spcBef>
              <a:buFont typeface="Arial" pitchFamily="34" charset="0"/>
              <a:buChar char="•"/>
            </a:pPr>
            <a:r>
              <a:rPr lang="en-US" sz="2400" dirty="0" smtClean="0"/>
              <a:t>APS refers investment fraud to NC SOS</a:t>
            </a:r>
          </a:p>
        </p:txBody>
      </p:sp>
      <p:pic>
        <p:nvPicPr>
          <p:cNvPr id="9" name="Picture 8" descr="EIFFE graphic.jpg"/>
          <p:cNvPicPr>
            <a:picLocks noChangeAspect="1"/>
          </p:cNvPicPr>
          <p:nvPr/>
        </p:nvPicPr>
        <p:blipFill>
          <a:blip r:embed="rId3" cstate="print"/>
          <a:stretch>
            <a:fillRect/>
          </a:stretch>
        </p:blipFill>
        <p:spPr>
          <a:xfrm>
            <a:off x="304800" y="1600200"/>
            <a:ext cx="1447800" cy="1790008"/>
          </a:xfrm>
          <a:prstGeom prst="rect">
            <a:avLst/>
          </a:prstGeom>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title"/>
          </p:nvPr>
        </p:nvSpPr>
        <p:spPr>
          <a:xfrm>
            <a:off x="0" y="274638"/>
            <a:ext cx="9144000" cy="1143000"/>
          </a:xfrm>
          <a:solidFill>
            <a:srgbClr val="0000FF"/>
          </a:solidFill>
        </p:spPr>
        <p:txBody>
          <a:bodyPr/>
          <a:lstStyle/>
          <a:p>
            <a:pPr eaLnBrk="1" hangingPunct="1"/>
            <a:r>
              <a:rPr lang="en-US" dirty="0" smtClean="0">
                <a:solidFill>
                  <a:schemeClr val="bg1"/>
                </a:solidFill>
              </a:rPr>
              <a:t>Solutions</a:t>
            </a:r>
            <a:endParaRPr lang="en-US" sz="2800" dirty="0" smtClean="0">
              <a:solidFill>
                <a:schemeClr val="bg1"/>
              </a:solidFill>
            </a:endParaRPr>
          </a:p>
        </p:txBody>
      </p:sp>
      <p:sp>
        <p:nvSpPr>
          <p:cNvPr id="5" name="Rectangle 5"/>
          <p:cNvSpPr txBox="1">
            <a:spLocks noChangeArrowheads="1"/>
          </p:cNvSpPr>
          <p:nvPr/>
        </p:nvSpPr>
        <p:spPr bwMode="auto">
          <a:xfrm>
            <a:off x="304800" y="1752600"/>
            <a:ext cx="43434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R="0" lvl="0" algn="l" defTabSz="914400" rtl="0" eaLnBrk="1" fontAlgn="base" latinLnBrk="0" hangingPunct="1">
              <a:lnSpc>
                <a:spcPct val="80000"/>
              </a:lnSpc>
              <a:spcBef>
                <a:spcPct val="20000"/>
              </a:spcBef>
              <a:spcAft>
                <a:spcPct val="0"/>
              </a:spcAft>
              <a:buClrTx/>
              <a:buSzTx/>
              <a:tabLst/>
              <a:defRPr/>
            </a:pPr>
            <a:endParaRPr lang="en-US" sz="2000" kern="0" dirty="0" smtClean="0">
              <a:latin typeface="+mn-lt"/>
            </a:endParaRPr>
          </a:p>
        </p:txBody>
      </p:sp>
      <p:sp>
        <p:nvSpPr>
          <p:cNvPr id="8" name="TextBox 7"/>
          <p:cNvSpPr txBox="1"/>
          <p:nvPr/>
        </p:nvSpPr>
        <p:spPr>
          <a:xfrm>
            <a:off x="2743200" y="1524000"/>
            <a:ext cx="5943600" cy="5029582"/>
          </a:xfrm>
          <a:prstGeom prst="rect">
            <a:avLst/>
          </a:prstGeom>
          <a:noFill/>
        </p:spPr>
        <p:txBody>
          <a:bodyPr wrap="square" rtlCol="0">
            <a:spAutoFit/>
          </a:bodyPr>
          <a:lstStyle/>
          <a:p>
            <a:r>
              <a:rPr lang="en-US" b="1" dirty="0" smtClean="0"/>
              <a:t>Elder Fraud Conference</a:t>
            </a:r>
          </a:p>
          <a:p>
            <a:endParaRPr lang="en-US" dirty="0" smtClean="0"/>
          </a:p>
          <a:p>
            <a:pPr marL="347472" indent="-347472">
              <a:lnSpc>
                <a:spcPct val="90000"/>
              </a:lnSpc>
              <a:spcBef>
                <a:spcPts val="672"/>
              </a:spcBef>
              <a:buFont typeface="Arial" pitchFamily="34" charset="0"/>
              <a:buChar char="•"/>
            </a:pPr>
            <a:r>
              <a:rPr lang="en-US" sz="3000" dirty="0" smtClean="0"/>
              <a:t>First of its kind in NC</a:t>
            </a:r>
          </a:p>
          <a:p>
            <a:pPr marL="347472" indent="-347472">
              <a:lnSpc>
                <a:spcPct val="90000"/>
              </a:lnSpc>
              <a:spcBef>
                <a:spcPts val="672"/>
              </a:spcBef>
            </a:pPr>
            <a:endParaRPr lang="en-US" sz="3000" dirty="0" smtClean="0"/>
          </a:p>
          <a:p>
            <a:pPr marL="347472" indent="-347472">
              <a:lnSpc>
                <a:spcPct val="90000"/>
              </a:lnSpc>
              <a:spcBef>
                <a:spcPts val="672"/>
              </a:spcBef>
              <a:buFont typeface="Arial" pitchFamily="34" charset="0"/>
              <a:buChar char="•"/>
            </a:pPr>
            <a:r>
              <a:rPr lang="en-US" sz="3000" dirty="0" smtClean="0"/>
              <a:t>Multi-disciplinary approach</a:t>
            </a:r>
          </a:p>
          <a:p>
            <a:pPr marL="347472" indent="-347472">
              <a:lnSpc>
                <a:spcPct val="90000"/>
              </a:lnSpc>
              <a:spcBef>
                <a:spcPts val="672"/>
              </a:spcBef>
            </a:pPr>
            <a:endParaRPr lang="en-US" sz="3000" dirty="0" smtClean="0"/>
          </a:p>
          <a:p>
            <a:pPr marL="347472" indent="-347472">
              <a:lnSpc>
                <a:spcPct val="90000"/>
              </a:lnSpc>
              <a:spcBef>
                <a:spcPts val="672"/>
              </a:spcBef>
              <a:buFont typeface="Arial" pitchFamily="34" charset="0"/>
              <a:buChar char="•"/>
            </a:pPr>
            <a:r>
              <a:rPr lang="en-US" sz="3000" dirty="0" smtClean="0"/>
              <a:t>Establish relationships and lines of communication/cooperation</a:t>
            </a:r>
          </a:p>
          <a:p>
            <a:pPr marL="347472" indent="-347472">
              <a:lnSpc>
                <a:spcPct val="90000"/>
              </a:lnSpc>
              <a:spcBef>
                <a:spcPts val="672"/>
              </a:spcBef>
              <a:buFont typeface="Arial" pitchFamily="34" charset="0"/>
              <a:buChar char="•"/>
            </a:pPr>
            <a:endParaRPr lang="en-US" sz="3000" dirty="0" smtClean="0"/>
          </a:p>
          <a:p>
            <a:pPr marL="347472" indent="-347472">
              <a:lnSpc>
                <a:spcPct val="90000"/>
              </a:lnSpc>
              <a:spcBef>
                <a:spcPts val="672"/>
              </a:spcBef>
              <a:buFont typeface="Arial" pitchFamily="34" charset="0"/>
              <a:buChar char="•"/>
            </a:pPr>
            <a:endParaRPr lang="en-US" sz="3000" dirty="0" smtClean="0"/>
          </a:p>
        </p:txBody>
      </p:sp>
      <p:sp>
        <p:nvSpPr>
          <p:cNvPr id="1026" name="AutoShape 2" descr="data:image/jpeg;base64,/9j/4AAQSkZJRgABAQAAAQABAAD/2wCEAAkGBhQSERUUExQWFBQWFxwaGBgXGBwZHBgYHh4YHBwcFxgeHyYeHB8kHBgaIC8gIycpLy0sGCAxNTAqNSYrLCkBCQoKDgwOGg8PGiwkHyQuNDAsKi8sNCwyLCksLywvLCwsLi8vLC4sLCwsLDAtLCwsLC0sLCwsKSwsLC0sLCwsLP/AABEIANgA2wMBIgACEQEDEQH/xAAcAAABBQEBAQAAAAAAAAAAAAAGAAMEBQcCAQj/xABUEAACAQIDBQUEBQYICwYHAAABAgMEEQASIQUGMUFRBxMiYXEUMoGRI0JSYqEkM3KxwfAIFUNTgpKy0RYlNGNzdIOis8LxRFS00tThFzVVhJSk4v/EABsBAAIDAQEBAAAAAAAAAAAAAAMEAAIFBgEH/8QAOREAAQMBBAcHAwMDBQEAAAAAAQACAxEEEiExBUFRYXGR0RMiMoGhsfAUweEzUpIjQvEGFaLS4kP/2gAMAwEAAhEDEQA/ANxwsLCxFEsLCwsRRLCwseMwAuTYDiTyxFF7hYEtpdo8AZoqRWrZx9SE+BT/AJybVEHzPQHFZVVVbOt6moSiRrAJTkFySbWMzjibgWVAb8DhK0W6Cz4SOx2ZnkiMic/IIu2tvHTUovUTxRfpuAflxwNSdqsUmlHTVNZx8UceSO401lksNeoviv2duzSwyEw06u+a0k0rZ3udScz3ZyLi/D8MTNi7UeY3bTK8qFFQ5fA5UHvDzIANvPyxjyacJBMTPMn7DqjizbSk28u1ZLZaSlpweJknaUj4Kij4YhVM20de+2pTQ6XIjpxcDr4pPxth+qnimergqApsoCI1iSjJxRTqWL5hproMM7HophNGJGdXSjiR5AujSZmLLmII6cDzxQaRtDxUuA8v8q3ZNGpcVOxpwF73a9WM5AUqsS5ieAFk4nliL/g/GFkL7V2gwSwkBqCpQnhmAUML4Itswu0tNlQsiSl3IsbARuq6XF/Ew4dMVm2NjSPJJIqG8rUyEaaQxSZ3J14sGYAeQ64Iy0yuAvPPwqFg2Kuk3Rp0JzV1eCTx9pk0Nr2JHAka2OuPI9hqHPdbVrwQcpUz5wGAzWIdWsbG9jyxf0dG4qTKitEsmYzRtlsziwR1sT4io18gvMYhIJ0palxE3fvJKyqLEkk5YzcG3uKh/DFH2iUZPPNehjdi8pJKwC8O1Fl/0sMcmn+zZPmb4mpvPtGKweCnqBzZJHgPrlZXB9Lj1wOunsySXW7wU/dU1kIVo3C8uBbvF16ADQXN3tlKFdqfNlWBI1VcxBe63MhN7tc6A+Rwq/SNqjBc19QNoH4OseuxEbDG7AhEv/xMhjF6mGophf3mTvE9S8RYKPNsuCPZm2YKlc8Escq9UYN87cMZ3I0izpDHITZC8neDPlT3VHI3Zrm5J0Rsc1270DgSSIqSqL97ETGynqsikMMGi/1CW0EzM/29D1UdYq+E81qeFjMdnbcroFVop0roSLhZ/BIRp7s6ix06pgt2NvzTzsI2zU854RTDKzH7hvlk4j3Scb9nt0FowjdjsyPIpKSF8fiCIcLCwsOISWFhYWIolhYWFiKJYWFhYiiWFhYCt6N+mEppKELJUD87I1zFTL1cj3n6R3HC5tzo+RsbS5xoAvQCTQKz3t35p9nqBJmkmf8ANwRjNI58lHAeZwD7RhnrR3u1ZFhph4hSI3hFtbzuNXtxsLDTHNLTLSjvrtNLLIBPVSjx+LQMi29wEqoAsADfXnJ2pStnhcFwXV4JCVDNkf3XZRxsy8rCzm/DTl7ZpV8puRd1prjrNPb3yT8dnDRV2JU6GrWF/Z4lWFFRHUhcyupJBEarbhYXOvvDDFTBOO/VG78Bie6cqHW4DI0L6C1/qtzB8Qwp0EPdT1MsVP3KumZW8LowTgre6boLDxEfHA//AIfPM7RbJpTUN9eokuqL5sxtcceLDyBxkWezyzO/otrt2Vrt9cDXFFe8N8SL6GkmjaU5kEUjd4M180RIGdbe6wuCbki1zxxQ1m+mzqQtnqjITIZCkZzgOdfqC1r8icDu1NhCYn+N9tQxjnT07BrHQgEcPPVTxxGh3o3foV/JqOSskABDzC12HMlh4f6KY3YNCHOZ3k3r+Es60ftCtp+23O4WjoZqg62J0N/uqqsSPiMRNq77bbVBI1LFSRngZQFPydg1/K18VlR2xbSqrxUUCQg6AQRl2F/vcB62GONm9k1dWOZa2XuiTqZD3shHzsunAX+Aw46Cw2Ud+nmanl+EMOkfkh+ftQ2mxuaoqPJUH/LfBTurT7drgSaqSCG35yRQuY/cWwYj73DGg7rdmlHReJUM0v8AOS2Yj9FbBV+HzwWM3kcLutsTsImDjQK4jOsrLDuTtmNWZdp5mAOVSCc3ldgQMB8/aVtekfu6gguDqJYxr6FbAjzGN9Yfvpio23siOoTJPGkq9GF7eh5fDC/1rQf6rARwCJ2ZPhKzzYHafV1RCx0aSvzWOcI3wR7k6dL4vJt+447e1UlVTEc5ICQOZKsBqPMYEtu9jdmL0kpHMJJxB4jLIP2i/niJR9oG2dlHu5g0kY4CcF1I192QG/4nBm2XR1r8GB3Gh5FeF80ea0DZ28tDK5aGaMvJYG7WY24aNrzw7tOikMcrBmeTK3dKLKASLC4OhN/rfK2Bqn7UtkV65No0KxMRbOqhhr0ZQHU/D44uNmbDom/+VbX7s6WhmdZUAGlgjWdfgcLy6Ac03oX13O6/hEbbQRR45LtkzvFBGWUxIjSOBYqo4RqSPrEG/QA9Rh3aBUkQTIJ1kubZQSqD6zg6WvoCNb8jrZyul2hS61NJ30Y0M1Jd7Dq0JGcDn4c2IUM6tDPLSy97LIbF7hmS1hltyKi5C2Gp6nXGmss8DgJW02Hedd4ZbfTem2SMeO6a9OCutl7XqqUAxsaunsPopWtKq6fmpW97T6snEn3xg12Lt+GrQtC98ps6nR0bjZ0Oqn1xmFZKE7sRFlVGDzTPfKsa6vnY8WYaW5Xvyx3DKXdZomNNUkExuQLyRqRYSJ9ZDceE2IzaEHGvYtLSRACfvN26xx2++tLTWVrsWYH0Wu4WKLdjeYVIZHUR1Eds6XuCDwdDzQ2OvIgg8MXuOrY9r2hzTUFZhBBoUsLCwsWXiWFhYD+0fe2SkiSGmGarqSUiHJAB4pG8luPifXHhIaKlQCqhb474u0xoqNwrqL1M4se4Q8FXl3ja2vwAvY4HaFqbuxHG0T0xUiRc12Jb68lzdr63J63xG2Vsfu4ilLUAOpzMzAOJpG1Lyn3iCbgWI4HjiwMUZjZ6lIhAUDN3gB7ttcy35rz/AL76cfbrX9Q/M0GQ18abdmOHvpxR3BvXez6DNBPDPmIVTEZHtleIDRuNrgMbmw1BwGbxdrCxHuqFTLIQFNQ9yTbQZF0zc9dBc8Dgx2Fsp9s3di8GzVICqBleqsdcx4rFoBYam51GMy3rnibb7h8qQQyBQAAqqkS3sLeYPzw3ZdF0aZrSK67vXpkhyT1N1nNVM27u061u9kimka/GTw/IORYegti4pezLaMqhZJVjjY3ZDISAf0F8JPocaDuvt32uHvCuRwxVkvfKdCNed1Kn44IIxhSfTFojJja1rafOCI2zMOJJKzih7EUFu9qWPUIgHyLX/Vgp2V2W0EViYTKRzlYt/u6L58MEiYlJjHm0lapPFIfLD2TDYI25Be0sCxiyKqDoAAPwGJaHDSjrga3w3v8AZbQwWapceFTyHLTz68BxPQr2eN8sl1uajyGhEW0dvwUw+mkVCRcKT4iBxOXjbz4YEq3tgiFxDA7nlc5b68lFycUewN3klqv8YtnMg+j8ZMcj8WRm4h1A0S9mW9r6galSUEUKgRRpGPurb8RjpmMjhFD3jyCTJJWdv2rycWonUW4kSC+gNhdONiPmMSaDtQpZjZ80R11axXS97sDpa2uCnZ9X+U1adGia/wClGBa39D8cQd4t3KWoQ99Go098WQr55ha1sUmdDk5pG8FWbe1FdZ1dQyMGU6hlYEH0PPDMiggg2IPEGxxl9BWS0Tu9KzSU2bQOAM6C93CrpbowtprwGuhbL2zHUxCSIgjgwPFWsDY/Aj54ybZZHQ94GrduzjsTcUgdgVU7Z3Eo57losjH60fhN+tuB+IwLV/Y6OMM5HlIt/wDeW36saPYDHqseWmKw6RtMIox5pvx91Z0Ebswsug3Z2xSH8nncjpHMQPirEC+IO0ttbUWVZZo5ElUZe9ERUt+mVGV+ehvxJxsRkPnj1JcaDdPTEXZGNcPnEeiAbG2tWkhZ5sbtDjqMibQBjdXDK3iEbEajOp4WOutxex0wV08eRTlVc2V3abiDGWZgEbnoeHAfK9J2sUQaiEnAxyKeWubw/tw5uVslzsgVEWeWLxx1NPcswt4WkgIsw8JuY9fu2OhIyyC1wdtZxTHFlajyy21pkvDL2b7r+fVW1OzmOGzss0Uat341CPZTlk4Zlb6y9Omhxou7G9C1QZGHd1Edu8iPQ8HT7Ubcm9QbEEYzRoBOqgSIaYgd1Glwsw5iVtT/AER01uLjEidXSdDAT7RCpkjNvCFJA7mQ8THJlYeVgRYgYmj7f9M+47wnEj9u/qMvOq8nh7QVGfutgwsVm7u3krIFmS4vo6H3o3HvI45EH9h4HFnjsgarKXhNtTjFIa99oVNXXqpdLGClB0BjQ+Ij9M6frwf9qu2/ZdlVLgkMyd2pHHM/h/bgS2VDHSUcauwRY4hmZjblc3+N8Y2mJzHEGNzcfQJqzMvOqdSYUw1LLJG0kTIPEy3iKLxySBlt8CLjxEEYibu7MbblTqGXZdORYC4FTIORvxUW4ftOBTenf+KeSOG0woybzFLCSVR9VQ3urwvfjfy1O9l9sChFhpNn5EGVYg8qotrldcoYjUefA3OAWCyNiHbT4bATl+fbirzSF3cZ5rWY41RQFAVVGgAsAPIY+Nfafaaiomk1Zu8lJ+8Tf9uNd2/2z1uQKkdPEZFJuM8hUajQnKLnlpplPG+mSxUXdq9mF2UqbjlxNtca7pmub3Slwwg4rTuy+aP2QgMDJ3jGQX1uTZdOXhUWt0wcR4+ajJlbMpIdTcHpaxB4dcaBs/aSN4qiSSR2sSxm0v5IpAHwGOb0how3zKHZ6qY++Segmwu0yWwJiQrfvcYytY6CW2Yt8HlA+OU64mQ7C2TxMYb1EzYxXWRozv8A8P8A0mb53c/wtLWVeo+YwztPYsVSoWQEFTdXU5XRtdUblxOnAgkEEHAXTbG2QCCIBccCIpjb08OLmGHZvOJj/sZz/wAuKxwhjgW3/wCNPuqPOGNOajV26FTkYH2asj5I6lHe3AsSWizcfqAE8xiv2PvCaVDLArtAPDNTSEoaZhbxAG/dhR7ycLeJeYwRLRbKPGmJ/wDtpj/yYGtv0VKKl2p43jiSm72aLLJEs7BiIw6uAMq5T7o1zWa4Fj0lnN5tHV5U+6SccV6O0RY56qTIkmfuQqx1CM0hAZfoQBeTU28PA6YrqynkqpcsiLUVDDMYyfooE4DiCEHLNYs5vbQWEMWLuJVVllZQ4RcndsLIrQG5KWJvqTfjpaxm7I2TR/SNN3/tKyMjyo1QC4ABViY/CDlYAgcwcXlDWC8Aa7sfuPPyXranBTW3JldvppQE5iG6s3UF2JKrbTw2PnghhpljQIihFUWCgWsMCtRFSDhNVj1lqv24iNUQDhUVA9Xl/aMYk0b5sCT/AB/KdYQ3ZzRpjxlPTAE0y302hUAdCQbfNMdLU24bUkHr3f7VwH6A/u9HdETtd3qEfI37647wD0u2Ct/8aRPf+c7o29LEYsYa+ob3Kujb1jv/AGZRgL7G5uscndFYSV1e3VSt+qMSbPqASdEL/FfEP1Ye/g4V16Spi5LMHHXxooPw8A+ZxCr6etlhkjzUsgkUocueMgMCCQSzi+vTDPZfRVWx5Je+hMsMqi7QsrFCt/EVJBIIPK/DHQaFnjgY6OR4zwx3b0ha2OeQQCiffHd8ULtVRXFLK35Qi/yLtp3ydFJtmHD63W9HJBHDFMSXlZVDOzMQZSRZfEDbXhoLDGmUO3KTaETxqyuHQh4nBV8rCxzRsAwBHO1sZnR7P9mqH2fUjvDF9JTO4H0kFxlueBZG0J9MF0tZAB9RHl/dTXv6+R1LyzS//N3krjcvapg2iYW8K1SajiBURre6tbxZotD/AKLzxp+MV3jqClXstk8J9uiX1DHKw+IJHxxtWNDRMpksrSdWHJL2lt2QrO+2cl4aOnsCJ6tA4PNFBZv1DGb9q1PLLLTRRIZSyuwiTMTcFSWKrxGW6/O2C/tz2qKaq2XMwJVGnJA4kEQjTlfU4vOzLYDu8m0ahCkk4CwI1rxU41FxbRnPiPlbF5YHyWtj/wC1oPMrxrwIyNZWI0VHVKyd3SSSWVr2iYquZWW+ikiwJ0OvDF1Q7vVgj/yOqylrBu5a5HIhQAQALm5HFjj6VwsHdZWOGKqJSF8z7w7q1wiM5ppVihVmdmUR5RoRYOwLAWOgB44EqeF5Y5pIxdIVGYsQPeuAALanQ9MfS/axVLHsirLG2aPKPNmIAHxOPnHYbZNnVZP8pJCi+ZUs7geim+BvjbCwXdoHMivorB5ecVWUmz5JyscSFyWyAhTYXPNuQ1v5DjjQ9mbKmjsHo53cDlkK6WFw2YA/HBHuLEi0MHdgDMgLWHF/rE+emCRT6/LHN27SZc4xhuAJ219KJ6GGgrVCFVtKeCFn9jlRUF8zNFlXzYK5aw46DD+x95auWPNFSe0AMy94kiRI2U2uqyNn6jXppfE7bkgnk9nBukUZmm8zZu6Q6c2Bc/oDkcdbFT2WdAbd1WIrL0WoVFzD+mgBA/zZwgSwx1LBezpjlzrWlTnSiLV17PBOxbc2j/8ATl+NVH+wHE2DeDaVwP4viHmasaeekZxeph+PCcc7K/pt/wCX/ZevaTmVXptbaP8A3Sl//Lf/ANPgY31NaWjqHpqcaindBUswlSV1UKQYVAIc3DX0BbQ30P1bA7v4v5Mn+tU3L/Px437HIKgXR69Uk9lEDPRsusUEme3gE8iGKNgNGJUl3tbQG54cOInbuJtNKVMkVIwkHeFmkkDOz6lmstgfIaCwA4YlONfn+o4vd3T+RU/+hTl90YJapaR4gHHrvVmNxVFl2g1+8SlXpZ5Gv+AtiLNSVn2YD/ScfswXTJ5YhSHGC6ehwaPnmnWt3oVloa8jwpTA8iZJD8xkH68Uu0dsVdPIIpY6bOwUoAXs5ZstlPUHiPMYP3Yczb5aYEo9nLVt3zgj2jMkTD3khCkoR0JYd58sNWadpqZGi6PfnsBXkjSPCcU93NcONLTN6S/3rh8UtVzo6U/7b++LFlsKtLxWk/OxnJKPvjmPJgQw8mxZ5/TC0k5a4tLBhx6q4ZUVqfToh/8Ai08W2dEx+68Z+VwMU2yNqCuqjT0lOY5AG8OcIPCQDmYMeZ5D54PFIxmXZbPk3iC/akqF/B2/5cauiGNtT3CQZbz9yUtaXGMCi0jZfZXM0sUs8whMTB1EDuz5hxHeMQoUjQgIMEPaHu808CzwrmqaY95GALl1/lIh1zqLW6gdMFmFjrGwRtZ2YGGxZhe4uva1h+0pFqKvZJTg1ZHIOPBLMdD6a43DAVD2aou1FrRIe6TO6QW0Sd7h3B6EEm1uJvg1wGxWb6aLsq1oT7q00naOvLMO3XYxqoaGJdGkrEiDWvlDqwJI6C1/hjTIYgqhVFgoAA6AaDAVv7tJE2hsiNzYPUyN8VjKLr+lKo+ODjDiElhYWFiKLPO3h7bGlHWSP+2D+zGPbm7HNVs2VEyiVKgOhbhfKn6wGB9cbF27wg7GlNz4XjPr41GvzxmPZEw7iYXFxICR0BXQ/Gx+WM3Sb3MgvtzBHumLOAX0KONk0CwRJEvBAB6nmfUnXEqt2gkETSufCguep6ADmSdMeIPXFRVx+01aRfyNPaSXjZpT+bQ/o6uR+jjiQO0eXPOGZ+b8uJWqcBQKZQUbR0kzyfnpUeWUj7ZQ2UeSqAo9Ot8Ta3ZRqKJY1OWQIjRtb3ZVCsjfBgMO7Ut7PNz+ik5/dOJ1FpFH+gv6hgL5Xfqa6/PJehoy3LnYW0hUwpKBYnRl5o40ZT5hgRizVcDNN+TVxHCKr8QHJahR4v66AG3+bPxJlbFSwNfVuRxHTyOHkq1NMU+uKHfsfk0f+tUv/HjxfxNig37H5NH/AK1S/wDHjxuWPxBKSIdPEfvyOLvdn/IabX+RTr9kYpTxGLXddiaClOo+gj/sjBbX+n59V7HmpkxPT9/niIV63xIl+OIkz2BJIsBcnoOuOffmnmqn3kYuEpkuGnuG+7CLd4fkQo82xIq7B6cAWAcgDy7t/wC7EHd1mmL1bD85ZYgeUK3sbHgWJLelsT9oN9JT8Pzp6fzcmDuFw9nsBrxpjyy8l4MRe+UUOtcwVKzfyc2WKToHv9E/lcnIfVehxd5/IYj11GJo3jc+FwRpxF+YPIg6j0xF2BtAyIyPpNC3dy6cWABDDyYEMPXA3d9l7WMDw1H7clYYGm35881aqG5Yyejqsu8cTLp+Wxrpp7xVG+dzjWVU4yXZKJLvFELnL7apuNPEjA21+8tsbP8Ap/8AWfw+6UtvhC+pMLCwsdmslLCwsLEUWQ/whqcqlBUKxRop2VWH1WYKwbXoYgcEu5nabFUJFFU/QVLA5c4sk2UC7RP7vP3TY+WLvffdVNo0UlO1gWF0b7Mg90/Pj5E4wLYVXLDUvTbRzRzBVSNXC2t4vVSCcoFtD88LWiR8QvtFQMx0RGAOwK+mIplYXUhh1BvjvHztvLt/+L0X2VjBI2Yp3ZIGhTMxX3TciwFre+1tdVuj/CBqonC1oFRGeLqoWRR18ICt6WB88SzWjt2X6UUkZcNFqPbTS95sapF7WyN65WU2+NsY/wBkLDJUai+ZPlZ+WNi7RalKrYdRLCwaN4O8Vuq6H52xiXZDMBLOv2kU8ehPL44W0oK2V/l7hXs5/qBaTtDaSwQvI12yjQDizcFUdSTYY73e2cYorObyuS8p6yNqfgNFHQKBisnBnqljsTHT2kfTQyn82PPKLtbrlOCGK+OKl7jA3WcT9uvmFrNxNV5tckU83+if+ycT6JvAn6K/qGK7a/8Ak03H80/9k4saJTkXT6o69BhN/wCmOPRX1pjb+yzUU7IhyyCzxN9iRfEh+YHwxI3a2x7TTpJlyvqsi/ZkU5XX4MDiWuKFIzS111B7ms49FqVGh8u8QW6XjHM4LZzfaY9YxH3HLHy3ocmBqigH0xRb8f5NH/rVL/x48XiuOemBDe/eCCSJUSQuyVUOYKjm3dzIX1C28Njex5HG3YgSRRKSKGeIxabon/F1J/q8fP7oxRNtOIG+fh9yX/yYn7o7dh9kpYC9phCi5Crg5lUXFyALi3XB7UxxjOBz6qMIqrqY+f44G95G73JSKdZ75z9mBbZz8bhB+l5HBBUSka8hqSbcMDexAZWkqmBvNYR3BBEK3yafeJLf0h0xhsF0mTZlx1cs/JOZ935RWygKAosAAAAOgxD2gfpKfT+VP/DkxKa/MYh1/vwcvpD/AGJMCjz8j7FFOSsAvmcU+0E7ipSoH5uS0U3kb/RP8GOU+TA8sXCHHFZRrLG8bjwupBt0PQ9ceRvuOxyOB4fMRvUcKjBSQbHljJNzacSbwxANp7Y73Gt8pd7fHLb440TYdWxiKyfnYSUk0tcqLhvRlIb425YzzsjUzbbp20U55JCP6L6D+tjo9AxFkkm6g90hbHVa1fUuFhYWOrWYlhYWFiKJYg7V2FT1S5KiGOZejqGt6X4HzGJ2A7aHaZCJXipo3qnjbLIyWWNG6GRiASOYW9sUe9rBecaBegEmgXFZ2ObLlIL07G2g+nmsB0Az6D0wFb4/wfoFhkmo5XjZFLCN/GpsCbBveF+uuDePf5zxp1H+1/8A4wxWb0TzRsmWOLOCCVJc5TobXAANuZBwi7SVkYPGPJGEEhOSF+yRnqdgVVPKLqveJHnBAyNGHF+ZAZib9LYyjs0qMtco08SMuvPgdPlj6N7PqRfZnYD6OV/BfgY1RIxp0OQkdQcfMcbexbSIJH0FQysQNCqsVaw9L4LIHT2Y1FC5uXEKooyTgVptXuVnkd46maPvGLMoY2ueYsQeQHoMQxuJU/8AfD85/wBkuDGLyxIU44v66dooD6BavZMKAxuPXG47xWB01qqgXHmuU8elziSm4dd9tB5+11Jt/RsL+lxg7iQ/9cTY7+WBu0pNu+ea97BqBl7Oqn/vY+dT/wCoxY0fZqgkVpamokCMrBO8bKWU5gTdieNuBHDBYp9cPRtgbdIWhxpe9AoYWDUqjfHbEkMGWBHNRMSkJXJo4VnzHOQtgqMdemA+mWeMEJ/GABZmOtAfE7FmOvViT8cFW94PeUV/59//AA8+Mp2ZvVN7ZVwySsVy1Aiv9R0zFbdNFI+WOjsDKw4AbTXjRIyHvYorlnqOtf8A/oYrK6Sp0ZTWd4lzGW9jsGIK624ixtilo96Z12XJMzl5TUd2rtrlBRDp6eK3mcV021qmA0ztO0onQOyMNACxFvw4i2HDA41wbsyzVL43rV6erWspnV0eMNmicEgMDYZtVJGt+uBqfcIj83VzfdDs5A4aHKy6Yv8Ady3dy8fz7/qTE9iBwGOXdO+B7mxmg2f5Wi1geBeQK+5VTbSqBPQvOt/j3ht62OGjufWG3jQ24flM+n+50weML9cejTFhpGbXTl0ovewYgmLcysJ8UyoOonnf/d8Hzv8ADEqHcme/iqjb7pmvf4ykYLu9x0D6nFHaQnOzl1VhAxDEuyfYaWrl76SV2iNzIbi4UhQAPM8+uKn+D7s/PtNpCARFC3HiGYgAj4Zh8cWnaTtDuqJl4NKQgHlxP4DEz+DdQ61kt9Po0tb9JuPx4Y6TQl58bpX5k+wos+10BDRqW34WFhY3kilhYWFiKIS7St4HpqTJAfympbuYdbZWIOZ762CqCfl1wH7N2ekESxRqFRRYeZ5k9STri37QoRJtClJ/7PDK39KUoo/CNsAbbcmNdUFQTBSwkFQSc8hAYWHM30+HnjmtKl08vZNODRU8Tl7inFP2YBjbx1oh2pvBDSgd84Qt7q2LMeHBQCTxGLLY+yZ68gGKWnpT+ceTwSSL9iJAcyX4FzYgcNTcFO6O5cdLGskqLJVso72YjM2Y2uqE+6gPBRYaYJsNWbQ8UdHSd5w5Iclqc7BuAXEUQVQqgKoFgBoABwAGPmDtx2IafasjW8M6iQevut+I/HH1FjHv4RuwDJTQVS/yLlH/AEZMtj8GUD+njbSihbnbTE9JC97kKFb9JdD+rBErDljKOynbIV5KduD+NP0how+It8sanGRjgNIwdjO5urMcCtqB99gKlJ+/73xKiGIkR8sS0FuvzxkOTCkL6fjh1R0xE7ywJtwF+vDA7D2iRsARDLYgH3ouev2/PBbPC+TFoyQ3uAzVhvYv0lF/rD/+HqMYTX7MLyV8ykgwSk6dGkZT8saxtfehZmp2WKQd1KztdotQYpY9PHxu4PoDiohp6Re/tDN+UgiW7xnNc5tPpPDqcdjYSYYwCMfz0WbKLxQNCv8AiV/KsufTu1H6yMWk+2khgo0aBJi8K2ZrXXxEWF1PMX5Yv46WkjgenWCXuXbMys8ZOayi4Peae6Pling2NSROHWKZivu53jIHwz8j1w0+Rjq3gc6+nFUDSMkebtRju5b/AM+/6lxYObfv/wC+BDZm9yQo6tE5LSMwIaPgbcfFx0x2N+YywHdSi5AvmTS5A5Nfnjl57JK55IHstGORoGKKC5PT8MeZuuONL6kY9sOWM+iZXVwcdLb9zjxQP+uOKupWGN5HICIpY+g1088SlTQKZLM+1XaOepjiHCJLnX6zH9gA+eNm7ENgGm2WjMCHqHMpB5A2VB/VUH44+eFz19aotZ6mZVsOWYhQPgP1Y+wKGjWKNI0FlRQo9ALY+h2ODsIWx7B66/VYMz77iU/hYWFhtCSwsLCxFFlG/O2Vjrqp+KwU0V+ma8rZfWxH9YYhPskLPBALK7T0yym2UsyhZpb24kjPr5+WI26VR7ftetzgCKCqaeQnXMIwI4ltysUz+qjzwQbhO1ZV+0lTlAaVsy+60v5tFPDMsdwbcAV64yHwHtrxGLnD+LR1+yaa/uU2D1K03CwsLGulUsVu8ew0rKWWnkHhkUr6HkR5g2OLLCxFF8W1VPNRVTIbpNBIQbX0ZTxHUH8QfPG57B2utTAkqj3hqOjcx8Din/hDbnFWjr418LfRzW5N9RvjqpPkvXADuFvf7JJ3ch+gkIv9xvtDy6/+2MbS1iNojvMHeb6jYm7NLcdQ5FbZG588VG8W9ElOQkcJd2W6vIwSK/DLmvct5aYs436a4fMKyAq6qytoVIBBB5EHQ44hjmsfV7ajYtUgkYFACdoFRCrLPIjTFSWiMZyLf3ckkYNhl+1m15i2BODa0oAAaDQAahuQt9rE6lpUspyi9hqfEdOl72+GLKNz1x1cbYoibrc89XILPdedmVURbWnJAHcEkgCyyG5JAAHi4kkY9/jie7D6C6mzApICD53bDW2qSOL6QFwzsSSDa2vK1jxfr15462XB3cM8ozStGoYXsSA0iAuDxzILkP8AVvfGk0NIqAlzWqeqKisVczxxqOpimXjwve1vjiDPtKYLmbugubLfJJbNxsTfENtvlqzNB3gjeQDupHaXMhsCkmb382uPduxBZZBnfIkzqq5riwdgALnpixjoQCFAdi8l2lJzMXyb/wA2GotqNmUlorBhewY8CDyJPLE6jp1AEik3Ya6/A+fK2O5GPXAbza0oiUOdVbxb41DP3iNHJGNHWQCIA8RlvduBGpv8MGeya8zR5miaI3tZufmpGtvUA4Bt0IF9qTwj6x0HOx1twv540XKOV8c9pERscGNbTf8AMPNPQXiKkrtDbl+vAJ2o7fsq0qnVrPJ+j9UfEgn4eeCTeTbq0kJkbVjoi/abl8Opxj2aSqqBc5pZpAovzZjYDyFyBbDGiLEZJO2dkMt5/CHapbrbgzK1L+D7ul3tRJWuLpB4I/8ASkeI/BSP62N/xUbpbupQ0cNMlrRrqftOdWY+pvi3x2CyUsLCxS7272QbOp2nnJsNFUe87clUft5YiiG+1jtAk2dFGtMqvUPdrMCwWJPfZgCNNQOPXpgt3d2wKqlhqBYCWNXt0uL2+GMdl2dPUxVdVUge01ULqiXuIYspyRg+uptzw12edoXs+zoISL5M+pPWRz+3CVmtjLQ94Zk00rtRZIiwAnWrvdHZns9TvGBcjRgbfaSokIHpnH4YPtxdkGmoIEbWQorSHq5Avf8AAfDEjY+x+7eqdwD7RMXsbHwBEjA9CEvb7xwKdrPaO+zlihpkD1U98txcItwL25kk2A8jfkC4QMyh7loEkgUXJAHUm2GP4yi/nY/64/vxgdPuXPO5l2hVS1DMLsgdrAnle/AdFAAxcRbjUVrezIfib/rxjzaas8Zo2p4flMtsrzngtrSQEXBBHUa46xj8G6dOlu77+EjgYp5IyP6rYl0dHXwkdztKVl+xUoJwfIvo/wCOKs05ZXeKo4jpVemySDLFaXtPZkdRE8Mqh45FKsD0P7fPHybv/uTJsyraFrtG3iif7SXNrmwGYcwP243aTfvaUABlooqlebU8pDW65HUWv0BOBffrtI2ZtGH2Wqgq6aSxMcssI+iexsxCuXK30IA1xpxWmKYVjcCl3MczMIY7ON9/dpahuFhExt/UY/qPwxqEZt0Hxx8zutmK3BsbXHA+Yxo24faCVIgqnJBNklYkkfdc9Oh5Y5zS2iiSZoRxH3HRP2e0f2uUpNg1A07l9PL9t8SI9hz/AM1J/VONDQ/vfD6SWxlN0i9x8ITDoQFmVdutJMuVopBxscjW1txFuFxe41GBODZlbTSFVgm0uD9E7KQfeFwviRgBdToRxF8b+kw6YV/XGzBbnXaEYJR0YqsWqtnVMSZ46AQyAC7xobi/HujmZkNzobXAvqMUlBuzUzvd4ZAq66owAHQAjUn18zyvv0373GIcg/e+LP0i5gNG47VBCCspbd+YAAQvYeX/AL4YbYFR/MyfIf8Amxp8xt0+eIrOOmM7/cZAcgmRCCg3djZMsdQGeNlUBtTlt6aMTgo2ntZKeMySEBV+Z8gOZw3tPbEdPG0kpsANANCx6KOZxkO8O8UlXLna4Qe4l9FH9/ngsFmfpCS+8UaMz9gvHyNgbQZrreXb7Vcxka4UaIv2V/Vc88bP2Hdm3cqK+pS0rj6BT9RCPfI5MdbdB64EexzswaslWrqEtSxtdQdO9cEW0tqgPHra3XH0eBjrY42xtDWjALKc4uNSvcLCwDb6dqcNG/s8CmqrG4RJwTzkbgPT52GuLkgCpVQKq83u3zp9nQ95O2p0SNdXkPRR+06Yy6m2fPtCt9urkCqoHs1OTmEY43ZbWvz9fQYa2LsQ1MzVtbKKmozWW2sUWU+7ED9k316jrckvRbY5LSul71YYctZ6LTs9mp33qNtapWGGWVx4URmOnQHhil3C7Ku92fTySHKzqWt5MzFf90jHW8MDVtRBs6IX7x1kqGF7JTqbnMerWsBzt53xsUMQVQqiyqAAOgHDDugLOY4DI7+72HwoNsfefdGpd4x7fOlzbwBnFwlKpjv1JYEjz/vxsOMu7T6Yw7Roam30cqvTMSbZXNnT1LWIH6PpjWtrS6zvDc6JeIgPFU5DB5fI4krEPLEWKYDph72keWPnrqrZCkxxen4Y4qqeTMmUqsfiLsfeHDKFB011uTwsNNdPI6oeWK6srxNTus9OxchgIwpa7ahSj8OhvpbEjbU/Najim9i7bL+0mUhYYHsk/uq62ux6eE6XGhw/tDaFOVUTxkxSEKrSxAoS3AG+q38wMDyQTNJsykqnzWVpZefeNHbIhP1st7nqQMXO9tM1ZLDSxWIVxLO3JFXVEJ6s3LoCemHXQxiUagamo1AYV4kiuzEBBDzdVZtrsz2dIGbL3J4XjawDHgAuovc8PPAVXdj1UvigkSZOWa8b+hUj9uNIl2JLEAyqpKLcZRfvKmQ2MhH1VQHjbgTpoMEa0pAAPiNhc2AueZtfDUVvngAuvvDfj85obomO1UWM7I3hrtlkJWQytT3tc65f0H4f0Sflg/2Zv9QzWy1CqT9V/AfkcXG1NqRQGNJTYzMEVcpa5OguBew8zpiu2huBQzk56dM3EmPwE+Zy2xd/YWg35GFpOtuR8j1UBezAGvFXdPUBxdGDDqCCPwOHST0vgGXsmSJi1LU1NOTr4XBHy0J+Jw+Nh7XiF462Ko8po8v4rf8AXg7IGAd1/MU6oZcdYRXKPL8MRJcUElfteNfpKSCa2h7qTKT5gNiFNvy0f5+iqourZA6j1YaYHLZnu8NDwIVmvAzV/LYf9MCe9O+sVLdB9JLyUcF82P7OOBrejtKklBjgRoVI1ZtHI8re763OAVn58Thmx6HLjfny2dV5JaqYM5qZtXa8lQ+eVrnkOSjoo5DGl9kvZAazLV1ilabjHHwM33jzCf2vTjWbjbL2VCwkrZjWTWutNBE8ijj77Ws5tbw6Ac78tRn7UKpxal2a6rwVqh1jsP8ARrcj0vjfdJDAAHENHJJXXvOAJWiwwpEgVQqIgsALBVUfgBgQ3j7W6Glbu1dqmflFAM5J6E+6OvG9uRwC1uwqyvObaFW5U/8AZ4PBEPIn63xF/PEzdyCkgmelgjEciAEm3icdQx1a3P1xlWjTcLAexBeR5Dn+EyyxuNL+CZ3h3p2lWJZz/F1MQbrHeWokXmBlFwCOlrefDFPu9PFTJ3sNOz0rjWZD3kt7+IzL7wA+yt7a4uahnpNoD846VaZVzNe0yXOXMfdUqb6dDYYb2DtyOAezzo1PMzs2VtVdnYsTE40IudBocZE9sltMdXC8DQ0BphjXDOoIpU1G5Msiaw4YfPurbYFZG0OeJ8yM7kEc7uxwxvFvEIEFgZJpGCQxA6vIxsoA6XOKCeq9kqJIqcGWSpcNDSqPFnI8TMfqIbX5cCTbB7uF2btTymsrXE1Ywsth4IF+zHfnqQTpx9SfbHon6iTtXeDPed32J5bvJbTcbdGattwd0TRQFpiHq5rNPJx15Ip+yo0HxPPBThYWOyADRQLKzSxQ78btivopae9nYXjb7Mi6ob+oGL7Cx6ovmHeDtDlFPGsZMVSGZZwR4kZLA6Hhck/I4AnrJHbM0jFjxJYk/E3x9Tb59klFtFu8dWimPGSKwLcvGCCG4DXjpxxE2Z2HbMiiZGiaVmWxkka7DzW1gp8wMLQWaOAEMCI+RzzUrN+yncpdpR1AmqquKaBk/Ny2BRwctwQdbo3DEneCirNmyJDDtFa2UmzRyRZe7Fgbs+dtdV8N7+IHhgZod4anYlZUxow71FaJi63DhT9G9r3BykEX62xMqaUpA0xkMjAZ5DzkdvEdOdybk9ABpbCtrdGGhrmgk4YhFiBJqDgrKPfuQqpq6ESpowaMhiCb2OQ8DoeB5YKNh7+UMoyxSpH9xh3Zv6HQ+uB3czaGzVhaataaVnH5taeTJDotyHAszaA5r6aWA5023dwHml76inp67L4jEBkksLMoaIm7eHTS2gwi7RMUooe7wOXka+lEX6gt38VsUNVoDe4630PxxEqdu5n7mEAykE5mByxjhmI0LnooOvUDXAHsmqpiRGVqNhVLEsveZmp5PdFskmW3I20tfjrgrmg2nTay0sdXGP5SlezW+0Im4+gOEH6FmiNWd4cvT8ogtLXZ4KNteIiq2dG6DMah5GcHNnKRPqbgEakWHAcsO79UrTKxiLCSjUT+HTM1yQhPG2VGJHmMV1TvBRvURSSvLTVMVyi1CtHYP4T4HsCDbl044vt3pbd6TMkxmkLll6EBQuW5sAqgaHXXQYgvR3S4EEDIjefspga0T1bO0iUzU7gGd1INgVEVszkjnZRYeZGOaPa7rXGmkt3bq3cSDQu0ZAkU20uL8uWIW7FNJRrJ3ozJBnSmCgsxiYl+AvY6Kg/Qx3UUbz7NjZRarhtULy+nBLutuNmuykdGww0Ny1beKGaq3askNU9OqIwSNXLlyAM5YBSMp18JOB//AA0U0zVJp3EQlMVwykkhgmYDTwZuZ10OmJv+E0f8XVO0FuO9QsgOh8KBFH9bMR64iPsMLsP2YaMKU6/fy57/ADxVzWDxDWB1XoJ1KbtNwkTSSKMqjMRoxAHS+hOKUVqSTdwKUmQRiSzLGtlYkC51sdOGLPZFeKyGFwbxhVY9GlAGnohFz526YrKaAy7TqyHZcsUSXUC9/EfrA9cZTmht8OzArr2gfdNAnCi4r9ovTRhvZlTNKsdswHvEAN4V1Fz+BxKkrpUrI4GCussbsCoKlMlhqLm4JIF8RN8rLRxqXzFKiAO19b51Jv0NtfLD57ylqmezz09QR41vI8LDQA2uTGeOnAknAQ1ro71BU3tuNKUpXZWu/JEvEOpwVfsva9O8ka1QMNap4S3W7aj6NvdK9APLE6v2SajPktHNFMzRzX9xrLoANWBtYg2FuvDDlapq4iksDRAPfNIUsApuGQg3BIHMC1/LA/Ub7905hph7ZUSOzBIgSqEngWGrkeXTlg0cckz6wA3tlagcDlTPA+tVVzmtHfyU+pneuprSqaeWCUEynWNWjIOdG0zA8LdbjTDJ3mnrJhSbNHfv9eoI8EQOmYcuF/lpfXFtsjspq69ll2rKY4ha1JESBbQ+NgbD4XPmMatsvZMNNGI4I0iQfVQAD1NuJ88dDZtDsFDNTDEN1Cu/M8MuKRktRyZzVFuPuFDs6PQmWof87O+rufiSQo5C/rc4KMLCxvZJJLCwsLEUSwsLCxFEsLCwsRRZR2v9nUk8kdfSR95NHYSxDjIg4Mv3h0tqPSxyh6TaTyhWoqoDUBFidfe53K2AvbU8h6nCwsCfExxq4Yq4eRgEdUPZNtWdgZp46YC1yPpC3H6ugsASLE2N8SZP4PMw8a7SJlBzKxhKkNob5xKWBuBry164WFiMhYzwgBeF7jmVbww7bpk7iopoNqw8Llwr5dfeLC3xsTjQd3tkR08ISJXjQ6iNmLd3fUqupsBfgDYcseYWCqqkbT2PDUpkniSVOjqG+V+GAPa3YLs6Vs0Xe0zXv9E+l/RgbfC2PcLEUVNF2TbUpifZtpCReSyq36iWA+BxxLHvBT+9TQVI/wA01j8bkfqx5hYC6zxOzaFYPcNahf4d1NylTseouBpljLj4BksB6E47j7QiQUXZlbl1BCxcL8RYDCwsLOsEDsx6lEErgvId8+6jCLs2vRFFgop7BR5a4hRbfSRmMeyayRm949yTmP3jrf448wsB/wBqs9SaHHeVb6h/wKxpY9otbuNjCNb6GR0WxPElLAjFq+6e2p1t3lLSDqt5G/VYY9wsEbouyNNbgPGp96rw2iQ4VXlH2Fd6Q20K6apsbhF8CehuSfllxoW7+69NQx93TQrEvMgeJuAuzHU8OZwsLD7Whoo0UQSSc1a4WFhYsvEsLCwsRRLCwsLEUX//2Q=="/>
          <p:cNvSpPr>
            <a:spLocks noChangeAspect="1" noChangeArrowheads="1"/>
          </p:cNvSpPr>
          <p:nvPr/>
        </p:nvSpPr>
        <p:spPr bwMode="auto">
          <a:xfrm>
            <a:off x="6350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 name="Picture 6" descr="NC Conference of District Attorneys.jpg"/>
          <p:cNvPicPr>
            <a:picLocks noChangeAspect="1"/>
          </p:cNvPicPr>
          <p:nvPr/>
        </p:nvPicPr>
        <p:blipFill>
          <a:blip r:embed="rId3" cstate="print"/>
          <a:stretch>
            <a:fillRect/>
          </a:stretch>
        </p:blipFill>
        <p:spPr>
          <a:xfrm>
            <a:off x="228600" y="1600200"/>
            <a:ext cx="2085975" cy="2057400"/>
          </a:xfrm>
          <a:prstGeom prst="rect">
            <a:avLst/>
          </a:prstGeom>
        </p:spPr>
      </p:pic>
      <p:pic>
        <p:nvPicPr>
          <p:cNvPr id="11" name="Picture 10" descr="SOS Seal (color).JPG"/>
          <p:cNvPicPr>
            <a:picLocks noChangeAspect="1"/>
          </p:cNvPicPr>
          <p:nvPr/>
        </p:nvPicPr>
        <p:blipFill>
          <a:blip r:embed="rId4" cstate="print"/>
          <a:stretch>
            <a:fillRect/>
          </a:stretch>
        </p:blipFill>
        <p:spPr>
          <a:xfrm>
            <a:off x="304800" y="4495800"/>
            <a:ext cx="2057400" cy="2057400"/>
          </a:xfrm>
          <a:prstGeom prst="rect">
            <a:avLst/>
          </a:prstGeom>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body" sz="half" idx="1"/>
          </p:nvPr>
        </p:nvSpPr>
        <p:spPr>
          <a:xfrm>
            <a:off x="457200" y="1905000"/>
            <a:ext cx="5334000" cy="4191000"/>
          </a:xfrm>
        </p:spPr>
        <p:txBody>
          <a:bodyPr/>
          <a:lstStyle/>
          <a:p>
            <a:r>
              <a:rPr lang="en-US" sz="2400" dirty="0" smtClean="0"/>
              <a:t>Promises of high returns with “little or no risk” – “guarantees”</a:t>
            </a:r>
          </a:p>
          <a:p>
            <a:pPr>
              <a:buFontTx/>
              <a:buNone/>
            </a:pPr>
            <a:endParaRPr lang="en-US" sz="2400" dirty="0" smtClean="0"/>
          </a:p>
          <a:p>
            <a:r>
              <a:rPr lang="en-US" sz="2400" dirty="0" smtClean="0"/>
              <a:t>Pressure to make quick decision.</a:t>
            </a:r>
          </a:p>
          <a:p>
            <a:pPr>
              <a:buFontTx/>
              <a:buNone/>
            </a:pPr>
            <a:endParaRPr lang="en-US" sz="2400" dirty="0" smtClean="0"/>
          </a:p>
          <a:p>
            <a:r>
              <a:rPr lang="en-US" sz="2400" dirty="0" smtClean="0"/>
              <a:t>Highly emotional appeals.</a:t>
            </a:r>
          </a:p>
          <a:p>
            <a:pPr>
              <a:buFontTx/>
              <a:buNone/>
            </a:pPr>
            <a:endParaRPr lang="en-US" sz="2400" dirty="0" smtClean="0"/>
          </a:p>
          <a:p>
            <a:r>
              <a:rPr lang="en-US" sz="2400" dirty="0" smtClean="0"/>
              <a:t>Offers to help “make back” lost money.</a:t>
            </a:r>
          </a:p>
        </p:txBody>
      </p:sp>
      <p:sp>
        <p:nvSpPr>
          <p:cNvPr id="91139" name="Rectangle 3"/>
          <p:cNvSpPr>
            <a:spLocks noGrp="1" noChangeArrowheads="1"/>
          </p:cNvSpPr>
          <p:nvPr>
            <p:ph type="title"/>
          </p:nvPr>
        </p:nvSpPr>
        <p:spPr>
          <a:xfrm>
            <a:off x="0" y="274638"/>
            <a:ext cx="9144000" cy="1143000"/>
          </a:xfrm>
          <a:solidFill>
            <a:srgbClr val="0000FF"/>
          </a:solidFill>
          <a:ln/>
        </p:spPr>
        <p:txBody>
          <a:bodyPr/>
          <a:lstStyle/>
          <a:p>
            <a:r>
              <a:rPr lang="en-US" smtClean="0">
                <a:solidFill>
                  <a:schemeClr val="bg1"/>
                </a:solidFill>
              </a:rPr>
              <a:t>Recap: Warning </a:t>
            </a:r>
            <a:r>
              <a:rPr lang="en-US" dirty="0" smtClean="0">
                <a:solidFill>
                  <a:schemeClr val="bg1"/>
                </a:solidFill>
              </a:rPr>
              <a:t>Signs of Fraud</a:t>
            </a:r>
          </a:p>
        </p:txBody>
      </p:sp>
      <p:pic>
        <p:nvPicPr>
          <p:cNvPr id="91140" name="Picture 4" descr="j0433917"/>
          <p:cNvPicPr>
            <a:picLocks noGrp="1" noChangeAspect="1" noChangeArrowheads="1"/>
          </p:cNvPicPr>
          <p:nvPr>
            <p:ph sz="half" idx="2"/>
          </p:nvPr>
        </p:nvPicPr>
        <p:blipFill>
          <a:blip r:embed="rId3" cstate="print"/>
          <a:srcRect/>
          <a:stretch>
            <a:fillRect/>
          </a:stretch>
        </p:blipFill>
        <p:spPr>
          <a:xfrm>
            <a:off x="6019800" y="1690688"/>
            <a:ext cx="2819400" cy="2819400"/>
          </a:xfrm>
          <a:noFill/>
          <a:ln/>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Grp="1" noChangeArrowheads="1"/>
          </p:cNvSpPr>
          <p:nvPr>
            <p:ph type="title"/>
          </p:nvPr>
        </p:nvSpPr>
        <p:spPr>
          <a:xfrm>
            <a:off x="0" y="274638"/>
            <a:ext cx="9144000" cy="1143000"/>
          </a:xfrm>
          <a:solidFill>
            <a:srgbClr val="0000FF"/>
          </a:solidFill>
        </p:spPr>
        <p:txBody>
          <a:bodyPr/>
          <a:lstStyle/>
          <a:p>
            <a:pPr eaLnBrk="1" hangingPunct="1"/>
            <a:r>
              <a:rPr lang="en-US" smtClean="0">
                <a:solidFill>
                  <a:schemeClr val="bg1"/>
                </a:solidFill>
              </a:rPr>
              <a:t>For More Information</a:t>
            </a:r>
          </a:p>
        </p:txBody>
      </p:sp>
      <p:sp>
        <p:nvSpPr>
          <p:cNvPr id="12291" name="Rectangle 3"/>
          <p:cNvSpPr>
            <a:spLocks noGrp="1" noChangeArrowheads="1"/>
          </p:cNvSpPr>
          <p:nvPr>
            <p:ph type="body" sz="half" idx="1"/>
          </p:nvPr>
        </p:nvSpPr>
        <p:spPr>
          <a:xfrm>
            <a:off x="457200" y="1600200"/>
            <a:ext cx="8229600" cy="1295400"/>
          </a:xfrm>
        </p:spPr>
        <p:txBody>
          <a:bodyPr/>
          <a:lstStyle/>
          <a:p>
            <a:pPr marL="609600" indent="-609600" algn="ctr" eaLnBrk="1" hangingPunct="1">
              <a:buNone/>
            </a:pPr>
            <a:r>
              <a:rPr lang="en-US" sz="2800" dirty="0" smtClean="0"/>
              <a:t>NC Securities Division (1-800-688-4507)</a:t>
            </a:r>
          </a:p>
          <a:p>
            <a:pPr marL="609600" indent="-609600" algn="ctr" eaLnBrk="1" hangingPunct="1">
              <a:buFontTx/>
              <a:buNone/>
            </a:pPr>
            <a:r>
              <a:rPr lang="en-US" sz="2800" b="1" dirty="0" smtClean="0"/>
              <a:t>www.SOSNC.com or www.SOS.NC.gov</a:t>
            </a:r>
          </a:p>
          <a:p>
            <a:pPr marL="609600" indent="-609600" eaLnBrk="1" hangingPunct="1">
              <a:buFontTx/>
              <a:buNone/>
            </a:pPr>
            <a:endParaRPr lang="en-US" sz="2800" b="1" dirty="0" smtClean="0"/>
          </a:p>
        </p:txBody>
      </p:sp>
      <p:pic>
        <p:nvPicPr>
          <p:cNvPr id="4098" name="Picture 2"/>
          <p:cNvPicPr>
            <a:picLocks noChangeAspect="1" noChangeArrowheads="1"/>
          </p:cNvPicPr>
          <p:nvPr/>
        </p:nvPicPr>
        <p:blipFill>
          <a:blip r:embed="rId3" cstate="print"/>
          <a:srcRect/>
          <a:stretch>
            <a:fillRect/>
          </a:stretch>
        </p:blipFill>
        <p:spPr bwMode="auto">
          <a:xfrm>
            <a:off x="2514600" y="2596896"/>
            <a:ext cx="3760689" cy="4261104"/>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title"/>
          </p:nvPr>
        </p:nvSpPr>
        <p:spPr>
          <a:xfrm>
            <a:off x="0" y="274638"/>
            <a:ext cx="9144000" cy="1143000"/>
          </a:xfrm>
          <a:solidFill>
            <a:srgbClr val="0000FF"/>
          </a:solidFill>
        </p:spPr>
        <p:txBody>
          <a:bodyPr/>
          <a:lstStyle/>
          <a:p>
            <a:pPr eaLnBrk="1" hangingPunct="1"/>
            <a:r>
              <a:rPr lang="en-US" smtClean="0">
                <a:solidFill>
                  <a:schemeClr val="bg1"/>
                </a:solidFill>
              </a:rPr>
              <a:t>Conclusion</a:t>
            </a:r>
          </a:p>
        </p:txBody>
      </p:sp>
      <p:sp>
        <p:nvSpPr>
          <p:cNvPr id="52226" name="Rectangle 5"/>
          <p:cNvSpPr>
            <a:spLocks noGrp="1" noChangeArrowheads="1"/>
          </p:cNvSpPr>
          <p:nvPr>
            <p:ph type="body" sz="half" idx="1"/>
          </p:nvPr>
        </p:nvSpPr>
        <p:spPr>
          <a:xfrm>
            <a:off x="457200" y="1600200"/>
            <a:ext cx="4038600" cy="5029200"/>
          </a:xfrm>
        </p:spPr>
        <p:txBody>
          <a:bodyPr/>
          <a:lstStyle/>
          <a:p>
            <a:pPr eaLnBrk="1" hangingPunct="1">
              <a:lnSpc>
                <a:spcPct val="80000"/>
              </a:lnSpc>
              <a:buFontTx/>
              <a:buNone/>
            </a:pPr>
            <a:endParaRPr lang="en-US" sz="2000" smtClean="0"/>
          </a:p>
          <a:p>
            <a:pPr eaLnBrk="1" hangingPunct="1">
              <a:lnSpc>
                <a:spcPct val="80000"/>
              </a:lnSpc>
            </a:pPr>
            <a:r>
              <a:rPr lang="en-US" sz="2400" smtClean="0"/>
              <a:t>If an investment sounds too good to be true –</a:t>
            </a:r>
          </a:p>
          <a:p>
            <a:pPr algn="ctr" eaLnBrk="1" hangingPunct="1">
              <a:lnSpc>
                <a:spcPct val="80000"/>
              </a:lnSpc>
              <a:buFontTx/>
              <a:buNone/>
            </a:pPr>
            <a:r>
              <a:rPr lang="en-US" sz="4000" smtClean="0">
                <a:solidFill>
                  <a:srgbClr val="CC0000"/>
                </a:solidFill>
              </a:rPr>
              <a:t>IT  IS!!!</a:t>
            </a:r>
            <a:endParaRPr lang="en-US" sz="2400" smtClean="0"/>
          </a:p>
          <a:p>
            <a:pPr eaLnBrk="1" hangingPunct="1">
              <a:lnSpc>
                <a:spcPct val="80000"/>
              </a:lnSpc>
            </a:pPr>
            <a:endParaRPr lang="en-US" sz="2400" smtClean="0"/>
          </a:p>
          <a:p>
            <a:pPr eaLnBrk="1" hangingPunct="1">
              <a:lnSpc>
                <a:spcPct val="80000"/>
              </a:lnSpc>
            </a:pPr>
            <a:r>
              <a:rPr lang="en-US" sz="2400" smtClean="0"/>
              <a:t>Don’t let </a:t>
            </a:r>
            <a:r>
              <a:rPr lang="en-US" sz="2400" b="1" u="sng" smtClean="0"/>
              <a:t>embarrassment</a:t>
            </a:r>
            <a:r>
              <a:rPr lang="en-US" sz="2400" smtClean="0"/>
              <a:t> prevent you from calling the Securities Division.</a:t>
            </a:r>
          </a:p>
          <a:p>
            <a:pPr eaLnBrk="1" hangingPunct="1">
              <a:lnSpc>
                <a:spcPct val="80000"/>
              </a:lnSpc>
            </a:pPr>
            <a:endParaRPr lang="en-US" sz="2400" smtClean="0"/>
          </a:p>
          <a:p>
            <a:pPr eaLnBrk="1" hangingPunct="1">
              <a:lnSpc>
                <a:spcPct val="80000"/>
              </a:lnSpc>
            </a:pPr>
            <a:r>
              <a:rPr lang="en-US" sz="2400" smtClean="0"/>
              <a:t>Don’t invest until you call the Securities Division (1-800-688-4507) to check the registration of the product </a:t>
            </a:r>
            <a:r>
              <a:rPr lang="en-US" sz="2400" b="1" u="sng" smtClean="0"/>
              <a:t>and</a:t>
            </a:r>
            <a:r>
              <a:rPr lang="en-US" sz="2400" smtClean="0"/>
              <a:t> promoter.</a:t>
            </a:r>
          </a:p>
        </p:txBody>
      </p:sp>
      <p:sp>
        <p:nvSpPr>
          <p:cNvPr id="52227" name="Rectangle 6"/>
          <p:cNvSpPr>
            <a:spLocks noGrp="1" noChangeArrowheads="1"/>
          </p:cNvSpPr>
          <p:nvPr>
            <p:ph sz="half" idx="2"/>
          </p:nvPr>
        </p:nvSpPr>
        <p:spPr>
          <a:xfrm>
            <a:off x="4648200" y="1600200"/>
            <a:ext cx="4038600" cy="5029200"/>
          </a:xfrm>
          <a:ln w="28575">
            <a:solidFill>
              <a:srgbClr val="FF0000"/>
            </a:solidFill>
          </a:ln>
        </p:spPr>
        <p:txBody>
          <a:bodyPr/>
          <a:lstStyle/>
          <a:p>
            <a:pPr eaLnBrk="1" hangingPunct="1">
              <a:lnSpc>
                <a:spcPct val="90000"/>
              </a:lnSpc>
              <a:buFontTx/>
              <a:buNone/>
            </a:pPr>
            <a:endParaRPr lang="en-US" sz="1800" smtClean="0"/>
          </a:p>
          <a:p>
            <a:pPr eaLnBrk="1" hangingPunct="1">
              <a:lnSpc>
                <a:spcPct val="90000"/>
              </a:lnSpc>
              <a:buFontTx/>
              <a:buNone/>
            </a:pPr>
            <a:endParaRPr lang="en-US" sz="1800" smtClean="0"/>
          </a:p>
          <a:p>
            <a:pPr algn="ctr" eaLnBrk="1" hangingPunct="1">
              <a:lnSpc>
                <a:spcPct val="90000"/>
              </a:lnSpc>
              <a:buFontTx/>
              <a:buNone/>
            </a:pPr>
            <a:r>
              <a:rPr lang="en-US" sz="1800" smtClean="0"/>
              <a:t>NC Dept of the Secretary of State</a:t>
            </a:r>
          </a:p>
          <a:p>
            <a:pPr algn="ctr" eaLnBrk="1" hangingPunct="1">
              <a:lnSpc>
                <a:spcPct val="90000"/>
              </a:lnSpc>
              <a:buFontTx/>
              <a:buNone/>
            </a:pPr>
            <a:r>
              <a:rPr lang="en-US" sz="1800" smtClean="0"/>
              <a:t>Securities Division</a:t>
            </a:r>
          </a:p>
          <a:p>
            <a:pPr algn="ctr" eaLnBrk="1" hangingPunct="1">
              <a:lnSpc>
                <a:spcPct val="90000"/>
              </a:lnSpc>
              <a:buFontTx/>
              <a:buNone/>
            </a:pPr>
            <a:r>
              <a:rPr lang="en-US" sz="1800" smtClean="0"/>
              <a:t>PO Box 29622</a:t>
            </a:r>
          </a:p>
          <a:p>
            <a:pPr algn="ctr" eaLnBrk="1" hangingPunct="1">
              <a:lnSpc>
                <a:spcPct val="90000"/>
              </a:lnSpc>
              <a:buFontTx/>
              <a:buNone/>
            </a:pPr>
            <a:r>
              <a:rPr lang="en-US" sz="1800" smtClean="0"/>
              <a:t>Raleigh, NC 27626-0622</a:t>
            </a:r>
          </a:p>
          <a:p>
            <a:pPr algn="ctr" eaLnBrk="1" hangingPunct="1">
              <a:lnSpc>
                <a:spcPct val="90000"/>
              </a:lnSpc>
              <a:buFontTx/>
              <a:buNone/>
            </a:pPr>
            <a:endParaRPr lang="en-US" sz="1800" smtClean="0"/>
          </a:p>
          <a:p>
            <a:pPr algn="ctr" eaLnBrk="1" hangingPunct="1">
              <a:lnSpc>
                <a:spcPct val="90000"/>
              </a:lnSpc>
              <a:buFontTx/>
              <a:buNone/>
            </a:pPr>
            <a:r>
              <a:rPr lang="en-US" sz="1800" smtClean="0"/>
              <a:t>Phone: (800) 688-4507</a:t>
            </a:r>
          </a:p>
          <a:p>
            <a:pPr algn="ctr" eaLnBrk="1" hangingPunct="1">
              <a:lnSpc>
                <a:spcPct val="90000"/>
              </a:lnSpc>
              <a:buFontTx/>
              <a:buNone/>
            </a:pPr>
            <a:endParaRPr lang="en-US" sz="1800" smtClean="0"/>
          </a:p>
          <a:p>
            <a:pPr algn="ctr" eaLnBrk="1" hangingPunct="1">
              <a:lnSpc>
                <a:spcPct val="90000"/>
              </a:lnSpc>
              <a:buFontTx/>
              <a:buNone/>
            </a:pPr>
            <a:r>
              <a:rPr lang="en-US" sz="1800" smtClean="0"/>
              <a:t>Email: secdiv@sosnc.com</a:t>
            </a:r>
          </a:p>
          <a:p>
            <a:pPr algn="ctr" eaLnBrk="1" hangingPunct="1">
              <a:lnSpc>
                <a:spcPct val="90000"/>
              </a:lnSpc>
              <a:buFontTx/>
              <a:buNone/>
            </a:pPr>
            <a:endParaRPr lang="en-US" sz="1800" smtClean="0"/>
          </a:p>
          <a:p>
            <a:pPr algn="ctr" eaLnBrk="1" hangingPunct="1">
              <a:lnSpc>
                <a:spcPct val="90000"/>
              </a:lnSpc>
              <a:buFontTx/>
              <a:buNone/>
            </a:pPr>
            <a:r>
              <a:rPr lang="en-US" sz="1800" smtClean="0"/>
              <a:t>Internet: http://www.sosnc.com</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Eclipse</Template>
  <TotalTime>9245</TotalTime>
  <Words>3301</Words>
  <Application>Microsoft Office PowerPoint</Application>
  <PresentationFormat>On-screen Show (4:3)</PresentationFormat>
  <Paragraphs>317</Paragraphs>
  <Slides>28</Slides>
  <Notes>28</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Default Design</vt:lpstr>
      <vt:lpstr>Combating Frauds Against the Elderly</vt:lpstr>
      <vt:lpstr>Investment Fraud</vt:lpstr>
      <vt:lpstr>Investment Fraud</vt:lpstr>
      <vt:lpstr>What is a “security”?</vt:lpstr>
      <vt:lpstr>Registration Requirements</vt:lpstr>
      <vt:lpstr>Types of Scams</vt:lpstr>
      <vt:lpstr>Types of Scams</vt:lpstr>
      <vt:lpstr>Types of Scams</vt:lpstr>
      <vt:lpstr>Ponzi Schemes</vt:lpstr>
      <vt:lpstr>Ponzi Schemes Are Alive &amp; “Well”</vt:lpstr>
      <vt:lpstr>Ponzi Schemes Are Alive &amp; “Well”</vt:lpstr>
      <vt:lpstr>Ponzi Schemes Are Alive &amp; “Well”</vt:lpstr>
      <vt:lpstr>Ponzi Schemes Are Alive &amp; “Well”</vt:lpstr>
      <vt:lpstr>Ponzi Schemes Are Alive &amp; “Well” (Even in North Carolina!)</vt:lpstr>
      <vt:lpstr>Ponzi Schemes Are Alive &amp; “Well” (Even in North Carolina!)</vt:lpstr>
      <vt:lpstr>Ponzi Schemes Are Alive &amp; “Well” (Even in North Carolina!)</vt:lpstr>
      <vt:lpstr>Ponzi Schemes Are Alive &amp; “Well” (Even in North Carolina!)</vt:lpstr>
      <vt:lpstr>Slide 18</vt:lpstr>
      <vt:lpstr>Frauds Aimed at Senior Citizens</vt:lpstr>
      <vt:lpstr>Frauds Aimed at Senior Citizens Empirical Evidence</vt:lpstr>
      <vt:lpstr>Frauds Aimed at Senior Citizens Who Is the Typical Investment Fraud Victim?</vt:lpstr>
      <vt:lpstr>Frauds Aimed at Senior Citizens Exploding the Myths about Investment Fraud</vt:lpstr>
      <vt:lpstr>Sadly, There Are Other Risk Factors</vt:lpstr>
      <vt:lpstr>Solutions</vt:lpstr>
      <vt:lpstr>Solutions</vt:lpstr>
      <vt:lpstr>Recap: Warning Signs of Fraud</vt:lpstr>
      <vt:lpstr>For More Information</vt:lpstr>
      <vt:lpstr>Conclusion</vt:lpstr>
    </vt:vector>
  </TitlesOfParts>
  <Company>sos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Securities</dc:creator>
  <cp:lastModifiedBy>Jaime L. Brockway</cp:lastModifiedBy>
  <cp:revision>350</cp:revision>
  <dcterms:created xsi:type="dcterms:W3CDTF">2005-11-01T16:42:12Z</dcterms:created>
  <dcterms:modified xsi:type="dcterms:W3CDTF">2013-05-29T20:50:31Z</dcterms:modified>
</cp:coreProperties>
</file>