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  <p:sldMasterId id="2147483840" r:id="rId3"/>
  </p:sldMasterIdLst>
  <p:notesMasterIdLst>
    <p:notesMasterId r:id="rId18"/>
  </p:notesMasterIdLst>
  <p:sldIdLst>
    <p:sldId id="288" r:id="rId4"/>
    <p:sldId id="343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1FC3AD-11C7-4DE7-BF7E-E9DAC3155DDE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C4B5E-3C23-4147-A995-5A5A23E73F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420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5760" indent="-365760">
              <a:buFont typeface="Arial"/>
              <a:buChar char="•"/>
              <a:defRPr/>
            </a:lvl1pPr>
            <a:lvl2pPr marL="777240" indent="-365760">
              <a:buFont typeface="Arial"/>
              <a:buChar char="•"/>
              <a:defRPr/>
            </a:lvl2pPr>
            <a:lvl3pPr marL="1143000" indent="-365760">
              <a:buFont typeface="Arial"/>
              <a:buChar char="•"/>
              <a:defRPr/>
            </a:lvl3pPr>
            <a:lvl4pPr marL="1508760" indent="-320040">
              <a:buFont typeface="Arial"/>
              <a:buChar char="•"/>
              <a:defRPr/>
            </a:lvl4pPr>
            <a:lvl5pPr marL="1828800" indent="-320040"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147073" y="1392217"/>
            <a:ext cx="1846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>
              <a:solidFill>
                <a:schemeClr val="tx2">
                  <a:lumMod val="60000"/>
                  <a:lumOff val="40000"/>
                </a:schemeClr>
              </a:solidFill>
              <a:latin typeface="Wingdings" pitchFamily="2" charset="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147073" y="1392217"/>
            <a:ext cx="1846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>
              <a:solidFill>
                <a:schemeClr val="tx2">
                  <a:lumMod val="60000"/>
                  <a:lumOff val="40000"/>
                </a:schemeClr>
              </a:solidFill>
              <a:latin typeface="Wingdings" pitchFamily="2" charset="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147073" y="1392217"/>
            <a:ext cx="1846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>
              <a:solidFill>
                <a:schemeClr val="tx2">
                  <a:lumMod val="60000"/>
                  <a:lumOff val="40000"/>
                </a:schemeClr>
              </a:solidFill>
              <a:latin typeface="Wingdings" pitchFamily="2" charset="2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147073" y="1392217"/>
            <a:ext cx="1846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>
              <a:solidFill>
                <a:schemeClr val="tx2">
                  <a:lumMod val="60000"/>
                  <a:lumOff val="40000"/>
                </a:schemeClr>
              </a:solidFill>
              <a:latin typeface="Wingdings" pitchFamily="2" charset="2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0125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026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3286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6276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7099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3948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55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179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9456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705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28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81000"/>
            <a:ext cx="722555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1752601"/>
            <a:ext cx="7745505" cy="4373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nasaa_logo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0"/>
            <a:ext cx="6127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nasaa_logo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0"/>
            <a:ext cx="6127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83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81000"/>
            <a:ext cx="722555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1752601"/>
            <a:ext cx="7745505" cy="4373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nasaa_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0"/>
            <a:ext cx="6127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nasaa_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0"/>
            <a:ext cx="6127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0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C9BC2-5487-4768-B660-5C01D11C48F1}" type="datetimeFigureOut">
              <a:rPr lang="en-US" smtClean="0"/>
              <a:pPr/>
              <a:t>10/23/2012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3EF33-27CA-4FED-AA9E-905D26C8F60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nasaa_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0"/>
            <a:ext cx="6127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319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solidFill>
                  <a:prstClr val="black"/>
                </a:solidFill>
              </a:rPr>
              <a:t>NASAA Fall Conference </a:t>
            </a:r>
            <a:r>
              <a:rPr lang="en-US" sz="4000" dirty="0" smtClean="0">
                <a:solidFill>
                  <a:prstClr val="black"/>
                </a:solidFill>
              </a:rPr>
              <a:t>2012</a:t>
            </a:r>
            <a:br>
              <a:rPr lang="en-US" sz="4000" dirty="0" smtClean="0">
                <a:solidFill>
                  <a:prstClr val="black"/>
                </a:solidFill>
              </a:rPr>
            </a:br>
            <a:r>
              <a:rPr lang="en-US" sz="4000" dirty="0" smtClean="0">
                <a:solidFill>
                  <a:prstClr val="black"/>
                </a:solidFill>
              </a:rPr>
              <a:t>Joint Web CRD/IARD Forum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pPr lvl="1" algn="ctr">
              <a:buNone/>
            </a:pPr>
            <a:endParaRPr lang="en-US" sz="3600" dirty="0" smtClean="0"/>
          </a:p>
          <a:p>
            <a:pPr lvl="1" algn="ctr">
              <a:buNone/>
            </a:pPr>
            <a:endParaRPr lang="en-US" sz="3600" dirty="0"/>
          </a:p>
          <a:p>
            <a:pPr lvl="1" algn="ctr">
              <a:buNone/>
            </a:pPr>
            <a:r>
              <a:rPr lang="en-US" sz="4400" b="1" dirty="0" smtClean="0"/>
              <a:t>Overview: Revisions to </a:t>
            </a:r>
          </a:p>
          <a:p>
            <a:pPr lvl="1" algn="ctr">
              <a:buNone/>
            </a:pPr>
            <a:r>
              <a:rPr lang="en-US" sz="4400" b="1" dirty="0" smtClean="0"/>
              <a:t>Form ADV Part 1B*</a:t>
            </a:r>
          </a:p>
          <a:p>
            <a:pPr lvl="1" algn="ctr">
              <a:buNone/>
            </a:pPr>
            <a:endParaRPr lang="en-US" sz="3600" b="1" dirty="0"/>
          </a:p>
          <a:p>
            <a:pPr lvl="1">
              <a:buNone/>
            </a:pPr>
            <a:endParaRPr lang="en-US" sz="1200" b="1" dirty="0" smtClean="0"/>
          </a:p>
          <a:p>
            <a:pPr lvl="1">
              <a:buNone/>
            </a:pPr>
            <a:endParaRPr lang="en-US" sz="1200" b="1" dirty="0" smtClean="0"/>
          </a:p>
          <a:p>
            <a:pPr lvl="1">
              <a:buNone/>
            </a:pPr>
            <a:endParaRPr lang="en-US" sz="1200" b="1" dirty="0"/>
          </a:p>
          <a:p>
            <a:pPr lvl="1">
              <a:buNone/>
            </a:pPr>
            <a:r>
              <a:rPr lang="en-US" sz="1200" b="1" dirty="0" smtClean="0"/>
              <a:t>	*These slides provide an overview to some of the revisions to Form ADV Part 1B, but are not intended to provide a comprehensive presentation of the revisions.  Please consult the revised Form ADV Part 1B to see the totality of the revisions.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284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ide-1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304800"/>
            <a:ext cx="91440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BOND DISCLOSURE </a:t>
            </a:r>
            <a:br>
              <a:rPr lang="en-US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REPORTING PAGE  (ADV)</a:t>
            </a:r>
          </a:p>
        </p:txBody>
      </p:sp>
    </p:spTree>
    <p:extLst>
      <p:ext uri="{BB962C8B-B14F-4D97-AF65-F5344CB8AC3E}">
        <p14:creationId xmlns:p14="http://schemas.microsoft.com/office/powerpoint/2010/main" val="4210410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ide-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381000"/>
            <a:ext cx="914400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JUDGMENT/LIEN DISCLOSURE REPORTING PAGE  (ADV)</a:t>
            </a:r>
          </a:p>
        </p:txBody>
      </p:sp>
    </p:spTree>
    <p:extLst>
      <p:ext uri="{BB962C8B-B14F-4D97-AF65-F5344CB8AC3E}">
        <p14:creationId xmlns:p14="http://schemas.microsoft.com/office/powerpoint/2010/main" val="1525323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ide-1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66800" y="304800"/>
            <a:ext cx="6858000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ARBITRATION DISCLOSURE REPORTING PAGE  (ADV)</a:t>
            </a:r>
          </a:p>
        </p:txBody>
      </p:sp>
    </p:spTree>
    <p:extLst>
      <p:ext uri="{BB962C8B-B14F-4D97-AF65-F5344CB8AC3E}">
        <p14:creationId xmlns:p14="http://schemas.microsoft.com/office/powerpoint/2010/main" val="4185411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lide-9f-bo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762000"/>
            <a:ext cx="6858000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ARBITRATION DISCLOSURE REPORTING PAGE  (ADV)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(Cont’d)</a:t>
            </a:r>
          </a:p>
        </p:txBody>
      </p:sp>
    </p:spTree>
    <p:extLst>
      <p:ext uri="{BB962C8B-B14F-4D97-AF65-F5344CB8AC3E}">
        <p14:creationId xmlns:p14="http://schemas.microsoft.com/office/powerpoint/2010/main" val="1847578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lide-1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66800" y="240268"/>
            <a:ext cx="6858000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ARBITRATION DISCLOSURE REPORTING PAGE  (ADV)</a:t>
            </a:r>
          </a:p>
        </p:txBody>
      </p:sp>
    </p:spTree>
    <p:extLst>
      <p:ext uri="{BB962C8B-B14F-4D97-AF65-F5344CB8AC3E}">
        <p14:creationId xmlns:p14="http://schemas.microsoft.com/office/powerpoint/2010/main" val="4294263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Revisions to Form ADV Part 1B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78226"/>
            <a:ext cx="8229600" cy="5208104"/>
          </a:xfrm>
        </p:spPr>
        <p:txBody>
          <a:bodyPr vert="horz">
            <a:noAutofit/>
          </a:bodyPr>
          <a:lstStyle/>
          <a:p>
            <a:r>
              <a:rPr lang="en-US" dirty="0" smtClean="0"/>
              <a:t>On July 23, 2012, NASAA’s CRD/IARD Steering Committee proposed a series of revisions to Form ADV Part 1B for which the public comment period ran through August 13, 2012.</a:t>
            </a:r>
          </a:p>
          <a:p>
            <a:r>
              <a:rPr lang="en-US" dirty="0" smtClean="0"/>
              <a:t>The following items were revised: 2.A., 2.C., 2.D., 2.G., 2.I. and 2.K.; </a:t>
            </a:r>
            <a:r>
              <a:rPr lang="en-US" dirty="0" smtClean="0"/>
              <a:t>Disclosure Reporting Pages </a:t>
            </a:r>
            <a:r>
              <a:rPr lang="en-US" smtClean="0"/>
              <a:t>(DRPs) were </a:t>
            </a:r>
            <a:r>
              <a:rPr lang="en-US" dirty="0" smtClean="0"/>
              <a:t>also revised.</a:t>
            </a:r>
          </a:p>
          <a:p>
            <a:r>
              <a:rPr lang="en-US" dirty="0" smtClean="0"/>
              <a:t>NASAA members approved the revisions at the Business Meeting on Sunday, September 10, 2012.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366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lide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76400"/>
            <a:ext cx="9144000" cy="6096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4800" y="1752600"/>
            <a:ext cx="16764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FORM ADV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1B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Page 1 of 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71600" y="381000"/>
            <a:ext cx="7620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kern="0" dirty="0">
                <a:solidFill>
                  <a:srgbClr val="000000"/>
                </a:solidFill>
                <a:latin typeface="Arial"/>
                <a:ea typeface="ＭＳ Ｐゴシック" charset="0"/>
              </a:rPr>
              <a:t>Item </a:t>
            </a:r>
            <a:r>
              <a:rPr lang="en-US" sz="3200" b="1" kern="0" dirty="0" smtClean="0">
                <a:solidFill>
                  <a:srgbClr val="000000"/>
                </a:solidFill>
                <a:latin typeface="Arial"/>
                <a:ea typeface="ＭＳ Ｐゴシック" charset="0"/>
              </a:rPr>
              <a:t>2.A. Supervision / Compliance 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311603" y="71221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919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lide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716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400" y="1752600"/>
            <a:ext cx="16764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FORM ADV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1B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Page 2 of 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b="1" dirty="0" smtClean="0"/>
              <a:t>Items 2.C &amp; 2.D Now Include Advisory Affiliates &amp; Management Persons </a:t>
            </a:r>
          </a:p>
          <a:p>
            <a:r>
              <a:rPr lang="en-US" sz="3800" b="1" dirty="0" smtClean="0"/>
              <a:t>(Similar to Item 2. E.)  </a:t>
            </a:r>
            <a:endParaRPr lang="en-US" sz="3800" b="1" dirty="0"/>
          </a:p>
        </p:txBody>
      </p:sp>
    </p:spTree>
    <p:extLst>
      <p:ext uri="{BB962C8B-B14F-4D97-AF65-F5344CB8AC3E}">
        <p14:creationId xmlns:p14="http://schemas.microsoft.com/office/powerpoint/2010/main" val="438714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ide-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" y="274638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200" y="1295400"/>
            <a:ext cx="16764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FORM ADV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1B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Page 3 of 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Item 2.G. Other Business Activities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51643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lide-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0500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400" y="2133600"/>
            <a:ext cx="16764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FORM ADV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1B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Page 3 of 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ea typeface="ＭＳ Ｐゴシック" pitchFamily="34" charset="-128"/>
              </a:rPr>
              <a:t>ITEM 2.I</a:t>
            </a:r>
            <a:r>
              <a:rPr lang="en-US" sz="4000" b="1" dirty="0" smtClean="0">
                <a:ea typeface="ＭＳ Ｐゴシック" pitchFamily="34" charset="-128"/>
              </a:rPr>
              <a:t>. Custody </a:t>
            </a:r>
          </a:p>
          <a:p>
            <a:r>
              <a:rPr lang="en-US" sz="4000" b="1" dirty="0" smtClean="0">
                <a:ea typeface="ＭＳ Ｐゴシック" pitchFamily="34" charset="-128"/>
              </a:rPr>
              <a:t>ITEM 2.I.(1): Addition of Title</a:t>
            </a:r>
          </a:p>
        </p:txBody>
      </p:sp>
    </p:spTree>
    <p:extLst>
      <p:ext uri="{BB962C8B-B14F-4D97-AF65-F5344CB8AC3E}">
        <p14:creationId xmlns:p14="http://schemas.microsoft.com/office/powerpoint/2010/main" val="3016882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ide-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298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600" y="1584960"/>
            <a:ext cx="16764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FORM ADV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1B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Page 3 of 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ea typeface="ＭＳ Ｐゴシック" pitchFamily="34" charset="-128"/>
              </a:rPr>
              <a:t>ITEM 2.I. Custody </a:t>
            </a:r>
          </a:p>
          <a:p>
            <a:r>
              <a:rPr lang="en-US" sz="4000" b="1" dirty="0" smtClean="0">
                <a:ea typeface="ＭＳ Ｐゴシック" pitchFamily="34" charset="-128"/>
              </a:rPr>
              <a:t>ITEM 2.I.(2): Expanded Scope</a:t>
            </a:r>
          </a:p>
        </p:txBody>
      </p:sp>
    </p:spTree>
    <p:extLst>
      <p:ext uri="{BB962C8B-B14F-4D97-AF65-F5344CB8AC3E}">
        <p14:creationId xmlns:p14="http://schemas.microsoft.com/office/powerpoint/2010/main" val="3307079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ide-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Box 3"/>
          <p:cNvSpPr txBox="1"/>
          <p:nvPr/>
        </p:nvSpPr>
        <p:spPr>
          <a:xfrm>
            <a:off x="228600" y="1905000"/>
            <a:ext cx="167640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FORM ADV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1B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Page 4 of 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ea typeface="ＭＳ Ｐゴシック" pitchFamily="34" charset="-128"/>
              </a:rPr>
              <a:t>Item </a:t>
            </a:r>
            <a:r>
              <a:rPr lang="en-US" sz="4000" b="1" dirty="0">
                <a:ea typeface="ＭＳ Ｐゴシック" pitchFamily="34" charset="-128"/>
              </a:rPr>
              <a:t>2.I. Custody </a:t>
            </a:r>
          </a:p>
          <a:p>
            <a:r>
              <a:rPr lang="en-US" sz="4000" b="1" dirty="0" smtClean="0">
                <a:ea typeface="ＭＳ Ｐゴシック" pitchFamily="34" charset="-128"/>
              </a:rPr>
              <a:t>Item 2.I.(2)(a)(ii): Independent Party  </a:t>
            </a:r>
          </a:p>
          <a:p>
            <a:r>
              <a:rPr lang="en-US" sz="4000" b="1" dirty="0" smtClean="0">
                <a:ea typeface="ＭＳ Ｐゴシック" pitchFamily="34" charset="-128"/>
              </a:rPr>
              <a:t>Item </a:t>
            </a:r>
            <a:r>
              <a:rPr lang="en-US" sz="4000" b="1" dirty="0">
                <a:ea typeface="ＭＳ Ｐゴシック" pitchFamily="34" charset="-128"/>
              </a:rPr>
              <a:t> 2.I.(2</a:t>
            </a:r>
            <a:r>
              <a:rPr lang="en-US" sz="4000" b="1" dirty="0" smtClean="0">
                <a:ea typeface="ＭＳ Ｐゴシック" pitchFamily="34" charset="-128"/>
              </a:rPr>
              <a:t>)(</a:t>
            </a:r>
            <a:r>
              <a:rPr lang="en-US" sz="4000" b="1" dirty="0">
                <a:ea typeface="ＭＳ Ｐゴシック" pitchFamily="34" charset="-128"/>
              </a:rPr>
              <a:t>b</a:t>
            </a:r>
            <a:r>
              <a:rPr lang="en-US" sz="4000" b="1" dirty="0" smtClean="0">
                <a:ea typeface="ＭＳ Ｐゴシック" pitchFamily="34" charset="-128"/>
              </a:rPr>
              <a:t>): Trust Relationships</a:t>
            </a:r>
          </a:p>
        </p:txBody>
      </p:sp>
    </p:spTree>
    <p:extLst>
      <p:ext uri="{BB962C8B-B14F-4D97-AF65-F5344CB8AC3E}">
        <p14:creationId xmlns:p14="http://schemas.microsoft.com/office/powerpoint/2010/main" val="4245719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lide-1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3840" y="1748135"/>
            <a:ext cx="167640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FORM ADV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1B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Page 4 of 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048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New Item 2.K.: Date of Formation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64171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SAA Theme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NASAA Theme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Hardcover.thmx</Template>
  <TotalTime>1051</TotalTime>
  <Words>270</Words>
  <Application>Microsoft Office PowerPoint</Application>
  <PresentationFormat>On-screen Show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NASAA Theme</vt:lpstr>
      <vt:lpstr>1_NASAA Theme</vt:lpstr>
      <vt:lpstr>Office Theme</vt:lpstr>
      <vt:lpstr>NASAA Fall Conference 2012 Joint Web CRD/IARD Forum</vt:lpstr>
      <vt:lpstr>Revisions to Form ADV Part 1B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Web CRD/IARD Releases</dc:title>
  <dc:creator>Rod Griess</dc:creator>
  <cp:lastModifiedBy>A. Valerie Mirko</cp:lastModifiedBy>
  <cp:revision>123</cp:revision>
  <dcterms:created xsi:type="dcterms:W3CDTF">2012-08-30T14:15:01Z</dcterms:created>
  <dcterms:modified xsi:type="dcterms:W3CDTF">2012-10-23T20:35:25Z</dcterms:modified>
</cp:coreProperties>
</file>