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437" r:id="rId2"/>
    <p:sldId id="410" r:id="rId3"/>
    <p:sldId id="395" r:id="rId4"/>
    <p:sldId id="396" r:id="rId5"/>
    <p:sldId id="399" r:id="rId6"/>
    <p:sldId id="400" r:id="rId7"/>
    <p:sldId id="451" r:id="rId8"/>
    <p:sldId id="402" r:id="rId9"/>
    <p:sldId id="403" r:id="rId10"/>
    <p:sldId id="404" r:id="rId11"/>
    <p:sldId id="405" r:id="rId12"/>
    <p:sldId id="406" r:id="rId13"/>
    <p:sldId id="415" r:id="rId14"/>
    <p:sldId id="455" r:id="rId15"/>
    <p:sldId id="462" r:id="rId16"/>
    <p:sldId id="463" r:id="rId17"/>
    <p:sldId id="464" r:id="rId18"/>
    <p:sldId id="465" r:id="rId19"/>
    <p:sldId id="466" r:id="rId20"/>
    <p:sldId id="467" r:id="rId21"/>
    <p:sldId id="468" r:id="rId22"/>
    <p:sldId id="469" r:id="rId23"/>
    <p:sldId id="470" r:id="rId24"/>
    <p:sldId id="416" r:id="rId25"/>
    <p:sldId id="427" r:id="rId26"/>
    <p:sldId id="424" r:id="rId27"/>
    <p:sldId id="472" r:id="rId28"/>
    <p:sldId id="422" r:id="rId29"/>
    <p:sldId id="357" r:id="rId30"/>
    <p:sldId id="358" r:id="rId31"/>
    <p:sldId id="314" r:id="rId32"/>
    <p:sldId id="315" r:id="rId33"/>
    <p:sldId id="435" r:id="rId34"/>
    <p:sldId id="434" r:id="rId35"/>
    <p:sldId id="432" r:id="rId36"/>
    <p:sldId id="458" r:id="rId37"/>
    <p:sldId id="459" r:id="rId38"/>
  </p:sldIdLst>
  <p:sldSz cx="10058400" cy="7772400"/>
  <p:notesSz cx="9296400" cy="6858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FF"/>
    <a:srgbClr val="666633"/>
    <a:srgbClr val="CCECFF"/>
    <a:srgbClr val="6600FF"/>
    <a:srgbClr val="996633"/>
    <a:srgbClr val="FFCC99"/>
    <a:srgbClr val="6600CC"/>
    <a:srgbClr val="0033CC"/>
    <a:srgbClr val="1F0A6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230" y="-90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54" d="100"/>
          <a:sy n="154" d="100"/>
        </p:scale>
        <p:origin x="-72" y="2196"/>
      </p:cViewPr>
      <p:guideLst>
        <p:guide orient="horz" pos="2160"/>
        <p:guide pos="292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12BD17-40FC-4909-B88D-F46BB093BF94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0BB0BE83-7C22-4F0F-8A88-56243917E535}">
      <dgm:prSet phldrT="[Text]" custT="1"/>
      <dgm:spPr/>
      <dgm:t>
        <a:bodyPr/>
        <a:lstStyle/>
        <a:p>
          <a:r>
            <a:rPr lang="en-US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Buy</a:t>
          </a:r>
          <a:endParaRPr lang="en-US" sz="4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C70E53-3989-408E-A31B-36B0D567187A}" type="parTrans" cxnId="{BC0FC153-552E-494A-924C-8F3264E1628B}">
      <dgm:prSet/>
      <dgm:spPr/>
      <dgm:t>
        <a:bodyPr/>
        <a:lstStyle/>
        <a:p>
          <a:endParaRPr lang="en-US"/>
        </a:p>
      </dgm:t>
    </dgm:pt>
    <dgm:pt modelId="{6D5A02EA-281F-4905-A37C-1AE11EFB132A}" type="sibTrans" cxnId="{BC0FC153-552E-494A-924C-8F3264E1628B}">
      <dgm:prSet/>
      <dgm:spPr/>
      <dgm:t>
        <a:bodyPr/>
        <a:lstStyle/>
        <a:p>
          <a:endParaRPr lang="en-US"/>
        </a:p>
      </dgm:t>
    </dgm:pt>
    <dgm:pt modelId="{1C71F56A-1651-402B-A68E-72CD3F16DD62}">
      <dgm:prSet phldrT="[Text]" custT="1"/>
      <dgm:spPr/>
      <dgm:t>
        <a:bodyPr/>
        <a:lstStyle/>
        <a:p>
          <a:r>
            <a:rPr lang="en-US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Sell</a:t>
          </a:r>
          <a:endParaRPr lang="en-US" sz="4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3AC382-42B1-4DB2-909C-C15EDFF2F2B4}" type="parTrans" cxnId="{A8583A42-7060-41ED-B91D-F286AECD20F1}">
      <dgm:prSet/>
      <dgm:spPr/>
      <dgm:t>
        <a:bodyPr/>
        <a:lstStyle/>
        <a:p>
          <a:endParaRPr lang="en-US"/>
        </a:p>
      </dgm:t>
    </dgm:pt>
    <dgm:pt modelId="{2C5BA58C-B2A3-447D-8648-6CDB58A1BF46}" type="sibTrans" cxnId="{A8583A42-7060-41ED-B91D-F286AECD20F1}">
      <dgm:prSet/>
      <dgm:spPr/>
      <dgm:t>
        <a:bodyPr/>
        <a:lstStyle/>
        <a:p>
          <a:endParaRPr lang="en-US"/>
        </a:p>
      </dgm:t>
    </dgm:pt>
    <dgm:pt modelId="{25AD5644-9E38-427E-A3BC-BBA0F60E85D0}">
      <dgm:prSet phldrT="[Text]" custT="1"/>
      <dgm:spPr/>
      <dgm:t>
        <a:bodyPr/>
        <a:lstStyle/>
        <a:p>
          <a:r>
            <a:rPr lang="en-US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Buy</a:t>
          </a:r>
          <a:endParaRPr lang="en-US" sz="4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720C16-058C-469D-A20C-1E2F7EBD6D95}" type="parTrans" cxnId="{7176313E-DA7E-4686-89EC-F8A76BA63C25}">
      <dgm:prSet/>
      <dgm:spPr/>
      <dgm:t>
        <a:bodyPr/>
        <a:lstStyle/>
        <a:p>
          <a:endParaRPr lang="en-US"/>
        </a:p>
      </dgm:t>
    </dgm:pt>
    <dgm:pt modelId="{26D59255-E20F-4EEF-8F95-0C9DB3791290}" type="sibTrans" cxnId="{7176313E-DA7E-4686-89EC-F8A76BA63C25}">
      <dgm:prSet/>
      <dgm:spPr/>
      <dgm:t>
        <a:bodyPr/>
        <a:lstStyle/>
        <a:p>
          <a:endParaRPr lang="en-US"/>
        </a:p>
      </dgm:t>
    </dgm:pt>
    <dgm:pt modelId="{E3E2B337-2C57-4EAF-B05D-3ADE9E658D3B}" type="pres">
      <dgm:prSet presAssocID="{AC12BD17-40FC-4909-B88D-F46BB093BF9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66B1B94A-3684-457C-A9AC-AFF61B4FF9CE}" type="pres">
      <dgm:prSet presAssocID="{0BB0BE83-7C22-4F0F-8A88-56243917E535}" presName="gear1" presStyleLbl="node1" presStyleIdx="0" presStyleCnt="3" custScaleX="134610" custScaleY="122301" custLinFactNeighborX="14336" custLinFactNeighborY="208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923EAE-CEFB-482B-97BF-67FE1E89FFCF}" type="pres">
      <dgm:prSet presAssocID="{0BB0BE83-7C22-4F0F-8A88-56243917E535}" presName="gear1srcNode" presStyleLbl="node1" presStyleIdx="0" presStyleCnt="3"/>
      <dgm:spPr/>
      <dgm:t>
        <a:bodyPr/>
        <a:lstStyle/>
        <a:p>
          <a:endParaRPr lang="en-US"/>
        </a:p>
      </dgm:t>
    </dgm:pt>
    <dgm:pt modelId="{6097E5C9-24DD-44EF-A806-C1AA9743ED99}" type="pres">
      <dgm:prSet presAssocID="{0BB0BE83-7C22-4F0F-8A88-56243917E535}" presName="gear1dstNode" presStyleLbl="node1" presStyleIdx="0" presStyleCnt="3"/>
      <dgm:spPr/>
      <dgm:t>
        <a:bodyPr/>
        <a:lstStyle/>
        <a:p>
          <a:endParaRPr lang="en-US"/>
        </a:p>
      </dgm:t>
    </dgm:pt>
    <dgm:pt modelId="{C820B3FE-9B11-43A3-A5A4-62B933E4DF62}" type="pres">
      <dgm:prSet presAssocID="{1C71F56A-1651-402B-A68E-72CD3F16DD62}" presName="gear2" presStyleLbl="node1" presStyleIdx="1" presStyleCnt="3" custScaleX="191923" custScaleY="162972" custLinFactNeighborX="-14904" custLinFactNeighborY="2448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E76090-3CCD-418F-8207-B4FD7143719D}" type="pres">
      <dgm:prSet presAssocID="{1C71F56A-1651-402B-A68E-72CD3F16DD62}" presName="gear2srcNode" presStyleLbl="node1" presStyleIdx="1" presStyleCnt="3"/>
      <dgm:spPr/>
      <dgm:t>
        <a:bodyPr/>
        <a:lstStyle/>
        <a:p>
          <a:endParaRPr lang="en-US"/>
        </a:p>
      </dgm:t>
    </dgm:pt>
    <dgm:pt modelId="{953E613A-6C01-496F-AF21-53A81A8E6630}" type="pres">
      <dgm:prSet presAssocID="{1C71F56A-1651-402B-A68E-72CD3F16DD62}" presName="gear2dstNode" presStyleLbl="node1" presStyleIdx="1" presStyleCnt="3"/>
      <dgm:spPr/>
      <dgm:t>
        <a:bodyPr/>
        <a:lstStyle/>
        <a:p>
          <a:endParaRPr lang="en-US"/>
        </a:p>
      </dgm:t>
    </dgm:pt>
    <dgm:pt modelId="{D73276D9-9755-46C0-ACF9-E9BEC75AB7EA}" type="pres">
      <dgm:prSet presAssocID="{25AD5644-9E38-427E-A3BC-BBA0F60E85D0}" presName="gear3" presStyleLbl="node1" presStyleIdx="2" presStyleCnt="3" custScaleX="158304" custScaleY="151457" custLinFactNeighborY="-1645"/>
      <dgm:spPr/>
      <dgm:t>
        <a:bodyPr/>
        <a:lstStyle/>
        <a:p>
          <a:endParaRPr lang="en-US"/>
        </a:p>
      </dgm:t>
    </dgm:pt>
    <dgm:pt modelId="{9722848F-A8F1-434D-BEEA-B46611C1C525}" type="pres">
      <dgm:prSet presAssocID="{25AD5644-9E38-427E-A3BC-BBA0F60E85D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C1875F-1CFD-4DA0-9AB8-5B41569C7BB3}" type="pres">
      <dgm:prSet presAssocID="{25AD5644-9E38-427E-A3BC-BBA0F60E85D0}" presName="gear3srcNode" presStyleLbl="node1" presStyleIdx="2" presStyleCnt="3"/>
      <dgm:spPr/>
      <dgm:t>
        <a:bodyPr/>
        <a:lstStyle/>
        <a:p>
          <a:endParaRPr lang="en-US"/>
        </a:p>
      </dgm:t>
    </dgm:pt>
    <dgm:pt modelId="{BCB21E66-69C7-4A28-B618-08E8CB1BFD3E}" type="pres">
      <dgm:prSet presAssocID="{25AD5644-9E38-427E-A3BC-BBA0F60E85D0}" presName="gear3dstNode" presStyleLbl="node1" presStyleIdx="2" presStyleCnt="3"/>
      <dgm:spPr/>
      <dgm:t>
        <a:bodyPr/>
        <a:lstStyle/>
        <a:p>
          <a:endParaRPr lang="en-US"/>
        </a:p>
      </dgm:t>
    </dgm:pt>
    <dgm:pt modelId="{4A88F5C9-F6BA-4AD4-B0E3-73C539543272}" type="pres">
      <dgm:prSet presAssocID="{6D5A02EA-281F-4905-A37C-1AE11EFB132A}" presName="connector1" presStyleLbl="sibTrans2D1" presStyleIdx="0" presStyleCnt="3" custLinFactNeighborX="11019" custLinFactNeighborY="11347"/>
      <dgm:spPr/>
      <dgm:t>
        <a:bodyPr/>
        <a:lstStyle/>
        <a:p>
          <a:endParaRPr lang="en-US"/>
        </a:p>
      </dgm:t>
    </dgm:pt>
    <dgm:pt modelId="{C08C00AB-EAA5-4BA5-B203-CE4D3CDE6B35}" type="pres">
      <dgm:prSet presAssocID="{2C5BA58C-B2A3-447D-8648-6CDB58A1BF46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84FF2A9F-1E25-46D7-8F37-4218A4D82A0B}" type="pres">
      <dgm:prSet presAssocID="{26D59255-E20F-4EEF-8F95-0C9DB3791290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1F41DCC-17F5-4CE0-BC75-2F91EFA5EF5D}" type="presOf" srcId="{25AD5644-9E38-427E-A3BC-BBA0F60E85D0}" destId="{BCB21E66-69C7-4A28-B618-08E8CB1BFD3E}" srcOrd="3" destOrd="0" presId="urn:microsoft.com/office/officeart/2005/8/layout/gear1"/>
    <dgm:cxn modelId="{BC0FC153-552E-494A-924C-8F3264E1628B}" srcId="{AC12BD17-40FC-4909-B88D-F46BB093BF94}" destId="{0BB0BE83-7C22-4F0F-8A88-56243917E535}" srcOrd="0" destOrd="0" parTransId="{8CC70E53-3989-408E-A31B-36B0D567187A}" sibTransId="{6D5A02EA-281F-4905-A37C-1AE11EFB132A}"/>
    <dgm:cxn modelId="{409DDB21-0668-4DAE-AD98-0E36FC8F8464}" type="presOf" srcId="{1C71F56A-1651-402B-A68E-72CD3F16DD62}" destId="{953E613A-6C01-496F-AF21-53A81A8E6630}" srcOrd="2" destOrd="0" presId="urn:microsoft.com/office/officeart/2005/8/layout/gear1"/>
    <dgm:cxn modelId="{C316AAA1-F8EC-43C8-BDA6-0C73BA98233C}" type="presOf" srcId="{AC12BD17-40FC-4909-B88D-F46BB093BF94}" destId="{E3E2B337-2C57-4EAF-B05D-3ADE9E658D3B}" srcOrd="0" destOrd="0" presId="urn:microsoft.com/office/officeart/2005/8/layout/gear1"/>
    <dgm:cxn modelId="{7176313E-DA7E-4686-89EC-F8A76BA63C25}" srcId="{AC12BD17-40FC-4909-B88D-F46BB093BF94}" destId="{25AD5644-9E38-427E-A3BC-BBA0F60E85D0}" srcOrd="2" destOrd="0" parTransId="{56720C16-058C-469D-A20C-1E2F7EBD6D95}" sibTransId="{26D59255-E20F-4EEF-8F95-0C9DB3791290}"/>
    <dgm:cxn modelId="{DC2B1BA8-CB95-4296-8998-2DED83553BF4}" type="presOf" srcId="{0BB0BE83-7C22-4F0F-8A88-56243917E535}" destId="{66B1B94A-3684-457C-A9AC-AFF61B4FF9CE}" srcOrd="0" destOrd="0" presId="urn:microsoft.com/office/officeart/2005/8/layout/gear1"/>
    <dgm:cxn modelId="{947173F9-82AA-464F-A35A-23A099148BDF}" type="presOf" srcId="{2C5BA58C-B2A3-447D-8648-6CDB58A1BF46}" destId="{C08C00AB-EAA5-4BA5-B203-CE4D3CDE6B35}" srcOrd="0" destOrd="0" presId="urn:microsoft.com/office/officeart/2005/8/layout/gear1"/>
    <dgm:cxn modelId="{9F559B10-B372-42EB-A646-07A45390BD12}" type="presOf" srcId="{1C71F56A-1651-402B-A68E-72CD3F16DD62}" destId="{C820B3FE-9B11-43A3-A5A4-62B933E4DF62}" srcOrd="0" destOrd="0" presId="urn:microsoft.com/office/officeart/2005/8/layout/gear1"/>
    <dgm:cxn modelId="{79D25A84-AEBA-4A2D-8F2D-BBFC721ACBFD}" type="presOf" srcId="{1C71F56A-1651-402B-A68E-72CD3F16DD62}" destId="{4CE76090-3CCD-418F-8207-B4FD7143719D}" srcOrd="1" destOrd="0" presId="urn:microsoft.com/office/officeart/2005/8/layout/gear1"/>
    <dgm:cxn modelId="{A6A61AE6-A781-421A-8FC4-4EF665DD4055}" type="presOf" srcId="{0BB0BE83-7C22-4F0F-8A88-56243917E535}" destId="{6097E5C9-24DD-44EF-A806-C1AA9743ED99}" srcOrd="2" destOrd="0" presId="urn:microsoft.com/office/officeart/2005/8/layout/gear1"/>
    <dgm:cxn modelId="{DE9F18DB-AB68-4C7A-968F-FDFD6A39DDC8}" type="presOf" srcId="{26D59255-E20F-4EEF-8F95-0C9DB3791290}" destId="{84FF2A9F-1E25-46D7-8F37-4218A4D82A0B}" srcOrd="0" destOrd="0" presId="urn:microsoft.com/office/officeart/2005/8/layout/gear1"/>
    <dgm:cxn modelId="{0A24C4D4-68B9-452E-B4BC-4D8BE8C7D002}" type="presOf" srcId="{0BB0BE83-7C22-4F0F-8A88-56243917E535}" destId="{FF923EAE-CEFB-482B-97BF-67FE1E89FFCF}" srcOrd="1" destOrd="0" presId="urn:microsoft.com/office/officeart/2005/8/layout/gear1"/>
    <dgm:cxn modelId="{47B70ED8-568C-4DC9-AC30-69C47F098D9E}" type="presOf" srcId="{25AD5644-9E38-427E-A3BC-BBA0F60E85D0}" destId="{D73276D9-9755-46C0-ACF9-E9BEC75AB7EA}" srcOrd="0" destOrd="0" presId="urn:microsoft.com/office/officeart/2005/8/layout/gear1"/>
    <dgm:cxn modelId="{5B119BF5-EA14-4A37-B598-1961E9A9F2AC}" type="presOf" srcId="{6D5A02EA-281F-4905-A37C-1AE11EFB132A}" destId="{4A88F5C9-F6BA-4AD4-B0E3-73C539543272}" srcOrd="0" destOrd="0" presId="urn:microsoft.com/office/officeart/2005/8/layout/gear1"/>
    <dgm:cxn modelId="{EB177B2B-3E97-4DE1-A34A-FBAFD2F4964D}" type="presOf" srcId="{25AD5644-9E38-427E-A3BC-BBA0F60E85D0}" destId="{9722848F-A8F1-434D-BEEA-B46611C1C525}" srcOrd="1" destOrd="0" presId="urn:microsoft.com/office/officeart/2005/8/layout/gear1"/>
    <dgm:cxn modelId="{8A422AC8-C95D-4F74-A809-A93D466CA014}" type="presOf" srcId="{25AD5644-9E38-427E-A3BC-BBA0F60E85D0}" destId="{B6C1875F-1CFD-4DA0-9AB8-5B41569C7BB3}" srcOrd="2" destOrd="0" presId="urn:microsoft.com/office/officeart/2005/8/layout/gear1"/>
    <dgm:cxn modelId="{A8583A42-7060-41ED-B91D-F286AECD20F1}" srcId="{AC12BD17-40FC-4909-B88D-F46BB093BF94}" destId="{1C71F56A-1651-402B-A68E-72CD3F16DD62}" srcOrd="1" destOrd="0" parTransId="{CE3AC382-42B1-4DB2-909C-C15EDFF2F2B4}" sibTransId="{2C5BA58C-B2A3-447D-8648-6CDB58A1BF46}"/>
    <dgm:cxn modelId="{E73B0D22-7E0F-4D70-9D8B-61006DF2FBCD}" type="presParOf" srcId="{E3E2B337-2C57-4EAF-B05D-3ADE9E658D3B}" destId="{66B1B94A-3684-457C-A9AC-AFF61B4FF9CE}" srcOrd="0" destOrd="0" presId="urn:microsoft.com/office/officeart/2005/8/layout/gear1"/>
    <dgm:cxn modelId="{C3AA1005-8911-455F-9D86-431C0B12D633}" type="presParOf" srcId="{E3E2B337-2C57-4EAF-B05D-3ADE9E658D3B}" destId="{FF923EAE-CEFB-482B-97BF-67FE1E89FFCF}" srcOrd="1" destOrd="0" presId="urn:microsoft.com/office/officeart/2005/8/layout/gear1"/>
    <dgm:cxn modelId="{4F1375C9-0E08-4881-9CA4-11E0429600BE}" type="presParOf" srcId="{E3E2B337-2C57-4EAF-B05D-3ADE9E658D3B}" destId="{6097E5C9-24DD-44EF-A806-C1AA9743ED99}" srcOrd="2" destOrd="0" presId="urn:microsoft.com/office/officeart/2005/8/layout/gear1"/>
    <dgm:cxn modelId="{879855F1-0BDB-4B9D-814E-BB8980E99DBA}" type="presParOf" srcId="{E3E2B337-2C57-4EAF-B05D-3ADE9E658D3B}" destId="{C820B3FE-9B11-43A3-A5A4-62B933E4DF62}" srcOrd="3" destOrd="0" presId="urn:microsoft.com/office/officeart/2005/8/layout/gear1"/>
    <dgm:cxn modelId="{F50F5C48-7201-48D1-90FB-4EB011E9A007}" type="presParOf" srcId="{E3E2B337-2C57-4EAF-B05D-3ADE9E658D3B}" destId="{4CE76090-3CCD-418F-8207-B4FD7143719D}" srcOrd="4" destOrd="0" presId="urn:microsoft.com/office/officeart/2005/8/layout/gear1"/>
    <dgm:cxn modelId="{25BAD780-6E20-4F46-BEA8-A8257F344FC5}" type="presParOf" srcId="{E3E2B337-2C57-4EAF-B05D-3ADE9E658D3B}" destId="{953E613A-6C01-496F-AF21-53A81A8E6630}" srcOrd="5" destOrd="0" presId="urn:microsoft.com/office/officeart/2005/8/layout/gear1"/>
    <dgm:cxn modelId="{C9B9734E-CA3E-45CC-8633-6EB2D9DC6FF6}" type="presParOf" srcId="{E3E2B337-2C57-4EAF-B05D-3ADE9E658D3B}" destId="{D73276D9-9755-46C0-ACF9-E9BEC75AB7EA}" srcOrd="6" destOrd="0" presId="urn:microsoft.com/office/officeart/2005/8/layout/gear1"/>
    <dgm:cxn modelId="{9211BDB3-1275-4151-A17B-7CFC43585DB4}" type="presParOf" srcId="{E3E2B337-2C57-4EAF-B05D-3ADE9E658D3B}" destId="{9722848F-A8F1-434D-BEEA-B46611C1C525}" srcOrd="7" destOrd="0" presId="urn:microsoft.com/office/officeart/2005/8/layout/gear1"/>
    <dgm:cxn modelId="{9B5D0804-51A9-4A7E-A7CA-5894D0B04928}" type="presParOf" srcId="{E3E2B337-2C57-4EAF-B05D-3ADE9E658D3B}" destId="{B6C1875F-1CFD-4DA0-9AB8-5B41569C7BB3}" srcOrd="8" destOrd="0" presId="urn:microsoft.com/office/officeart/2005/8/layout/gear1"/>
    <dgm:cxn modelId="{E01142F4-C07A-4466-9F6E-69D2A87DF3EA}" type="presParOf" srcId="{E3E2B337-2C57-4EAF-B05D-3ADE9E658D3B}" destId="{BCB21E66-69C7-4A28-B618-08E8CB1BFD3E}" srcOrd="9" destOrd="0" presId="urn:microsoft.com/office/officeart/2005/8/layout/gear1"/>
    <dgm:cxn modelId="{385445BA-1494-40E4-91C1-AC55C96B211B}" type="presParOf" srcId="{E3E2B337-2C57-4EAF-B05D-3ADE9E658D3B}" destId="{4A88F5C9-F6BA-4AD4-B0E3-73C539543272}" srcOrd="10" destOrd="0" presId="urn:microsoft.com/office/officeart/2005/8/layout/gear1"/>
    <dgm:cxn modelId="{63783C3F-5B7C-478E-8A87-36EEA4455898}" type="presParOf" srcId="{E3E2B337-2C57-4EAF-B05D-3ADE9E658D3B}" destId="{C08C00AB-EAA5-4BA5-B203-CE4D3CDE6B35}" srcOrd="11" destOrd="0" presId="urn:microsoft.com/office/officeart/2005/8/layout/gear1"/>
    <dgm:cxn modelId="{365981B8-387B-4C6C-BCD6-1E0F941BCE43}" type="presParOf" srcId="{E3E2B337-2C57-4EAF-B05D-3ADE9E658D3B}" destId="{84FF2A9F-1E25-46D7-8F37-4218A4D82A0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B1B94A-3684-457C-A9AC-AFF61B4FF9CE}">
      <dsp:nvSpPr>
        <dsp:cNvPr id="0" name=""/>
        <dsp:cNvSpPr/>
      </dsp:nvSpPr>
      <dsp:spPr>
        <a:xfrm>
          <a:off x="2599375" y="1613133"/>
          <a:ext cx="2845199" cy="2585028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Buy</a:t>
          </a:r>
          <a:endParaRPr lang="en-US" sz="4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51942" y="2218663"/>
        <a:ext cx="1740065" cy="1328758"/>
      </dsp:txXfrm>
    </dsp:sp>
    <dsp:sp modelId="{C820B3FE-9B11-43A3-A5A4-62B933E4DF62}">
      <dsp:nvSpPr>
        <dsp:cNvPr id="0" name=""/>
        <dsp:cNvSpPr/>
      </dsp:nvSpPr>
      <dsp:spPr>
        <a:xfrm>
          <a:off x="496734" y="1241589"/>
          <a:ext cx="2950255" cy="2505218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Sell</a:t>
          </a:r>
          <a:endParaRPr lang="en-US" sz="4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92121" y="1876097"/>
        <a:ext cx="1559481" cy="1236202"/>
      </dsp:txXfrm>
    </dsp:sp>
    <dsp:sp modelId="{D73276D9-9755-46C0-ACF9-E9BEC75AB7EA}">
      <dsp:nvSpPr>
        <dsp:cNvPr id="0" name=""/>
        <dsp:cNvSpPr/>
      </dsp:nvSpPr>
      <dsp:spPr>
        <a:xfrm rot="20700000">
          <a:off x="1835410" y="-79928"/>
          <a:ext cx="2422042" cy="224342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Buy</a:t>
          </a:r>
          <a:endParaRPr lang="en-US" sz="4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20700000">
        <a:off x="2377230" y="401525"/>
        <a:ext cx="1338403" cy="1280515"/>
      </dsp:txXfrm>
    </dsp:sp>
    <dsp:sp modelId="{4A88F5C9-F6BA-4AD4-B0E3-73C539543272}">
      <dsp:nvSpPr>
        <dsp:cNvPr id="0" name=""/>
        <dsp:cNvSpPr/>
      </dsp:nvSpPr>
      <dsp:spPr>
        <a:xfrm>
          <a:off x="2793906" y="1839025"/>
          <a:ext cx="2705486" cy="2705486"/>
        </a:xfrm>
        <a:prstGeom prst="circularArrow">
          <a:avLst>
            <a:gd name="adj1" fmla="val 4687"/>
            <a:gd name="adj2" fmla="val 299029"/>
            <a:gd name="adj3" fmla="val 2507298"/>
            <a:gd name="adj4" fmla="val 15880514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8C00AB-EAA5-4BA5-B203-CE4D3CDE6B35}">
      <dsp:nvSpPr>
        <dsp:cNvPr id="0" name=""/>
        <dsp:cNvSpPr/>
      </dsp:nvSpPr>
      <dsp:spPr>
        <a:xfrm>
          <a:off x="1160127" y="1010606"/>
          <a:ext cx="1965704" cy="1965704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FF2A9F-1E25-46D7-8F37-4218A4D82A0B}">
      <dsp:nvSpPr>
        <dsp:cNvPr id="0" name=""/>
        <dsp:cNvSpPr/>
      </dsp:nvSpPr>
      <dsp:spPr>
        <a:xfrm>
          <a:off x="1944969" y="-39687"/>
          <a:ext cx="2119425" cy="211942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3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43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3CF2B-3A9B-40A7-BB69-D3030D25FCAA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694"/>
            <a:ext cx="4028440" cy="343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513694"/>
            <a:ext cx="4028440" cy="3431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5399B-3F68-47E2-A258-A305BF9C0C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59564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89128-8475-4028-A856-B594299044C4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84500" y="514350"/>
            <a:ext cx="33274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257551"/>
            <a:ext cx="743712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402844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513910"/>
            <a:ext cx="402844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92F674-B55A-4D8F-B2F1-50727914D8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1392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38488" y="449263"/>
            <a:ext cx="3328987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2F674-B55A-4D8F-B2F1-50727914D85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8234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4500" y="514350"/>
            <a:ext cx="33274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2F674-B55A-4D8F-B2F1-50727914D85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2951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4500" y="514350"/>
            <a:ext cx="3327400" cy="25717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B84D3-DD35-4E72-ACFF-206E40CB3E71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1796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4500" y="514350"/>
            <a:ext cx="33274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2F674-B55A-4D8F-B2F1-50727914D85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15236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201988" y="857250"/>
            <a:ext cx="2601912" cy="20097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3036" y="3091722"/>
            <a:ext cx="9127026" cy="3147934"/>
          </a:xfrm>
          <a:solidFill>
            <a:srgbClr val="FFFF00"/>
          </a:solidFill>
        </p:spPr>
        <p:txBody>
          <a:bodyPr/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You have $10,000 to invest,</a:t>
            </a:r>
            <a:r>
              <a:rPr lang="en-US" sz="1600" b="1" baseline="0" dirty="0" smtClean="0">
                <a:solidFill>
                  <a:srgbClr val="FF0000"/>
                </a:solidFill>
              </a:rPr>
              <a:t> and are looking for someone to handle it for you.</a:t>
            </a:r>
            <a:endParaRPr lang="en-US" b="1" dirty="0" smtClean="0"/>
          </a:p>
          <a:p>
            <a:r>
              <a:rPr lang="en-US" sz="1600" b="1" dirty="0" smtClean="0"/>
              <a:t>#1  Ask half</a:t>
            </a:r>
            <a:r>
              <a:rPr lang="en-US" sz="1600" b="1" baseline="0" dirty="0" smtClean="0"/>
              <a:t> the room to write some attributes of the man with</a:t>
            </a:r>
            <a:r>
              <a:rPr lang="en-US" sz="1600" b="1" dirty="0" smtClean="0"/>
              <a:t> the glasses</a:t>
            </a:r>
            <a:endParaRPr lang="en-US" sz="1600" b="1" baseline="0" dirty="0" smtClean="0"/>
          </a:p>
          <a:p>
            <a:r>
              <a:rPr lang="en-US" sz="1600" b="1" dirty="0" smtClean="0"/>
              <a:t>#2  Ask the other half of the room to write down some attributes of the man with the beard</a:t>
            </a:r>
          </a:p>
          <a:p>
            <a:endParaRPr lang="en-US" sz="1600" b="1" dirty="0"/>
          </a:p>
          <a:p>
            <a:r>
              <a:rPr lang="en-US" sz="1600" b="1" u="sng" dirty="0" smtClean="0"/>
              <a:t>Study at Princeton University, funded by grant FINRA</a:t>
            </a:r>
            <a:r>
              <a:rPr lang="en-US" sz="1600" b="1" dirty="0" smtClean="0"/>
              <a:t> (May 2011)- </a:t>
            </a:r>
            <a:r>
              <a:rPr lang="en-US" sz="1600" b="1" u="sng" dirty="0" smtClean="0"/>
              <a:t>how Halo impacts investing decisions</a:t>
            </a:r>
          </a:p>
          <a:p>
            <a:r>
              <a:rPr lang="en-US" sz="1600" b="1" dirty="0" smtClean="0"/>
              <a:t>Dress, Title &amp; prestigious education of a promoter – assumed the promoter  competent &amp; </a:t>
            </a:r>
            <a:r>
              <a:rPr lang="en-US" sz="1600" b="1" dirty="0" smtClean="0">
                <a:solidFill>
                  <a:srgbClr val="FF0000"/>
                </a:solidFill>
              </a:rPr>
              <a:t>less in need of a background check AND invested more money</a:t>
            </a:r>
            <a:endParaRPr lang="en-US" sz="1600" b="1" dirty="0" smtClean="0"/>
          </a:p>
          <a:p>
            <a:endParaRPr lang="en-US" sz="1600" b="1" dirty="0"/>
          </a:p>
          <a:p>
            <a:r>
              <a:rPr lang="en-US" sz="1400" b="1" dirty="0"/>
              <a:t>O</a:t>
            </a:r>
            <a:r>
              <a:rPr lang="en-US" sz="1400" b="1" dirty="0" smtClean="0"/>
              <a:t>ne of several sub-conscious biases that can impact decision making – JUST BY </a:t>
            </a:r>
            <a:r>
              <a:rPr lang="en-US" sz="1400" b="1" dirty="0" smtClean="0">
                <a:solidFill>
                  <a:srgbClr val="FF0000"/>
                </a:solidFill>
              </a:rPr>
              <a:t>LEARNING ABOUT THIS </a:t>
            </a:r>
            <a:r>
              <a:rPr lang="en-US" sz="1400" b="1" dirty="0" smtClean="0"/>
              <a:t>makes you </a:t>
            </a:r>
            <a:r>
              <a:rPr lang="en-US" sz="1400" b="1" u="sng" dirty="0" smtClean="0">
                <a:solidFill>
                  <a:srgbClr val="FF0000"/>
                </a:solidFill>
              </a:rPr>
              <a:t>less vulnerable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smtClean="0"/>
              <a:t>– so look past the bright smile, fancy title or flashy suit </a:t>
            </a:r>
            <a:r>
              <a:rPr lang="en-US" sz="1400" b="1" dirty="0" smtClean="0">
                <a:solidFill>
                  <a:srgbClr val="FF0000"/>
                </a:solidFill>
              </a:rPr>
              <a:t>AND TAKE THE SHINE OFF THE HALO EFFECT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B84D3-DD35-4E72-ACFF-206E40CB3E7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1017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4500" y="457200"/>
            <a:ext cx="3327400" cy="25717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2F674-B55A-4D8F-B2F1-50727914D85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Notes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24760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4500" y="514350"/>
            <a:ext cx="33274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2F674-B55A-4D8F-B2F1-50727914D85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18501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4500" y="514350"/>
            <a:ext cx="3327400" cy="25717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2F674-B55A-4D8F-B2F1-50727914D85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0435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4500" y="514350"/>
            <a:ext cx="3327400" cy="25717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88FCC-BC83-4886-AB0F-F140E8682723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70399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4500" y="514350"/>
            <a:ext cx="3327400" cy="25717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2F674-B55A-4D8F-B2F1-50727914D85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48260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4500" y="514350"/>
            <a:ext cx="33274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2F674-B55A-4D8F-B2F1-50727914D85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6067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4500" y="514350"/>
            <a:ext cx="33274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2F674-B55A-4D8F-B2F1-50727914D85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14225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4500" y="514350"/>
            <a:ext cx="3327400" cy="25717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2F674-B55A-4D8F-B2F1-50727914D85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92789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4500" y="514350"/>
            <a:ext cx="33274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2F674-B55A-4D8F-B2F1-50727914D85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69929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4500" y="514350"/>
            <a:ext cx="33274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2F674-B55A-4D8F-B2F1-50727914D85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41649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4500" y="514350"/>
            <a:ext cx="33274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2F674-B55A-4D8F-B2F1-50727914D85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86769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4500" y="514350"/>
            <a:ext cx="33274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2F674-B55A-4D8F-B2F1-50727914D85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7158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4500" y="514350"/>
            <a:ext cx="33274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2F674-B55A-4D8F-B2F1-50727914D85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04208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4500" y="514350"/>
            <a:ext cx="33274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2F674-B55A-4D8F-B2F1-50727914D85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1721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4500" y="514350"/>
            <a:ext cx="33274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2F674-B55A-4D8F-B2F1-50727914D850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752995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4500" y="514350"/>
            <a:ext cx="3327400" cy="25717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2F674-B55A-4D8F-B2F1-50727914D85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56085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4500" y="514350"/>
            <a:ext cx="33274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3294" y="3257554"/>
            <a:ext cx="9089813" cy="3302273"/>
          </a:xfrm>
          <a:solidFill>
            <a:schemeClr val="bg1"/>
          </a:solidFill>
        </p:spPr>
        <p:txBody>
          <a:bodyPr/>
          <a:lstStyle/>
          <a:p>
            <a:r>
              <a:rPr lang="en-US" sz="1600" b="1" dirty="0"/>
              <a:t>That depends on which category you’re </a:t>
            </a:r>
            <a:r>
              <a:rPr lang="en-US" sz="1600" b="1" dirty="0" smtClean="0"/>
              <a:t>discussing…think of the INDIVIDUAL selling the product as an apple, and the product being sold (security)</a:t>
            </a:r>
            <a:r>
              <a:rPr lang="en-US" sz="1600" b="1" baseline="0" dirty="0" smtClean="0"/>
              <a:t> as an ear of corn.</a:t>
            </a:r>
            <a:endParaRPr lang="en-US" sz="1600" b="1" dirty="0" smtClean="0"/>
          </a:p>
          <a:p>
            <a:endParaRPr lang="en-US" sz="1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B84D3-DD35-4E72-ACFF-206E40CB3E71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7360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4500" y="514350"/>
            <a:ext cx="33274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27350" y="3097343"/>
            <a:ext cx="7437120" cy="3086100"/>
          </a:xfrm>
        </p:spPr>
        <p:txBody>
          <a:bodyPr/>
          <a:lstStyle/>
          <a:p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This allows investors to base their judgments on trustworthy data.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2F674-B55A-4D8F-B2F1-50727914D85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36227" y="3538133"/>
            <a:ext cx="70239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“umbrella” term for state laws in U.S. that regulate the offering &amp; sale of securities (NASAA 2010-11 Report)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2772435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4500" y="514350"/>
            <a:ext cx="33274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2F674-B55A-4D8F-B2F1-50727914D850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10804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4500" y="514350"/>
            <a:ext cx="3327400" cy="25717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1DED6-21EB-43FB-9E27-B7247F9B7611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97386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794000" y="514350"/>
            <a:ext cx="2884488" cy="22288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B84D3-DD35-4E72-ACFF-206E40CB3E7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26347" y="2872183"/>
            <a:ext cx="733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Reveals people with a “track record” (history of offenses)</a:t>
            </a:r>
          </a:p>
          <a:p>
            <a:endParaRPr lang="en-US" sz="1600" dirty="0" smtClean="0"/>
          </a:p>
          <a:p>
            <a:r>
              <a:rPr lang="en-US" sz="1600" dirty="0" smtClean="0"/>
              <a:t>Note: can take up to 4 months to post new information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="" val="36491998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4500" y="514350"/>
            <a:ext cx="3327400" cy="25717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B84D3-DD35-4E72-ACFF-206E40CB3E71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304404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4500" y="514350"/>
            <a:ext cx="3327400" cy="25717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B84D3-DD35-4E72-ACFF-206E40CB3E7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30462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4500" y="514350"/>
            <a:ext cx="33274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B84D3-DD35-4E72-ACFF-206E40CB3E71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774285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4500" y="514350"/>
            <a:ext cx="3327400" cy="25717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5B84D3-DD35-4E72-ACFF-206E40CB3E7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550606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2F674-B55A-4D8F-B2F1-50727914D850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9005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4500" y="514350"/>
            <a:ext cx="33274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2F674-B55A-4D8F-B2F1-50727914D85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1299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4500" y="514350"/>
            <a:ext cx="33274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If no market for the stock, it is ILLIQUID! </a:t>
            </a:r>
          </a:p>
          <a:p>
            <a:r>
              <a:rPr lang="en-US" b="1" dirty="0" smtClean="0"/>
              <a:t>Per</a:t>
            </a:r>
            <a:r>
              <a:rPr lang="en-US" b="1" baseline="0" dirty="0" smtClean="0"/>
              <a:t> Lynn (Montana), CD’s &amp; limited partnerships </a:t>
            </a:r>
            <a:r>
              <a:rPr lang="en-US" b="1" dirty="0" smtClean="0"/>
              <a:t>may</a:t>
            </a:r>
            <a:r>
              <a:rPr lang="en-US" b="1" baseline="0" dirty="0" smtClean="0"/>
              <a:t> be sold – why used the word “generally”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2F674-B55A-4D8F-B2F1-50727914D85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2267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4500" y="514350"/>
            <a:ext cx="3327400" cy="25717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A265AD-AB8D-4D69-9380-AC4332433797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52550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4500" y="514350"/>
            <a:ext cx="3327400" cy="25717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2F674-B55A-4D8F-B2F1-50727914D850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5249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4500" y="514350"/>
            <a:ext cx="3327400" cy="25717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D40BED-F904-4271-9E49-7E129A00835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Notes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z="2000" b="1" dirty="0" smtClean="0"/>
              <a:t>Especially true</a:t>
            </a:r>
            <a:r>
              <a:rPr lang="en-US" sz="2000" b="1" baseline="0" dirty="0" smtClean="0"/>
              <a:t> for people entering </a:t>
            </a:r>
            <a:r>
              <a:rPr lang="en-US" sz="2000" b="1" baseline="0" dirty="0" smtClean="0">
                <a:solidFill>
                  <a:srgbClr val="FF0000"/>
                </a:solidFill>
              </a:rPr>
              <a:t>sweepstakes</a:t>
            </a:r>
            <a:r>
              <a:rPr lang="en-US" sz="2000" b="1" baseline="0" dirty="0" smtClean="0"/>
              <a:t> contests </a:t>
            </a:r>
            <a:r>
              <a:rPr lang="en-US" sz="2000" b="1" dirty="0"/>
              <a:t>&amp;</a:t>
            </a:r>
            <a:r>
              <a:rPr lang="en-US" sz="2000" b="1" baseline="0" dirty="0" smtClean="0"/>
              <a:t> </a:t>
            </a:r>
            <a:r>
              <a:rPr lang="en-US" sz="2000" b="1" baseline="0" dirty="0" smtClean="0">
                <a:solidFill>
                  <a:srgbClr val="FF0000"/>
                </a:solidFill>
              </a:rPr>
              <a:t>telemarketing</a:t>
            </a:r>
            <a:r>
              <a:rPr lang="en-US" sz="2000" b="1" baseline="0" dirty="0" smtClean="0"/>
              <a:t> fraud</a:t>
            </a:r>
          </a:p>
          <a:p>
            <a:endParaRPr lang="en-US" sz="2000" b="1" baseline="0" dirty="0" smtClean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xmlns="" val="30664902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984500" y="514350"/>
            <a:ext cx="33274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3400" y="3257552"/>
            <a:ext cx="8381999" cy="2407755"/>
          </a:xfrm>
          <a:solidFill>
            <a:srgbClr val="FFFF00"/>
          </a:solidFill>
        </p:spPr>
        <p:txBody>
          <a:bodyPr/>
          <a:lstStyle/>
          <a:p>
            <a:r>
              <a:rPr lang="en-US" sz="1800" b="1" dirty="0"/>
              <a:t>Promises to </a:t>
            </a:r>
            <a:r>
              <a:rPr lang="en-US" sz="1800" b="1" dirty="0">
                <a:solidFill>
                  <a:srgbClr val="FF0000"/>
                </a:solidFill>
              </a:rPr>
              <a:t>make good on the original investment </a:t>
            </a:r>
            <a:r>
              <a:rPr lang="en-US" sz="1800" b="1" dirty="0"/>
              <a:t>and to </a:t>
            </a:r>
            <a:r>
              <a:rPr lang="en-US" sz="1800" b="1" dirty="0">
                <a:solidFill>
                  <a:srgbClr val="FF0000"/>
                </a:solidFill>
              </a:rPr>
              <a:t>generate even greater </a:t>
            </a:r>
            <a:r>
              <a:rPr lang="en-US" sz="1800" b="1" dirty="0" smtClean="0"/>
              <a:t>returns. Purpose: to wipe out the rest of your savings. </a:t>
            </a:r>
            <a:r>
              <a:rPr lang="en-US" sz="1800" b="1" dirty="0"/>
              <a:t/>
            </a:r>
            <a:br>
              <a:rPr lang="en-US" sz="1800" b="1" dirty="0"/>
            </a:br>
            <a:endParaRPr lang="en-US" sz="1800" b="1" dirty="0"/>
          </a:p>
          <a:p>
            <a:r>
              <a:rPr lang="en-US" sz="1800" b="1" dirty="0" smtClean="0"/>
              <a:t>In </a:t>
            </a:r>
            <a:r>
              <a:rPr lang="en-US" sz="1800" b="1" dirty="0"/>
              <a:t>reality</a:t>
            </a:r>
            <a:r>
              <a:rPr lang="en-US" sz="1800" b="1" dirty="0" smtClean="0"/>
              <a:t>, investor loses </a:t>
            </a:r>
            <a:r>
              <a:rPr lang="en-US" sz="1800" b="1" dirty="0"/>
              <a:t>whatever savings </a:t>
            </a:r>
            <a:r>
              <a:rPr lang="en-US" sz="1800" b="1" dirty="0" smtClean="0"/>
              <a:t>are left</a:t>
            </a:r>
          </a:p>
          <a:p>
            <a:endParaRPr lang="en-US" sz="1800" b="1" dirty="0"/>
          </a:p>
          <a:p>
            <a:r>
              <a:rPr lang="en-US" sz="1800" b="1" dirty="0" smtClean="0"/>
              <a:t>Victims are more susceptible to pressure </a:t>
            </a:r>
            <a:r>
              <a:rPr lang="en-US" sz="1800" b="1" u="sng" dirty="0" smtClean="0">
                <a:solidFill>
                  <a:srgbClr val="FF0000"/>
                </a:solidFill>
              </a:rPr>
              <a:t>after</a:t>
            </a:r>
            <a:r>
              <a:rPr lang="en-US" sz="1800" b="1" dirty="0" smtClean="0">
                <a:solidFill>
                  <a:srgbClr val="FF0000"/>
                </a:solidFill>
              </a:rPr>
              <a:t> </a:t>
            </a:r>
            <a:r>
              <a:rPr lang="en-US" sz="1800" b="1" dirty="0" smtClean="0"/>
              <a:t>the first losses, perhaps because: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800" b="1" dirty="0" smtClean="0"/>
              <a:t>Hope to recover money previously invested (</a:t>
            </a:r>
            <a:r>
              <a:rPr lang="en-US" sz="1800" b="1" dirty="0" smtClean="0">
                <a:solidFill>
                  <a:srgbClr val="FF0000"/>
                </a:solidFill>
              </a:rPr>
              <a:t>desperate</a:t>
            </a:r>
            <a:r>
              <a:rPr lang="en-US" sz="1800" b="1" dirty="0" smtClean="0"/>
              <a:t>) </a:t>
            </a:r>
            <a:endParaRPr lang="en-US" sz="1800" b="1" dirty="0"/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800" b="1" dirty="0">
                <a:solidFill>
                  <a:srgbClr val="FF0000"/>
                </a:solidFill>
              </a:rPr>
              <a:t>I</a:t>
            </a:r>
            <a:r>
              <a:rPr lang="en-US" sz="1800" b="1" dirty="0" smtClean="0">
                <a:solidFill>
                  <a:srgbClr val="FF0000"/>
                </a:solidFill>
              </a:rPr>
              <a:t>nability to say "no" </a:t>
            </a:r>
            <a:r>
              <a:rPr lang="en-US" sz="1800" b="1" dirty="0" smtClean="0"/>
              <a:t>to a con man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2A04-D1E5-4B34-ADA2-F54C2FC7538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3453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2414482"/>
            <a:ext cx="8549640" cy="16660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760" y="4404360"/>
            <a:ext cx="7040880" cy="19862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340" y="311257"/>
            <a:ext cx="2263140" cy="66317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311257"/>
            <a:ext cx="6621780" cy="663172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4544" y="4994487"/>
            <a:ext cx="8549640" cy="154368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44" y="3294275"/>
            <a:ext cx="8549640" cy="1700212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020" y="1813560"/>
            <a:ext cx="4442460" cy="5129425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739795"/>
            <a:ext cx="4444207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" y="2464859"/>
            <a:ext cx="4444207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28" y="1739795"/>
            <a:ext cx="4445953" cy="725064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28" y="2464859"/>
            <a:ext cx="4445953" cy="447812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1" y="309457"/>
            <a:ext cx="3309144" cy="131699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2555" y="309457"/>
            <a:ext cx="5622925" cy="6633528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921" y="1626447"/>
            <a:ext cx="3309144" cy="5316538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517" y="5440680"/>
            <a:ext cx="6035040" cy="64230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1517" y="694478"/>
            <a:ext cx="6035040" cy="46634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1517" y="6082983"/>
            <a:ext cx="6035040" cy="912177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0"/>
            <a:ext cx="9052560" cy="5129425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0" y="7203864"/>
            <a:ext cx="31851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asaa.org/" TargetMode="Externa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asaa.org/investor-education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inra.org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a.org/regulatory-activity/enforcement-legal-activity/enforcement-statistic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w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2200" y="76200"/>
            <a:ext cx="5364480" cy="949960"/>
          </a:xfrm>
          <a:solidFill>
            <a:srgbClr val="FFFFCC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Investor Self-Defense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t3.gstatic.com/images?q=tbn:ANd9GcQ2iEZ4nuithGx32ccT_xd70eDG7bsdNpsa2HijlTqKUIlmB4ovzS5BQ-X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5706" y="1143000"/>
            <a:ext cx="3423694" cy="391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41120" y="5226420"/>
            <a:ext cx="7124700" cy="216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2700" b="1" dirty="0"/>
              <a:t>Presented </a:t>
            </a:r>
            <a:r>
              <a:rPr lang="en-US" sz="2700" b="1" dirty="0" smtClean="0"/>
              <a:t>by </a:t>
            </a:r>
          </a:p>
          <a:p>
            <a:pPr algn="ctr"/>
            <a:r>
              <a:rPr lang="en-US" sz="3600" b="1" dirty="0" smtClean="0"/>
              <a:t>Nancy </a:t>
            </a:r>
            <a:r>
              <a:rPr lang="en-US" sz="3600" b="1" dirty="0"/>
              <a:t>Boudreaux</a:t>
            </a:r>
          </a:p>
          <a:p>
            <a:pPr algn="ctr"/>
            <a:r>
              <a:rPr lang="en-US" sz="3100" b="1" dirty="0"/>
              <a:t>Investor Education Trainer</a:t>
            </a:r>
          </a:p>
          <a:p>
            <a:pPr algn="ctr"/>
            <a:r>
              <a:rPr lang="en-US" sz="3100" b="1" dirty="0"/>
              <a:t>Louisiana</a:t>
            </a:r>
            <a:r>
              <a:rPr lang="en-US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3100" b="1" dirty="0"/>
              <a:t>ffice of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3100" b="1" dirty="0"/>
              <a:t>inancial </a:t>
            </a:r>
            <a:r>
              <a:rPr lang="en-US" sz="4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3100" b="1" dirty="0"/>
              <a:t>nstitutions</a:t>
            </a:r>
          </a:p>
        </p:txBody>
      </p:sp>
    </p:spTree>
    <p:extLst>
      <p:ext uri="{BB962C8B-B14F-4D97-AF65-F5344CB8AC3E}">
        <p14:creationId xmlns:p14="http://schemas.microsoft.com/office/powerpoint/2010/main" xmlns="" val="281049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80660" y="743056"/>
            <a:ext cx="3771900" cy="1415944"/>
          </a:xfrm>
          <a:solidFill>
            <a:srgbClr val="CCFFFF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sz="4500" b="1" dirty="0"/>
              <a:t>“Bait &amp; Switch”</a:t>
            </a:r>
            <a:br>
              <a:rPr lang="en-US" sz="4500" b="1" dirty="0"/>
            </a:br>
            <a:r>
              <a:rPr lang="en-US" sz="4500" b="1" dirty="0"/>
              <a:t>Scam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3679296"/>
            <a:ext cx="9052560" cy="5129425"/>
          </a:xfrm>
        </p:spPr>
        <p:txBody>
          <a:bodyPr>
            <a:normAutofit/>
          </a:bodyPr>
          <a:lstStyle/>
          <a:p>
            <a:pPr marL="573089" indent="-573089">
              <a:buAutoNum type="arabicPeriod"/>
            </a:pPr>
            <a:r>
              <a:rPr lang="en-US" sz="3100" b="1" dirty="0"/>
              <a:t>Advertisements of an investment with </a:t>
            </a:r>
            <a:r>
              <a:rPr lang="en-US" sz="3100" b="1" i="1" dirty="0"/>
              <a:t>unusually </a:t>
            </a:r>
            <a:r>
              <a:rPr lang="en-US" sz="3100" b="1" dirty="0"/>
              <a:t>high profit; sometimes a personal visit is required</a:t>
            </a:r>
          </a:p>
          <a:p>
            <a:pPr marL="0" indent="0">
              <a:buNone/>
            </a:pPr>
            <a:endParaRPr lang="en-US" sz="3100" b="1" dirty="0"/>
          </a:p>
          <a:p>
            <a:pPr marL="0" indent="0">
              <a:buNone/>
            </a:pPr>
            <a:r>
              <a:rPr lang="en-US" sz="3100" b="1" dirty="0"/>
              <a:t>2.   At the personal meeting, promoter discourages </a:t>
            </a:r>
            <a:br>
              <a:rPr lang="en-US" sz="3100" b="1" dirty="0"/>
            </a:br>
            <a:r>
              <a:rPr lang="en-US" sz="3100" b="1" dirty="0"/>
              <a:t>      investing in the advertised product, switching</a:t>
            </a:r>
            <a:br>
              <a:rPr lang="en-US" sz="3100" b="1" dirty="0"/>
            </a:br>
            <a:r>
              <a:rPr lang="en-US" sz="3100" b="1" dirty="0"/>
              <a:t>      them to a </a:t>
            </a:r>
            <a:r>
              <a:rPr lang="en-US" sz="3100" b="1" u="sng" dirty="0"/>
              <a:t>different</a:t>
            </a:r>
            <a:r>
              <a:rPr lang="en-US" sz="3100" b="1" dirty="0"/>
              <a:t> investment </a:t>
            </a:r>
          </a:p>
          <a:p>
            <a:pPr marL="0" indent="0">
              <a:buNone/>
            </a:pPr>
            <a:endParaRPr lang="en-US" sz="3100" b="1" dirty="0"/>
          </a:p>
        </p:txBody>
      </p:sp>
      <p:pic>
        <p:nvPicPr>
          <p:cNvPr id="1028" name="Picture 4" descr="http://treesandthehouses.files.wordpress.com/2010/09/mouse-tr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8" y="0"/>
            <a:ext cx="5129908" cy="336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82240" y="777241"/>
            <a:ext cx="1508760" cy="1081321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2700" b="1" dirty="0"/>
              <a:t>   </a:t>
            </a:r>
            <a:r>
              <a:rPr lang="en-US" sz="3100" b="1" dirty="0"/>
              <a:t>High</a:t>
            </a:r>
          </a:p>
          <a:p>
            <a:r>
              <a:rPr lang="en-US" sz="3100" b="1" dirty="0"/>
              <a:t>interest</a:t>
            </a:r>
          </a:p>
        </p:txBody>
      </p:sp>
    </p:spTree>
    <p:extLst>
      <p:ext uri="{BB962C8B-B14F-4D97-AF65-F5344CB8AC3E}">
        <p14:creationId xmlns:p14="http://schemas.microsoft.com/office/powerpoint/2010/main" xmlns="" val="394132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020" y="690880"/>
            <a:ext cx="4693920" cy="944889"/>
          </a:xfrm>
          <a:solidFill>
            <a:srgbClr val="CCFFFF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3600" b="1" dirty="0"/>
              <a:t>“Pump &amp; Dump” </a:t>
            </a:r>
            <a:r>
              <a:rPr lang="en-US" sz="3600" b="1" dirty="0" smtClean="0"/>
              <a:t>Scam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72640"/>
            <a:ext cx="10309860" cy="4749800"/>
          </a:xfrm>
        </p:spPr>
        <p:txBody>
          <a:bodyPr>
            <a:normAutofit/>
          </a:bodyPr>
          <a:lstStyle/>
          <a:p>
            <a:pPr marL="573089" indent="-573089">
              <a:buFont typeface="+mj-lt"/>
              <a:buAutoNum type="arabicPeriod"/>
            </a:pPr>
            <a:r>
              <a:rPr lang="en-US" sz="3100" b="1" dirty="0"/>
              <a:t>False online “tips” are posted</a:t>
            </a:r>
            <a:br>
              <a:rPr lang="en-US" sz="3100" b="1" dirty="0"/>
            </a:br>
            <a:r>
              <a:rPr lang="en-US" sz="3100" b="1" dirty="0">
                <a:solidFill>
                  <a:srgbClr val="FF0000"/>
                </a:solidFill>
              </a:rPr>
              <a:t>OR</a:t>
            </a:r>
            <a:r>
              <a:rPr lang="en-US" sz="3100" b="1" dirty="0"/>
              <a:t/>
            </a:r>
            <a:br>
              <a:rPr lang="en-US" sz="3100" b="1" dirty="0"/>
            </a:br>
            <a:r>
              <a:rPr lang="en-US" sz="3100" b="1" dirty="0"/>
              <a:t>misleading research reports are posted on “investment research websites” run and owned by the fraudster</a:t>
            </a:r>
            <a:br>
              <a:rPr lang="en-US" sz="3100" b="1" dirty="0"/>
            </a:br>
            <a:endParaRPr lang="en-US" sz="3100" b="1" dirty="0"/>
          </a:p>
          <a:p>
            <a:pPr marL="573089" indent="-573089">
              <a:buFont typeface="+mj-lt"/>
              <a:buAutoNum type="arabicPeriod"/>
            </a:pPr>
            <a:r>
              <a:rPr lang="en-US" sz="3100" b="1" dirty="0"/>
              <a:t>More stock is purchased by investors, raising the value of the stock</a:t>
            </a:r>
          </a:p>
        </p:txBody>
      </p:sp>
      <p:pic>
        <p:nvPicPr>
          <p:cNvPr id="1031" name="Picture 7" descr="C:\Users\OFI\AppData\Local\Microsoft\Windows\Temporary Internet Files\Content.IE5\84TM5UZR\MC90015225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2240" y="5103440"/>
            <a:ext cx="3331845" cy="264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djmonarck.com/wp-content/uploads/2011/11/payday-lo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0320" y="39254"/>
            <a:ext cx="3447098" cy="2708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016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" y="431800"/>
            <a:ext cx="9052560" cy="13817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100" b="1" dirty="0"/>
              <a:t>3.  As value peaks, the owners </a:t>
            </a:r>
            <a:r>
              <a:rPr lang="en-US" sz="3100" b="1" dirty="0">
                <a:solidFill>
                  <a:srgbClr val="FF0000"/>
                </a:solidFill>
              </a:rPr>
              <a:t>sell</a:t>
            </a:r>
            <a:r>
              <a:rPr lang="en-US" sz="3100" b="1" dirty="0"/>
              <a:t> or </a:t>
            </a:r>
            <a:r>
              <a:rPr lang="en-US" sz="3100" b="1" dirty="0">
                <a:solidFill>
                  <a:srgbClr val="FF0000"/>
                </a:solidFill>
              </a:rPr>
              <a:t>dump</a:t>
            </a:r>
            <a:r>
              <a:rPr lang="en-US" sz="3100" b="1" dirty="0"/>
              <a:t> their </a:t>
            </a:r>
            <a:br>
              <a:rPr lang="en-US" sz="3100" b="1" dirty="0"/>
            </a:br>
            <a:r>
              <a:rPr lang="en-US" sz="3100" b="1" dirty="0"/>
              <a:t>     shares for highest profits </a:t>
            </a:r>
          </a:p>
        </p:txBody>
      </p:sp>
      <p:sp>
        <p:nvSpPr>
          <p:cNvPr id="4" name="Rectangle 3"/>
          <p:cNvSpPr/>
          <p:nvPr/>
        </p:nvSpPr>
        <p:spPr>
          <a:xfrm>
            <a:off x="509857" y="4244706"/>
            <a:ext cx="9471660" cy="1081321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3100" b="1" dirty="0"/>
              <a:t>4. Investors are left with heavy losses as the stock value </a:t>
            </a:r>
            <a:br>
              <a:rPr lang="en-US" sz="3100" b="1" dirty="0"/>
            </a:br>
            <a:r>
              <a:rPr lang="en-US" sz="3100" b="1" dirty="0"/>
              <a:t>     crashes</a:t>
            </a:r>
          </a:p>
        </p:txBody>
      </p:sp>
      <p:pic>
        <p:nvPicPr>
          <p:cNvPr id="2051" name="Picture 3" descr="C:\Users\OFI\AppData\Local\Microsoft\Windows\Temporary Internet Files\Content.IE5\8XRD6JPM\MC90015225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00600"/>
            <a:ext cx="3060711" cy="3057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OFI\AppData\Local\Microsoft\Windows\Temporary Internet Files\Content.IE5\84TM5UZR\MC90038357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0107" y="1471860"/>
            <a:ext cx="2561753" cy="2772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453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4260" y="570336"/>
            <a:ext cx="3771900" cy="1415944"/>
          </a:xfrm>
          <a:noFill/>
        </p:spPr>
        <p:txBody>
          <a:bodyPr>
            <a:normAutofit fontScale="90000"/>
          </a:bodyPr>
          <a:lstStyle/>
          <a:p>
            <a:r>
              <a:rPr lang="en-US" sz="4000" b="1" dirty="0"/>
              <a:t>Watch out for the</a:t>
            </a:r>
            <a:br>
              <a:rPr lang="en-US" sz="4000" b="1" dirty="0"/>
            </a:br>
            <a:r>
              <a:rPr lang="en-US" sz="4000" b="1" dirty="0"/>
              <a:t>“</a:t>
            </a:r>
            <a:r>
              <a:rPr lang="en-US" b="1" dirty="0" smtClean="0"/>
              <a:t>Halo Effect”</a:t>
            </a:r>
            <a:endParaRPr lang="en-US" b="1" dirty="0"/>
          </a:p>
        </p:txBody>
      </p:sp>
      <p:pic>
        <p:nvPicPr>
          <p:cNvPr id="1031" name="Picture 7" descr="C:\Users\OFI\AppData\Local\Microsoft\Windows\Temporary Internet Files\Content.IE5\8XRD6JPM\MC90038918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5500" y="259080"/>
            <a:ext cx="1835944" cy="243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3614679" y="86360"/>
            <a:ext cx="3688080" cy="2159000"/>
          </a:xfrm>
          <a:prstGeom prst="wedgeEllipseCallout">
            <a:avLst>
              <a:gd name="adj1" fmla="val -64015"/>
              <a:gd name="adj2" fmla="val 344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c.photoshelter.com/img-get/I0000Y2b4QIKSztA/s/900/720/senior-man-beard-EdBook8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1420" y="3388004"/>
            <a:ext cx="2326760" cy="3202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58140" y="6380948"/>
            <a:ext cx="3604260" cy="418576"/>
          </a:xfrm>
          <a:prstGeom prst="rect">
            <a:avLst/>
          </a:prstGeom>
          <a:solidFill>
            <a:schemeClr val="bg1"/>
          </a:solidFill>
        </p:spPr>
        <p:txBody>
          <a:bodyPr wrap="square" lIns="101882" tIns="50941" rIns="101882" bIns="50941" rtlCol="0">
            <a:spAutoFit/>
          </a:bodyPr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263140" y="3108960"/>
            <a:ext cx="1435359" cy="428028"/>
          </a:xfrm>
          <a:prstGeom prst="ellips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52525" y="3599619"/>
            <a:ext cx="3395983" cy="26189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77740" y="3972561"/>
            <a:ext cx="1193680" cy="732508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xmlns="" val="180860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6" grpId="1" animBg="1"/>
      <p:bldP spid="5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3799841"/>
            <a:ext cx="10058400" cy="5872481"/>
          </a:xfrm>
        </p:spPr>
        <p:txBody>
          <a:bodyPr>
            <a:normAutofit/>
          </a:bodyPr>
          <a:lstStyle/>
          <a:p>
            <a:pPr marL="445736" lvl="1" indent="0" algn="ctr">
              <a:buNone/>
            </a:pPr>
            <a:r>
              <a:rPr lang="en-US" sz="3600" b="1" dirty="0"/>
              <a:t>A condition that a security can’t be sold by 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bad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boys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/>
              <a:t>i.e</a:t>
            </a:r>
            <a:r>
              <a:rPr lang="en-US" b="1" dirty="0"/>
              <a:t>., those who have violated other securities laws</a:t>
            </a:r>
          </a:p>
        </p:txBody>
      </p:sp>
      <p:pic>
        <p:nvPicPr>
          <p:cNvPr id="3074" name="Picture 2" descr="http://fatandyzvintage.files.wordpress.com/2011/02/dan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7960" y="86360"/>
            <a:ext cx="2933700" cy="3154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09360" y="86360"/>
            <a:ext cx="502920" cy="3243965"/>
          </a:xfrm>
          <a:prstGeom prst="rect">
            <a:avLst/>
          </a:prstGeom>
          <a:solidFill>
            <a:schemeClr val="bg1"/>
          </a:solidFill>
        </p:spPr>
        <p:txBody>
          <a:bodyPr wrap="square" lIns="101882" tIns="50941" rIns="101882" bIns="50941" rtlCol="0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480" y="1381762"/>
            <a:ext cx="4861560" cy="777239"/>
          </a:xfrm>
          <a:solidFill>
            <a:srgbClr val="CCFFFF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3500" b="1" dirty="0"/>
              <a:t/>
            </a:r>
            <a:br>
              <a:rPr lang="en-US" sz="3500" b="1" dirty="0"/>
            </a:br>
            <a:r>
              <a:rPr lang="en-US" sz="4000" b="1" dirty="0"/>
              <a:t>“</a:t>
            </a:r>
            <a:r>
              <a:rPr lang="en-US" sz="4000" b="1" dirty="0">
                <a:solidFill>
                  <a:schemeClr val="tx1"/>
                </a:solidFill>
              </a:rPr>
              <a:t>Bad Boy</a:t>
            </a:r>
            <a:r>
              <a:rPr lang="en-US" sz="4000" b="1" dirty="0"/>
              <a:t>” Provision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sz="4000" b="1" i="1" dirty="0"/>
          </a:p>
        </p:txBody>
      </p:sp>
    </p:spTree>
    <p:extLst>
      <p:ext uri="{BB962C8B-B14F-4D97-AF65-F5344CB8AC3E}">
        <p14:creationId xmlns:p14="http://schemas.microsoft.com/office/powerpoint/2010/main" xmlns="" val="1755201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cintoshoil.com/CMS/uploads/world_wide_lin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089660" y="0"/>
            <a:ext cx="11315697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" y="5613400"/>
            <a:ext cx="3268980" cy="1295400"/>
          </a:xfrm>
          <a:solidFill>
            <a:srgbClr val="FFFFCC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sz="4000" b="1" i="1" dirty="0"/>
              <a:t>Resources</a:t>
            </a:r>
            <a:br>
              <a:rPr lang="en-US" sz="4000" b="1" i="1" dirty="0"/>
            </a:br>
            <a:r>
              <a:rPr lang="en-US" b="1" dirty="0" smtClean="0"/>
              <a:t>Websites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8136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67640" y="4490720"/>
            <a:ext cx="2430780" cy="4922520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marL="0" indent="0">
              <a:spcAft>
                <a:spcPts val="669"/>
              </a:spcAft>
              <a:buNone/>
            </a:pPr>
            <a:r>
              <a:rPr lang="en-US" b="1" dirty="0" err="1" smtClean="0"/>
              <a:t>orth</a:t>
            </a:r>
            <a:endParaRPr lang="en-US" b="1" dirty="0" smtClean="0"/>
          </a:p>
          <a:p>
            <a:pPr marL="0" indent="0">
              <a:spcAft>
                <a:spcPts val="669"/>
              </a:spcAft>
              <a:buNone/>
            </a:pPr>
            <a:endParaRPr lang="en-US" sz="1300" b="1" dirty="0"/>
          </a:p>
          <a:p>
            <a:pPr marL="0" indent="0">
              <a:spcAft>
                <a:spcPts val="669"/>
              </a:spcAft>
              <a:buNone/>
            </a:pPr>
            <a:r>
              <a:rPr lang="en-US" sz="3100" b="1" dirty="0" err="1"/>
              <a:t>merican</a:t>
            </a:r>
            <a:endParaRPr lang="en-US" sz="3100" b="1" dirty="0"/>
          </a:p>
          <a:p>
            <a:pPr marL="0" indent="0">
              <a:spcAft>
                <a:spcPts val="669"/>
              </a:spcAft>
              <a:buNone/>
            </a:pPr>
            <a:endParaRPr lang="en-US" sz="1800" b="1" dirty="0"/>
          </a:p>
          <a:p>
            <a:pPr marL="0" indent="0">
              <a:spcAft>
                <a:spcPts val="669"/>
              </a:spcAft>
              <a:buNone/>
            </a:pPr>
            <a:r>
              <a:rPr lang="en-US" sz="3100" b="1" dirty="0" err="1"/>
              <a:t>ecurities</a:t>
            </a:r>
            <a:endParaRPr lang="en-US" sz="3100" b="1" dirty="0"/>
          </a:p>
          <a:p>
            <a:pPr marL="0" indent="0">
              <a:spcAft>
                <a:spcPts val="669"/>
              </a:spcAft>
              <a:buNone/>
            </a:pPr>
            <a:endParaRPr lang="en-US" sz="1200" b="1" dirty="0"/>
          </a:p>
          <a:p>
            <a:pPr marL="0" indent="0">
              <a:spcAft>
                <a:spcPts val="669"/>
              </a:spcAft>
              <a:buNone/>
            </a:pPr>
            <a:r>
              <a:rPr lang="en-US" sz="3100" b="1" dirty="0" err="1"/>
              <a:t>dministrators</a:t>
            </a:r>
            <a:endParaRPr lang="en-US" sz="3100" b="1" dirty="0"/>
          </a:p>
          <a:p>
            <a:pPr marL="0" indent="0">
              <a:spcAft>
                <a:spcPts val="669"/>
              </a:spcAft>
              <a:buNone/>
            </a:pPr>
            <a:endParaRPr lang="en-US" sz="3100" b="1" dirty="0"/>
          </a:p>
          <a:p>
            <a:pPr marL="0" indent="0">
              <a:spcAft>
                <a:spcPts val="669"/>
              </a:spcAft>
              <a:buNone/>
            </a:pPr>
            <a:r>
              <a:rPr lang="en-US" sz="3100" b="1" dirty="0" err="1"/>
              <a:t>ssociation</a:t>
            </a:r>
            <a:endParaRPr lang="en-US" sz="3100" b="1" dirty="0"/>
          </a:p>
        </p:txBody>
      </p:sp>
      <p:pic>
        <p:nvPicPr>
          <p:cNvPr id="2050" name="Picture 2" descr="http://www.nasaa.or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8760" y="302260"/>
            <a:ext cx="62865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883134" cy="8295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716" y="315349"/>
            <a:ext cx="2849880" cy="592983"/>
          </a:xfrm>
          <a:prstGeom prst="rect">
            <a:avLst/>
          </a:prstGeom>
          <a:solidFill>
            <a:srgbClr val="FFFFCC"/>
          </a:solidFill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100" b="1" dirty="0">
                <a:solidFill>
                  <a:srgbClr val="FF0000"/>
                </a:solidFill>
                <a:hlinkClick r:id="rId5"/>
              </a:rPr>
              <a:t>www.nasaa.org</a:t>
            </a:r>
            <a:r>
              <a:rPr lang="en-US" sz="31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908332"/>
            <a:ext cx="9304020" cy="732508"/>
          </a:xfrm>
          <a:prstGeom prst="rect">
            <a:avLst/>
          </a:prstGeom>
          <a:solidFill>
            <a:srgbClr val="FFFFCC"/>
          </a:solidFill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N</a:t>
            </a:r>
            <a:r>
              <a:rPr lang="en-US" sz="3100" b="1" dirty="0"/>
              <a:t>orth </a:t>
            </a:r>
            <a:r>
              <a:rPr lang="en-US" sz="4000" b="1" dirty="0">
                <a:solidFill>
                  <a:srgbClr val="FF0000"/>
                </a:solidFill>
              </a:rPr>
              <a:t>A</a:t>
            </a:r>
            <a:r>
              <a:rPr lang="en-US" sz="3100" b="1" dirty="0"/>
              <a:t>merican </a:t>
            </a:r>
            <a:r>
              <a:rPr lang="en-US" sz="4000" b="1" dirty="0">
                <a:solidFill>
                  <a:srgbClr val="FF0000"/>
                </a:solidFill>
              </a:rPr>
              <a:t>S</a:t>
            </a:r>
            <a:r>
              <a:rPr lang="en-US" sz="3100" b="1" dirty="0"/>
              <a:t>ecurities </a:t>
            </a:r>
            <a:r>
              <a:rPr lang="en-US" sz="4000" b="1" dirty="0">
                <a:solidFill>
                  <a:srgbClr val="FF0000"/>
                </a:solidFill>
              </a:rPr>
              <a:t>A</a:t>
            </a:r>
            <a:r>
              <a:rPr lang="en-US" sz="3100" b="1" dirty="0"/>
              <a:t>dministrators </a:t>
            </a:r>
            <a:r>
              <a:rPr lang="en-US" sz="4000" b="1" dirty="0">
                <a:solidFill>
                  <a:srgbClr val="FF0000"/>
                </a:solidFill>
              </a:rPr>
              <a:t>A</a:t>
            </a:r>
            <a:r>
              <a:rPr lang="en-US" sz="3100" b="1" dirty="0"/>
              <a:t>ssociation</a:t>
            </a:r>
          </a:p>
        </p:txBody>
      </p:sp>
      <p:sp>
        <p:nvSpPr>
          <p:cNvPr id="4" name="Oval 3"/>
          <p:cNvSpPr/>
          <p:nvPr/>
        </p:nvSpPr>
        <p:spPr>
          <a:xfrm>
            <a:off x="1341120" y="3022600"/>
            <a:ext cx="1341120" cy="863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640841"/>
            <a:ext cx="9555480" cy="1349372"/>
          </a:xfrm>
          <a:prstGeom prst="rect">
            <a:avLst/>
          </a:prstGeom>
          <a:solidFill>
            <a:schemeClr val="bg1"/>
          </a:solidFill>
        </p:spPr>
        <p:txBody>
          <a:bodyPr wrap="square" lIns="101882" tIns="50941" rIns="101882" bIns="50941" rtlCol="0">
            <a:spAutoFit/>
          </a:bodyPr>
          <a:lstStyle/>
          <a:p>
            <a:pPr marL="382059" indent="-382059">
              <a:buFont typeface="Wingdings" pitchFamily="2" charset="2"/>
              <a:buChar char="Ø"/>
            </a:pPr>
            <a:r>
              <a:rPr lang="en-US" sz="2700" b="1" dirty="0"/>
              <a:t>Oldest international investor protection organization (1919)</a:t>
            </a:r>
          </a:p>
          <a:p>
            <a:pPr marL="382059" indent="-382059">
              <a:buFont typeface="Wingdings" pitchFamily="2" charset="2"/>
              <a:buChar char="Ø"/>
            </a:pPr>
            <a:r>
              <a:rPr lang="en-US" sz="2700" b="1" dirty="0"/>
              <a:t>Association of state securities administrators in the U.S., </a:t>
            </a:r>
            <a:r>
              <a:rPr lang="en-US" sz="2700" b="1" dirty="0" smtClean="0"/>
              <a:t>Canada, Mexico</a:t>
            </a:r>
            <a:r>
              <a:rPr lang="en-US" sz="2700" b="1" dirty="0"/>
              <a:t>, Puerto Rico &amp; U.S. Virgin Islands</a:t>
            </a:r>
          </a:p>
        </p:txBody>
      </p:sp>
    </p:spTree>
    <p:extLst>
      <p:ext uri="{BB962C8B-B14F-4D97-AF65-F5344CB8AC3E}">
        <p14:creationId xmlns:p14="http://schemas.microsoft.com/office/powerpoint/2010/main" xmlns="" val="104636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2" grpId="0" animBg="1"/>
      <p:bldP spid="6" grpId="0" animBg="1"/>
      <p:bldP spid="4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76400" y="0"/>
            <a:ext cx="13411200" cy="872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5840" y="1878262"/>
            <a:ext cx="2514600" cy="453458"/>
          </a:xfrm>
          <a:prstGeom prst="rect">
            <a:avLst/>
          </a:prstGeom>
          <a:solidFill>
            <a:srgbClr val="EAEAEA"/>
          </a:solidFill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2200" b="1" dirty="0"/>
              <a:t>Saving &amp; Investing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2020" y="3000942"/>
            <a:ext cx="2514600" cy="453458"/>
          </a:xfrm>
          <a:prstGeom prst="rect">
            <a:avLst/>
          </a:prstGeom>
          <a:solidFill>
            <a:srgbClr val="EAEAEA"/>
          </a:solidFill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2200" b="1" dirty="0"/>
              <a:t>Seniors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2020" y="4209982"/>
            <a:ext cx="2514600" cy="453458"/>
          </a:xfrm>
          <a:prstGeom prst="rect">
            <a:avLst/>
          </a:prstGeom>
          <a:solidFill>
            <a:srgbClr val="EAEAEA"/>
          </a:solidFill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2200" b="1" dirty="0"/>
              <a:t>Youth &amp; Educators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2020" y="5419022"/>
            <a:ext cx="2766060" cy="453458"/>
          </a:xfrm>
          <a:prstGeom prst="rect">
            <a:avLst/>
          </a:prstGeom>
          <a:solidFill>
            <a:srgbClr val="EAEAEA"/>
          </a:solidFill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2200" b="1" dirty="0"/>
              <a:t>Retirement Planning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05840" y="6628062"/>
            <a:ext cx="2514600" cy="453458"/>
          </a:xfrm>
          <a:prstGeom prst="rect">
            <a:avLst/>
          </a:prstGeom>
          <a:solidFill>
            <a:srgbClr val="EAEAEA"/>
          </a:solidFill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2200" b="1" dirty="0"/>
              <a:t>Resource Library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5380" y="1878262"/>
            <a:ext cx="2514600" cy="453458"/>
          </a:xfrm>
          <a:prstGeom prst="rect">
            <a:avLst/>
          </a:prstGeom>
          <a:solidFill>
            <a:srgbClr val="EAEAEA"/>
          </a:solidFill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2200" b="1" dirty="0"/>
              <a:t>Fraud Center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45380" y="3000942"/>
            <a:ext cx="2514600" cy="453458"/>
          </a:xfrm>
          <a:prstGeom prst="rect">
            <a:avLst/>
          </a:prstGeom>
          <a:solidFill>
            <a:srgbClr val="EAEAEA"/>
          </a:solidFill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2200" b="1" dirty="0"/>
              <a:t>Adults &amp; Families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61560" y="4209982"/>
            <a:ext cx="2514600" cy="453458"/>
          </a:xfrm>
          <a:prstGeom prst="rect">
            <a:avLst/>
          </a:prstGeom>
          <a:solidFill>
            <a:srgbClr val="EAEAEA"/>
          </a:solidFill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2200" b="1" dirty="0"/>
              <a:t>Military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61560" y="5419022"/>
            <a:ext cx="2514600" cy="453458"/>
          </a:xfrm>
          <a:prstGeom prst="rect">
            <a:avLst/>
          </a:prstGeom>
          <a:solidFill>
            <a:srgbClr val="EAEAEA"/>
          </a:solidFill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2200" b="1" dirty="0"/>
              <a:t>Women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45380" y="6477000"/>
            <a:ext cx="2849880" cy="453458"/>
          </a:xfrm>
          <a:prstGeom prst="rect">
            <a:avLst/>
          </a:prstGeom>
          <a:solidFill>
            <a:srgbClr val="EAEAEA"/>
          </a:solidFill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2200" b="1" u="sng" dirty="0"/>
              <a:t>Conversation Starters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45380" y="6908800"/>
            <a:ext cx="5867400" cy="802271"/>
          </a:xfrm>
          <a:prstGeom prst="rect">
            <a:avLst/>
          </a:prstGeom>
          <a:solidFill>
            <a:srgbClr val="EAEAEA"/>
          </a:solidFill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2200" b="1" dirty="0"/>
              <a:t>Empty Nest, Couples, Families,</a:t>
            </a:r>
            <a:br>
              <a:rPr lang="en-US" sz="2200" b="1" dirty="0"/>
            </a:br>
            <a:r>
              <a:rPr lang="en-US" sz="2200" b="1" dirty="0"/>
              <a:t>Military, At work, In Crisis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95260" y="1727200"/>
            <a:ext cx="2514600" cy="941797"/>
          </a:xfrm>
          <a:prstGeom prst="rect">
            <a:avLst/>
          </a:prstGeom>
          <a:solidFill>
            <a:srgbClr val="EAEAEA"/>
          </a:solidFill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Alerts</a:t>
            </a:r>
          </a:p>
          <a:p>
            <a:r>
              <a:rPr lang="en-US" sz="2200" b="1" dirty="0"/>
              <a:t>Informed Investor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529697"/>
            <a:ext cx="6202680" cy="592983"/>
          </a:xfrm>
          <a:prstGeom prst="rect">
            <a:avLst/>
          </a:prstGeom>
          <a:solidFill>
            <a:srgbClr val="FFFFCC"/>
          </a:solidFill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100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www.nasaa.org/investor-education</a:t>
            </a:r>
            <a:r>
              <a:rPr lang="en-US" sz="31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/</a:t>
            </a:r>
            <a:r>
              <a:rPr lang="en-US" sz="31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endParaRPr lang="en-US" sz="3100" b="1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259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2460" y="3195320"/>
            <a:ext cx="2179320" cy="2590800"/>
          </a:xfrm>
          <a:solidFill>
            <a:srgbClr val="FFFFCC"/>
          </a:solidFill>
        </p:spPr>
        <p:txBody>
          <a:bodyPr>
            <a:normAutofit fontScale="92500"/>
          </a:bodyPr>
          <a:lstStyle/>
          <a:p>
            <a:pPr marL="0" indent="0">
              <a:spcAft>
                <a:spcPts val="669"/>
              </a:spcAft>
              <a:buNone/>
            </a:pPr>
            <a:r>
              <a:rPr lang="en-US" b="1" dirty="0" err="1" smtClean="0"/>
              <a:t>ecurities</a:t>
            </a:r>
            <a:endParaRPr lang="en-US" b="1" dirty="0" smtClean="0"/>
          </a:p>
          <a:p>
            <a:pPr marL="0" indent="0">
              <a:spcAft>
                <a:spcPts val="669"/>
              </a:spcAft>
              <a:buNone/>
            </a:pPr>
            <a:endParaRPr lang="en-US" sz="1300" b="1" dirty="0"/>
          </a:p>
          <a:p>
            <a:pPr marL="0" indent="0">
              <a:spcAft>
                <a:spcPts val="669"/>
              </a:spcAft>
              <a:buNone/>
            </a:pPr>
            <a:r>
              <a:rPr lang="en-US" b="1" dirty="0" err="1" smtClean="0"/>
              <a:t>xchange</a:t>
            </a:r>
            <a:endParaRPr lang="en-US" b="1" dirty="0" smtClean="0"/>
          </a:p>
          <a:p>
            <a:pPr marL="0" indent="0">
              <a:buNone/>
            </a:pPr>
            <a:endParaRPr lang="en-US" sz="1300" b="1" dirty="0"/>
          </a:p>
          <a:p>
            <a:pPr marL="0" indent="0">
              <a:buNone/>
            </a:pPr>
            <a:r>
              <a:rPr lang="en-US" b="1" dirty="0" err="1" smtClean="0"/>
              <a:t>ommission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39540" y="3022600"/>
            <a:ext cx="670560" cy="2849880"/>
          </a:xfrm>
          <a:prstGeom prst="rect">
            <a:avLst/>
          </a:prstGeom>
          <a:ln>
            <a:noFill/>
          </a:ln>
        </p:spPr>
        <p:txBody>
          <a:bodyPr vert="horz" lIns="101882" tIns="50941" rIns="101882" bIns="509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300" b="1" dirty="0">
                <a:solidFill>
                  <a:srgbClr val="FF0000"/>
                </a:solidFill>
              </a:rPr>
              <a:t>S</a:t>
            </a:r>
          </a:p>
          <a:p>
            <a:pPr marL="0" indent="0">
              <a:buNone/>
            </a:pPr>
            <a:r>
              <a:rPr lang="en-US" sz="5300" b="1" dirty="0">
                <a:solidFill>
                  <a:srgbClr val="FF0000"/>
                </a:solidFill>
              </a:rPr>
              <a:t>E</a:t>
            </a:r>
          </a:p>
          <a:p>
            <a:pPr marL="0" indent="0">
              <a:buNone/>
            </a:pPr>
            <a:r>
              <a:rPr lang="en-US" sz="5300" b="1" dirty="0">
                <a:solidFill>
                  <a:srgbClr val="FF0000"/>
                </a:solidFill>
              </a:rPr>
              <a:t>C</a:t>
            </a:r>
          </a:p>
        </p:txBody>
      </p:sp>
      <p:pic>
        <p:nvPicPr>
          <p:cNvPr id="4098" name="Picture 2" descr="http://www.paytoplaylawblog.com/uploads/image/seclog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989"/>
            <a:ext cx="3352800" cy="259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6131561"/>
            <a:ext cx="10058400" cy="1569661"/>
          </a:xfrm>
          <a:prstGeom prst="rect">
            <a:avLst/>
          </a:prstGeom>
        </p:spPr>
        <p:txBody>
          <a:bodyPr wrap="square" lIns="101882" tIns="50941" rIns="101882" bIns="50941">
            <a:spAutoFit/>
          </a:bodyPr>
          <a:lstStyle/>
          <a:p>
            <a:r>
              <a:rPr lang="en-US" sz="3100" b="1" dirty="0"/>
              <a:t>Federal agency  oversees fair, orderly, and efficient markets, protects investors, and fosters capital formation to help the economy </a:t>
            </a:r>
          </a:p>
        </p:txBody>
      </p:sp>
    </p:spTree>
    <p:extLst>
      <p:ext uri="{BB962C8B-B14F-4D97-AF65-F5344CB8AC3E}">
        <p14:creationId xmlns:p14="http://schemas.microsoft.com/office/powerpoint/2010/main" xmlns="" val="335280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431800"/>
            <a:ext cx="13411200" cy="86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1"/>
            <a:ext cx="3101340" cy="732508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4000" b="1" dirty="0"/>
              <a:t>www.sec.gov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514600" y="7167880"/>
            <a:ext cx="1424940" cy="34544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3461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sabilitygeek.com/wp-content/uploads/2011/12/UsabilityGeek-Usabilla-Usability-UX-Defini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066800"/>
            <a:ext cx="1019048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219200"/>
            <a:ext cx="2895600" cy="20005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4000" b="1" dirty="0" smtClean="0"/>
          </a:p>
          <a:p>
            <a:pPr algn="ctr"/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Definitions</a:t>
            </a:r>
          </a:p>
          <a:p>
            <a:pPr algn="ctr"/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4121742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11200" cy="86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280" y="2763520"/>
            <a:ext cx="10812780" cy="5476371"/>
          </a:xfrm>
          <a:prstGeom prst="rect">
            <a:avLst/>
          </a:prstGeom>
          <a:solidFill>
            <a:schemeClr val="bg1"/>
          </a:solidFill>
        </p:spPr>
        <p:txBody>
          <a:bodyPr wrap="square" lIns="101882" tIns="50941" rIns="101882" bIns="50941" rtlCol="0">
            <a:spAutoFit/>
          </a:bodyPr>
          <a:lstStyle/>
          <a:p>
            <a:pPr marL="318383" indent="-318383">
              <a:buFont typeface="Arial" pitchFamily="34" charset="0"/>
              <a:buChar char="•"/>
            </a:pPr>
            <a:r>
              <a:rPr lang="en-US" sz="3100" b="1" dirty="0"/>
              <a:t>Company or fund name, ticker symbol, </a:t>
            </a:r>
            <a:br>
              <a:rPr lang="en-US" sz="3100" b="1" dirty="0"/>
            </a:br>
            <a:r>
              <a:rPr lang="en-US" sz="3100" b="1" dirty="0">
                <a:solidFill>
                  <a:srgbClr val="FF0000"/>
                </a:solidFill>
              </a:rPr>
              <a:t>CIK</a:t>
            </a:r>
            <a:r>
              <a:rPr lang="en-US" sz="3100" b="1" dirty="0"/>
              <a:t> (</a:t>
            </a:r>
            <a:r>
              <a:rPr lang="en-US" sz="3100" b="1" u="sng" dirty="0">
                <a:solidFill>
                  <a:srgbClr val="FF0000"/>
                </a:solidFill>
              </a:rPr>
              <a:t>C</a:t>
            </a:r>
            <a:r>
              <a:rPr lang="en-US" sz="3100" b="1" dirty="0"/>
              <a:t>entral </a:t>
            </a:r>
            <a:r>
              <a:rPr lang="en-US" sz="3100" b="1" u="sng" dirty="0">
                <a:solidFill>
                  <a:srgbClr val="FF0000"/>
                </a:solidFill>
              </a:rPr>
              <a:t>I</a:t>
            </a:r>
            <a:r>
              <a:rPr lang="en-US" sz="3100" b="1" dirty="0"/>
              <a:t>ndex </a:t>
            </a:r>
            <a:r>
              <a:rPr lang="en-US" sz="3100" b="1" u="sng" dirty="0">
                <a:solidFill>
                  <a:srgbClr val="FF0000"/>
                </a:solidFill>
              </a:rPr>
              <a:t>K</a:t>
            </a:r>
            <a:r>
              <a:rPr lang="en-US" sz="3100" b="1" dirty="0"/>
              <a:t>ey), file number, state, country or </a:t>
            </a:r>
            <a:br>
              <a:rPr lang="en-US" sz="3100" b="1" dirty="0"/>
            </a:br>
            <a:r>
              <a:rPr lang="en-US" sz="3100" b="1" dirty="0">
                <a:solidFill>
                  <a:srgbClr val="FF0000"/>
                </a:solidFill>
              </a:rPr>
              <a:t>SIC</a:t>
            </a:r>
            <a:r>
              <a:rPr lang="en-US" sz="3100" b="1" dirty="0"/>
              <a:t> (</a:t>
            </a:r>
            <a:r>
              <a:rPr lang="en-US" sz="3100" b="1" u="sng" dirty="0">
                <a:solidFill>
                  <a:srgbClr val="FF0000"/>
                </a:solidFill>
              </a:rPr>
              <a:t>S</a:t>
            </a:r>
            <a:r>
              <a:rPr lang="en-US" sz="3100" b="1" dirty="0"/>
              <a:t>tandard </a:t>
            </a:r>
            <a:r>
              <a:rPr lang="en-US" sz="3100" b="1" u="sng" dirty="0">
                <a:solidFill>
                  <a:srgbClr val="FF0000"/>
                </a:solidFill>
              </a:rPr>
              <a:t>I</a:t>
            </a:r>
            <a:r>
              <a:rPr lang="en-US" sz="3100" b="1" dirty="0"/>
              <a:t>ndustrial </a:t>
            </a:r>
            <a:r>
              <a:rPr lang="en-US" sz="3100" b="1" u="sng" dirty="0">
                <a:solidFill>
                  <a:srgbClr val="FF0000"/>
                </a:solidFill>
              </a:rPr>
              <a:t>C</a:t>
            </a:r>
            <a:r>
              <a:rPr lang="en-US" sz="3100" b="1" dirty="0"/>
              <a:t>lassification)</a:t>
            </a:r>
          </a:p>
          <a:p>
            <a:pPr marL="318383" indent="-318383">
              <a:buFont typeface="Arial" pitchFamily="34" charset="0"/>
              <a:buChar char="•"/>
            </a:pPr>
            <a:r>
              <a:rPr lang="en-US" sz="3100" b="1" dirty="0"/>
              <a:t>Most recent filings</a:t>
            </a:r>
          </a:p>
          <a:p>
            <a:pPr marL="318383" indent="-318383">
              <a:buFont typeface="Arial" pitchFamily="34" charset="0"/>
              <a:buChar char="•"/>
            </a:pPr>
            <a:r>
              <a:rPr lang="en-US" sz="3100" b="1" dirty="0"/>
              <a:t>Full text (past 4 years)</a:t>
            </a:r>
          </a:p>
          <a:p>
            <a:pPr marL="318383" indent="-318383">
              <a:buFont typeface="Arial" pitchFamily="34" charset="0"/>
              <a:buChar char="•"/>
            </a:pPr>
            <a:r>
              <a:rPr lang="en-US" sz="3100" b="1" dirty="0"/>
              <a:t>Boolean and advanced search, including addresses</a:t>
            </a:r>
          </a:p>
          <a:p>
            <a:pPr marL="318383" indent="-318383">
              <a:buFont typeface="Arial" pitchFamily="34" charset="0"/>
              <a:buChar char="•"/>
            </a:pPr>
            <a:r>
              <a:rPr lang="en-US" sz="3100" b="1" dirty="0"/>
              <a:t>Key mutual fund disclosures</a:t>
            </a:r>
          </a:p>
          <a:p>
            <a:pPr marL="318383" indent="-318383">
              <a:buFont typeface="Arial" pitchFamily="34" charset="0"/>
              <a:buChar char="•"/>
            </a:pPr>
            <a:r>
              <a:rPr lang="en-US" sz="3100" b="1" dirty="0"/>
              <a:t>Mutual fund voting records</a:t>
            </a:r>
          </a:p>
          <a:p>
            <a:pPr marL="318383" indent="-318383">
              <a:buFont typeface="Arial" pitchFamily="34" charset="0"/>
              <a:buChar char="•"/>
            </a:pPr>
            <a:r>
              <a:rPr lang="en-US" sz="3100" b="1" dirty="0"/>
              <a:t>Mutual fund name, ticker or SEC key (since Feb. 2006)</a:t>
            </a:r>
          </a:p>
          <a:p>
            <a:pPr marL="318383" indent="-318383">
              <a:buFont typeface="Arial" pitchFamily="34" charset="0"/>
              <a:buChar char="•"/>
            </a:pPr>
            <a:r>
              <a:rPr lang="en-US" sz="3100" b="1" dirty="0"/>
              <a:t>Variable insurance products (since Feb. 2006)</a:t>
            </a:r>
          </a:p>
          <a:p>
            <a:endParaRPr lang="en-US" sz="31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41120" y="1668976"/>
            <a:ext cx="7208520" cy="1210873"/>
          </a:xfrm>
          <a:prstGeom prst="rect">
            <a:avLst/>
          </a:prstGeom>
          <a:solidFill>
            <a:srgbClr val="0033CC"/>
          </a:solidFill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Search EDGAR on public offerings by:</a:t>
            </a:r>
          </a:p>
        </p:txBody>
      </p:sp>
    </p:spTree>
    <p:extLst>
      <p:ext uri="{BB962C8B-B14F-4D97-AF65-F5344CB8AC3E}">
        <p14:creationId xmlns:p14="http://schemas.microsoft.com/office/powerpoint/2010/main" xmlns="" val="406650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933700" y="2331720"/>
            <a:ext cx="838200" cy="5095240"/>
          </a:xfrm>
          <a:prstGeom prst="rect">
            <a:avLst/>
          </a:prstGeom>
          <a:ln>
            <a:noFill/>
          </a:ln>
        </p:spPr>
        <p:txBody>
          <a:bodyPr vert="horz" lIns="101882" tIns="50941" rIns="101882" bIns="509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300" b="1" dirty="0">
                <a:solidFill>
                  <a:srgbClr val="FF0000"/>
                </a:solidFill>
              </a:rPr>
              <a:t>  F</a:t>
            </a:r>
          </a:p>
          <a:p>
            <a:pPr marL="0" indent="0">
              <a:buNone/>
            </a:pPr>
            <a:r>
              <a:rPr lang="en-US" sz="5300" b="1" dirty="0">
                <a:solidFill>
                  <a:srgbClr val="FF0000"/>
                </a:solidFill>
              </a:rPr>
              <a:t>IN</a:t>
            </a:r>
          </a:p>
          <a:p>
            <a:pPr marL="0" indent="0">
              <a:buNone/>
            </a:pPr>
            <a:r>
              <a:rPr lang="en-US" sz="5300" b="1" dirty="0">
                <a:solidFill>
                  <a:srgbClr val="FF0000"/>
                </a:solidFill>
              </a:rPr>
              <a:t> R</a:t>
            </a:r>
          </a:p>
          <a:p>
            <a:pPr marL="0" indent="0">
              <a:buNone/>
            </a:pPr>
            <a:r>
              <a:rPr lang="en-US" sz="5300" b="1" dirty="0">
                <a:solidFill>
                  <a:srgbClr val="FF0000"/>
                </a:solidFill>
              </a:rPr>
              <a:t> A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88080" y="2504440"/>
            <a:ext cx="2179320" cy="3886200"/>
          </a:xfrm>
          <a:solidFill>
            <a:srgbClr val="FFFFCC"/>
          </a:solidFill>
        </p:spPr>
        <p:txBody>
          <a:bodyPr>
            <a:normAutofit/>
          </a:bodyPr>
          <a:lstStyle/>
          <a:p>
            <a:pPr marL="0" indent="0">
              <a:spcAft>
                <a:spcPts val="669"/>
              </a:spcAft>
              <a:buNone/>
            </a:pPr>
            <a:r>
              <a:rPr lang="en-US" b="1" dirty="0" err="1" smtClean="0"/>
              <a:t>inancial</a:t>
            </a:r>
            <a:endParaRPr lang="en-US" b="1" dirty="0" smtClean="0"/>
          </a:p>
          <a:p>
            <a:pPr marL="0" indent="0">
              <a:spcAft>
                <a:spcPts val="669"/>
              </a:spcAft>
              <a:buNone/>
            </a:pPr>
            <a:endParaRPr lang="en-US" sz="1300" b="1" dirty="0"/>
          </a:p>
          <a:p>
            <a:pPr marL="0" indent="0">
              <a:spcAft>
                <a:spcPts val="669"/>
              </a:spcAft>
              <a:buNone/>
            </a:pPr>
            <a:r>
              <a:rPr lang="en-US" sz="3100" b="1" dirty="0" err="1"/>
              <a:t>dustry</a:t>
            </a:r>
            <a:endParaRPr lang="en-US" sz="3100" b="1" dirty="0"/>
          </a:p>
          <a:p>
            <a:pPr marL="0" indent="0">
              <a:spcAft>
                <a:spcPts val="669"/>
              </a:spcAft>
              <a:buNone/>
            </a:pPr>
            <a:endParaRPr lang="en-US" sz="1800" b="1" dirty="0"/>
          </a:p>
          <a:p>
            <a:pPr marL="0" indent="0">
              <a:spcAft>
                <a:spcPts val="669"/>
              </a:spcAft>
              <a:buNone/>
            </a:pPr>
            <a:r>
              <a:rPr lang="en-US" sz="3100" b="1" dirty="0" err="1"/>
              <a:t>egulatory</a:t>
            </a:r>
            <a:endParaRPr lang="en-US" sz="3100" b="1" dirty="0"/>
          </a:p>
          <a:p>
            <a:pPr marL="0" indent="0">
              <a:spcAft>
                <a:spcPts val="669"/>
              </a:spcAft>
              <a:buNone/>
            </a:pPr>
            <a:endParaRPr lang="en-US" sz="1200" b="1" dirty="0"/>
          </a:p>
          <a:p>
            <a:pPr marL="0" indent="0">
              <a:spcAft>
                <a:spcPts val="669"/>
              </a:spcAft>
              <a:buNone/>
            </a:pPr>
            <a:r>
              <a:rPr lang="en-US" sz="3100" b="1" dirty="0" err="1"/>
              <a:t>uthority</a:t>
            </a:r>
            <a:endParaRPr lang="en-US" sz="3100" b="1" dirty="0"/>
          </a:p>
        </p:txBody>
      </p:sp>
      <p:pic>
        <p:nvPicPr>
          <p:cNvPr id="5122" name="Picture 2" descr="http://www.hblr.org/wp-content/uploads/2010/11/Fin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4040" y="285652"/>
            <a:ext cx="6454140" cy="204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" y="6833977"/>
            <a:ext cx="10058400" cy="592983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100" b="1" dirty="0"/>
              <a:t>Wall Street’s self-policing organization, overseen by S.E.C.</a:t>
            </a:r>
          </a:p>
        </p:txBody>
      </p:sp>
    </p:spTree>
    <p:extLst>
      <p:ext uri="{BB962C8B-B14F-4D97-AF65-F5344CB8AC3E}">
        <p14:creationId xmlns:p14="http://schemas.microsoft.com/office/powerpoint/2010/main" xmlns="" val="140784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67640" y="-172720"/>
            <a:ext cx="13411200" cy="86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5321" y="420263"/>
            <a:ext cx="2682240" cy="592983"/>
          </a:xfrm>
          <a:prstGeom prst="rect">
            <a:avLst/>
          </a:prstGeom>
          <a:solidFill>
            <a:srgbClr val="FFFFCC"/>
          </a:solidFill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100" b="1" dirty="0">
                <a:hlinkClick r:id="rId4"/>
              </a:rPr>
              <a:t>www.finra.org</a:t>
            </a:r>
            <a:r>
              <a:rPr lang="en-US" sz="3100" b="1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" y="3195320"/>
            <a:ext cx="3939540" cy="31089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404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11096" y="-1122679"/>
            <a:ext cx="13729716" cy="8841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26018" y="556455"/>
            <a:ext cx="6603018" cy="662745"/>
          </a:xfrm>
          <a:prstGeom prst="rect">
            <a:avLst/>
          </a:prstGeom>
          <a:solidFill>
            <a:srgbClr val="FFC000"/>
          </a:solidFill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600" b="1" u="sng" dirty="0">
                <a:solidFill>
                  <a:srgbClr val="000066"/>
                </a:solidFill>
              </a:rPr>
              <a:t>www.SaveAndInvest.org</a:t>
            </a:r>
            <a:r>
              <a:rPr lang="en-US" sz="3600" b="1" dirty="0">
                <a:solidFill>
                  <a:srgbClr val="000066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45380" y="1496256"/>
            <a:ext cx="3512058" cy="662745"/>
          </a:xfrm>
          <a:prstGeom prst="rect">
            <a:avLst/>
          </a:prstGeom>
          <a:solidFill>
            <a:schemeClr val="bg1"/>
          </a:solidFill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600" b="1" dirty="0"/>
              <a:t>Investors 55+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05840" y="1529788"/>
            <a:ext cx="3512058" cy="662745"/>
          </a:xfrm>
          <a:prstGeom prst="rect">
            <a:avLst/>
          </a:prstGeom>
          <a:solidFill>
            <a:schemeClr val="bg1"/>
          </a:solidFill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600" b="1" dirty="0"/>
              <a:t>Military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76622" y="4836160"/>
            <a:ext cx="4936998" cy="1674305"/>
          </a:xfrm>
          <a:prstGeom prst="rect">
            <a:avLst/>
          </a:prstGeom>
          <a:solidFill>
            <a:schemeClr val="bg1"/>
          </a:solidFill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b="1" u="sng" dirty="0" smtClean="0"/>
              <a:t>Outsmarting Investment Fraud</a:t>
            </a:r>
          </a:p>
          <a:p>
            <a:pPr marL="318383" indent="-318383">
              <a:buFont typeface="Wingdings" pitchFamily="2" charset="2"/>
              <a:buChar char="Ø"/>
            </a:pPr>
            <a:r>
              <a:rPr lang="en-US" b="1" dirty="0" smtClean="0"/>
              <a:t>Avoid investment fraud</a:t>
            </a:r>
          </a:p>
          <a:p>
            <a:pPr marL="318383" indent="-318383">
              <a:buFont typeface="Wingdings" pitchFamily="2" charset="2"/>
              <a:buChar char="Ø"/>
            </a:pPr>
            <a:r>
              <a:rPr lang="en-US" b="1" dirty="0"/>
              <a:t> </a:t>
            </a:r>
            <a:r>
              <a:rPr lang="en-US" b="1" dirty="0" smtClean="0"/>
              <a:t>Are you at risk?</a:t>
            </a:r>
          </a:p>
          <a:p>
            <a:pPr marL="318383" indent="-318383">
              <a:buFont typeface="Wingdings" pitchFamily="2" charset="2"/>
              <a:buChar char="Ø"/>
            </a:pPr>
            <a:r>
              <a:rPr lang="en-US" b="1" dirty="0"/>
              <a:t> </a:t>
            </a:r>
            <a:r>
              <a:rPr lang="en-US" b="1" dirty="0" smtClean="0"/>
              <a:t>Are you being scammed?</a:t>
            </a:r>
          </a:p>
          <a:p>
            <a:pPr marL="318383" indent="-318383">
              <a:buFont typeface="Wingdings" pitchFamily="2" charset="2"/>
              <a:buChar char="Ø"/>
            </a:pPr>
            <a:r>
              <a:rPr lang="en-US" b="1" dirty="0"/>
              <a:t> </a:t>
            </a:r>
            <a:r>
              <a:rPr lang="en-US" b="1" dirty="0" smtClean="0"/>
              <a:t>Free DVD: </a:t>
            </a:r>
            <a:r>
              <a:rPr lang="en-US" b="1" u="sng" dirty="0" smtClean="0"/>
              <a:t>Outsmarting Investment Fraud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0402" y="4553737"/>
            <a:ext cx="3679698" cy="1988236"/>
          </a:xfrm>
          <a:prstGeom prst="rect">
            <a:avLst/>
          </a:prstGeom>
          <a:solidFill>
            <a:schemeClr val="bg1"/>
          </a:solidFill>
        </p:spPr>
        <p:txBody>
          <a:bodyPr wrap="square" lIns="101882" tIns="50941" rIns="101882" bIns="50941" rtlCol="0">
            <a:spAutoFit/>
          </a:bodyPr>
          <a:lstStyle/>
          <a:p>
            <a:pPr marL="318383" indent="-318383">
              <a:buFont typeface="Wingdings" pitchFamily="2" charset="2"/>
              <a:buChar char="Ø"/>
            </a:pPr>
            <a:r>
              <a:rPr lang="en-US" b="1" dirty="0" smtClean="0"/>
              <a:t>Financial Capability Survey</a:t>
            </a:r>
          </a:p>
          <a:p>
            <a:pPr marL="318383" indent="-318383">
              <a:buFont typeface="Wingdings" pitchFamily="2" charset="2"/>
              <a:buChar char="Ø"/>
            </a:pPr>
            <a:r>
              <a:rPr lang="en-US" b="1" dirty="0" smtClean="0"/>
              <a:t>Manage your credit</a:t>
            </a:r>
          </a:p>
          <a:p>
            <a:pPr marL="318383" indent="-318383">
              <a:buFont typeface="Wingdings" pitchFamily="2" charset="2"/>
              <a:buChar char="Ø"/>
            </a:pPr>
            <a:r>
              <a:rPr lang="en-US" b="1" dirty="0" smtClean="0"/>
              <a:t>Buy a house</a:t>
            </a:r>
          </a:p>
          <a:p>
            <a:pPr marL="318383" indent="-318383">
              <a:buFont typeface="Wingdings" pitchFamily="2" charset="2"/>
              <a:buChar char="Ø"/>
            </a:pPr>
            <a:r>
              <a:rPr lang="en-US" b="1" dirty="0" smtClean="0"/>
              <a:t>Plan for retirement</a:t>
            </a:r>
          </a:p>
          <a:p>
            <a:pPr marL="318383" indent="-318383">
              <a:buFont typeface="Wingdings" pitchFamily="2" charset="2"/>
              <a:buChar char="Ø"/>
            </a:pPr>
            <a:r>
              <a:rPr lang="en-US" b="1" dirty="0" smtClean="0"/>
              <a:t>Car Buying Tips</a:t>
            </a:r>
          </a:p>
          <a:p>
            <a:pPr marL="318383" indent="-318383">
              <a:buFont typeface="Wingdings" pitchFamily="2" charset="2"/>
              <a:buChar char="Ø"/>
            </a:pPr>
            <a:r>
              <a:rPr lang="en-US" b="1" dirty="0" smtClean="0"/>
              <a:t>Deployment &amp; PCS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CCEA-DE0B-40E7-BADF-EA71F1FE582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854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ages.stockopedia.co.uk/published/investing-basics-what-does-margin-of-safety-me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302744" y="-29441"/>
            <a:ext cx="11361144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820" y="1209040"/>
            <a:ext cx="6873240" cy="2504440"/>
          </a:xfrm>
        </p:spPr>
        <p:txBody>
          <a:bodyPr>
            <a:no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Arial Rounded MT Bold" pitchFamily="34" charset="0"/>
              </a:rPr>
              <a:t>Investor Basics</a:t>
            </a:r>
          </a:p>
        </p:txBody>
      </p:sp>
    </p:spTree>
    <p:extLst>
      <p:ext uri="{BB962C8B-B14F-4D97-AF65-F5344CB8AC3E}">
        <p14:creationId xmlns:p14="http://schemas.microsoft.com/office/powerpoint/2010/main" xmlns="" val="88016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umais.us/newtown/blog/wp-content/uploads/2011/06/tugofwarro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01461"/>
            <a:ext cx="10058400" cy="3026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76160" y="536443"/>
            <a:ext cx="2489045" cy="136037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100" b="1" dirty="0"/>
              <a:t> </a:t>
            </a:r>
            <a:r>
              <a:rPr lang="en-US" sz="4000" b="1" dirty="0"/>
              <a:t>Protect</a:t>
            </a:r>
          </a:p>
          <a:p>
            <a:pPr algn="ctr"/>
            <a:r>
              <a:rPr lang="en-US" sz="4000" b="1" dirty="0"/>
              <a:t>investors!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20" y="539548"/>
            <a:ext cx="3855720" cy="136037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4000" b="1" dirty="0"/>
              <a:t>Encourage </a:t>
            </a:r>
          </a:p>
          <a:p>
            <a:pPr algn="ctr"/>
            <a:r>
              <a:rPr lang="en-US" sz="4000" b="1" dirty="0"/>
              <a:t>business growth!</a:t>
            </a:r>
          </a:p>
        </p:txBody>
      </p:sp>
      <p:sp>
        <p:nvSpPr>
          <p:cNvPr id="2" name="Rectangle 1"/>
          <p:cNvSpPr/>
          <p:nvPr/>
        </p:nvSpPr>
        <p:spPr>
          <a:xfrm>
            <a:off x="419100" y="5440680"/>
            <a:ext cx="2514600" cy="149989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lIns="101882" tIns="50941" rIns="101882" bIns="50941">
            <a:spAutoFit/>
          </a:bodyPr>
          <a:lstStyle/>
          <a:p>
            <a:pPr algn="ctr"/>
            <a:r>
              <a:rPr lang="en-US" sz="4900" b="1" dirty="0">
                <a:solidFill>
                  <a:srgbClr val="FF0000"/>
                </a:solidFill>
              </a:rPr>
              <a:t>Less</a:t>
            </a:r>
            <a:endParaRPr lang="en-US" sz="4900" b="1" dirty="0"/>
          </a:p>
          <a:p>
            <a:r>
              <a:rPr lang="en-US" sz="4000" b="1" dirty="0"/>
              <a:t> regulation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7234076" y="5375707"/>
            <a:ext cx="2430780" cy="149989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 lIns="101882" tIns="50941" rIns="101882" bIns="50941">
            <a:spAutoFit/>
          </a:bodyPr>
          <a:lstStyle/>
          <a:p>
            <a:pPr algn="ctr"/>
            <a:r>
              <a:rPr lang="en-US" sz="4900" b="1" dirty="0">
                <a:solidFill>
                  <a:srgbClr val="FF0000"/>
                </a:solidFill>
              </a:rPr>
              <a:t>More </a:t>
            </a:r>
            <a:r>
              <a:rPr lang="en-US" sz="4000" b="1" dirty="0"/>
              <a:t>regulation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2179320" y="2677160"/>
            <a:ext cx="5364480" cy="1151085"/>
          </a:xfrm>
          <a:prstGeom prst="rect">
            <a:avLst/>
          </a:prstGeom>
          <a:noFill/>
          <a:ln>
            <a:noFill/>
          </a:ln>
        </p:spPr>
        <p:txBody>
          <a:bodyPr wrap="square" lIns="101882" tIns="50941" rIns="101882" bIns="50941">
            <a:spAutoFit/>
          </a:bodyPr>
          <a:lstStyle/>
          <a:p>
            <a:pPr algn="ctr"/>
            <a:r>
              <a:rPr lang="en-US" sz="6700" b="1" i="1" dirty="0">
                <a:ln w="31550" cmpd="sng">
                  <a:gradFill>
                    <a:gsLst>
                      <a:gs pos="88000">
                        <a:srgbClr val="FF0000"/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Lucida Sans" pitchFamily="34" charset="0"/>
              </a:rPr>
              <a:t>T-e-n-s-i-o-n</a:t>
            </a:r>
          </a:p>
        </p:txBody>
      </p:sp>
    </p:spTree>
    <p:extLst>
      <p:ext uri="{BB962C8B-B14F-4D97-AF65-F5344CB8AC3E}">
        <p14:creationId xmlns:p14="http://schemas.microsoft.com/office/powerpoint/2010/main" xmlns="" val="36601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  <p:bldP spid="3" grpId="0" animBg="1"/>
      <p:bldP spid="4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163" y="140021"/>
            <a:ext cx="8509237" cy="1328100"/>
          </a:xfrm>
          <a:solidFill>
            <a:srgbClr val="CCFFFF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100" b="1" dirty="0"/>
              <a:t>*NASAA’s 2010 Enforcement Survey</a:t>
            </a:r>
            <a:br>
              <a:rPr lang="en-US" sz="3100" b="1" dirty="0"/>
            </a:br>
            <a:r>
              <a:rPr lang="en-US" b="1" dirty="0" smtClean="0">
                <a:hlinkClick r:id="rId3"/>
              </a:rPr>
              <a:t>www.nasaa.org/regulatory-activity/enforcement-legal-activity/enforcement-statistics</a:t>
            </a:r>
            <a:r>
              <a:rPr lang="en-US" b="1" dirty="0" smtClean="0"/>
              <a:t>  </a:t>
            </a:r>
            <a:endParaRPr lang="en-US" sz="2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" y="1727200"/>
            <a:ext cx="9974580" cy="621792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3100" b="1" dirty="0"/>
              <a:t> Securities fraud is up </a:t>
            </a:r>
            <a:r>
              <a:rPr lang="en-US" b="1" dirty="0" smtClean="0">
                <a:solidFill>
                  <a:srgbClr val="FF0000"/>
                </a:solidFill>
              </a:rPr>
              <a:t>10%</a:t>
            </a:r>
            <a:r>
              <a:rPr lang="en-US" sz="3100" b="1" dirty="0"/>
              <a:t/>
            </a:r>
            <a:br>
              <a:rPr lang="en-US" sz="3100" b="1" dirty="0"/>
            </a:br>
            <a:endParaRPr lang="en-US" sz="3100" b="1" dirty="0"/>
          </a:p>
          <a:p>
            <a:pPr>
              <a:buFont typeface="Wingdings" pitchFamily="2" charset="2"/>
              <a:buChar char="Ø"/>
            </a:pPr>
            <a:r>
              <a:rPr lang="en-US" sz="3100" b="1" dirty="0"/>
              <a:t> </a:t>
            </a:r>
            <a:r>
              <a:rPr lang="en-US" sz="4000" b="1" dirty="0"/>
              <a:t>1</a:t>
            </a:r>
            <a:r>
              <a:rPr lang="en-US" sz="3100" b="1" dirty="0"/>
              <a:t> in </a:t>
            </a:r>
            <a:r>
              <a:rPr lang="en-US" sz="4000" b="1" dirty="0"/>
              <a:t>3</a:t>
            </a:r>
            <a:r>
              <a:rPr lang="en-US" sz="3100" b="1" dirty="0"/>
              <a:t> enforcement actions involved </a:t>
            </a:r>
            <a:r>
              <a:rPr lang="en-US" sz="3100" b="1" dirty="0">
                <a:solidFill>
                  <a:srgbClr val="FF0000"/>
                </a:solidFill>
              </a:rPr>
              <a:t>senior citizens</a:t>
            </a:r>
          </a:p>
          <a:p>
            <a:pPr marL="0" indent="0">
              <a:buNone/>
            </a:pPr>
            <a:endParaRPr lang="en-US" sz="3100" b="1" dirty="0"/>
          </a:p>
          <a:p>
            <a:pPr>
              <a:buFont typeface="Wingdings" pitchFamily="2" charset="2"/>
              <a:buChar char="Ø"/>
            </a:pPr>
            <a:r>
              <a:rPr lang="en-US" sz="3100" b="1" dirty="0"/>
              <a:t> </a:t>
            </a:r>
            <a:r>
              <a:rPr lang="en-US" sz="3100" b="1" u="sng" dirty="0"/>
              <a:t>Top </a:t>
            </a:r>
            <a:r>
              <a:rPr lang="en-US" sz="4000" b="1" u="sng" dirty="0"/>
              <a:t>2</a:t>
            </a:r>
            <a:r>
              <a:rPr lang="en-US" sz="3100" b="1" u="sng" dirty="0"/>
              <a:t> Sources of Fraud</a:t>
            </a:r>
          </a:p>
          <a:p>
            <a:pPr marL="509412" lvl="1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Unregistered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u="sng" dirty="0" smtClean="0"/>
              <a:t>individuals</a:t>
            </a:r>
            <a:r>
              <a:rPr lang="en-US" b="1" dirty="0" smtClean="0"/>
              <a:t> selling </a:t>
            </a:r>
            <a:r>
              <a:rPr lang="en-US" b="1" i="1" dirty="0">
                <a:solidFill>
                  <a:srgbClr val="FF0000"/>
                </a:solidFill>
              </a:rPr>
              <a:t>u</a:t>
            </a:r>
            <a:r>
              <a:rPr lang="en-US" b="1" i="1" dirty="0" smtClean="0">
                <a:solidFill>
                  <a:srgbClr val="FF0000"/>
                </a:solidFill>
              </a:rPr>
              <a:t>nregistered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u="sng" dirty="0" smtClean="0"/>
              <a:t>securities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  <a:p>
            <a:pPr>
              <a:buFont typeface="Wingdings" pitchFamily="2" charset="2"/>
              <a:buChar char="Ø"/>
            </a:pPr>
            <a:r>
              <a:rPr lang="en-US" sz="3100" b="1" dirty="0"/>
              <a:t> </a:t>
            </a:r>
            <a:r>
              <a:rPr lang="en-US" sz="3100" b="1" u="sng" dirty="0"/>
              <a:t>Top </a:t>
            </a:r>
            <a:r>
              <a:rPr lang="en-US" sz="4000" b="1" u="sng" dirty="0"/>
              <a:t>2</a:t>
            </a:r>
            <a:r>
              <a:rPr lang="en-US" sz="3100" b="1" u="sng" dirty="0"/>
              <a:t> products of fraud</a:t>
            </a:r>
          </a:p>
          <a:p>
            <a:pPr marL="1018824" lvl="1" indent="-573089">
              <a:buFont typeface="+mj-lt"/>
              <a:buAutoNum type="arabicPeriod"/>
            </a:pPr>
            <a:r>
              <a:rPr lang="en-US" b="1" dirty="0" smtClean="0"/>
              <a:t>Private offerings (Regulation “D”)</a:t>
            </a:r>
          </a:p>
          <a:p>
            <a:pPr marL="1018824" lvl="1" indent="-573089">
              <a:buFont typeface="+mj-lt"/>
              <a:buAutoNum type="arabicPeriod"/>
            </a:pPr>
            <a:r>
              <a:rPr lang="en-US" b="1" dirty="0" smtClean="0"/>
              <a:t>Real estate investments or interests (especially distressed properties)</a:t>
            </a:r>
          </a:p>
          <a:p>
            <a:pPr marL="445736" lvl="1" indent="0">
              <a:buNone/>
            </a:pPr>
            <a:endParaRPr lang="en-US" b="1" dirty="0" smtClean="0"/>
          </a:p>
          <a:p>
            <a:pPr lvl="1"/>
            <a:endParaRPr lang="en-US" b="1" dirty="0"/>
          </a:p>
          <a:p>
            <a:pPr lvl="1"/>
            <a:endParaRPr lang="en-US" b="1" dirty="0" smtClean="0"/>
          </a:p>
        </p:txBody>
      </p:sp>
      <p:pic>
        <p:nvPicPr>
          <p:cNvPr id="3074" name="Picture 2" descr="C:\Users\OFI\AppData\Local\Microsoft\Windows\Temporary Internet Files\Content.IE5\8XRD6JPM\MC900434391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26739">
            <a:off x="71128" y="116951"/>
            <a:ext cx="1617046" cy="16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905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4940" y="311256"/>
            <a:ext cx="7040880" cy="1588664"/>
          </a:xfrm>
          <a:solidFill>
            <a:srgbClr val="CCFFFF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Top Products of Investment Fraud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500" b="1" u="sng" dirty="0"/>
              <a:t>TIME </a:t>
            </a:r>
            <a:r>
              <a:rPr lang="en-US" sz="3500" b="1" u="sng" dirty="0" err="1"/>
              <a:t>Moneyland</a:t>
            </a:r>
            <a:r>
              <a:rPr lang="en-US" sz="3500" b="1" dirty="0"/>
              <a:t>, December 16, 2011</a:t>
            </a:r>
            <a:br>
              <a:rPr lang="en-US" sz="3500" b="1" dirty="0"/>
            </a:br>
            <a:r>
              <a:rPr lang="en-US" sz="4000" b="1" i="1" dirty="0"/>
              <a:t>Financial Scams Target Boomers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140" y="2297536"/>
            <a:ext cx="6202680" cy="5129425"/>
          </a:xfrm>
        </p:spPr>
        <p:txBody>
          <a:bodyPr>
            <a:normAutofit lnSpcReduction="10000"/>
          </a:bodyPr>
          <a:lstStyle/>
          <a:p>
            <a:pPr marL="573089" indent="-573089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Unregistered securities </a:t>
            </a:r>
          </a:p>
          <a:p>
            <a:pPr marL="956917" lvl="1" indent="-571321">
              <a:buFont typeface="Wingdings" pitchFamily="2" charset="2"/>
              <a:buChar char="ü"/>
            </a:pPr>
            <a:r>
              <a:rPr lang="en-US" b="1" dirty="0" smtClean="0"/>
              <a:t>Promissory notes</a:t>
            </a:r>
          </a:p>
          <a:p>
            <a:pPr marL="955148" lvl="1" indent="-509412">
              <a:buFont typeface="Wingdings" pitchFamily="2" charset="2"/>
              <a:buChar char="ü"/>
            </a:pPr>
            <a:r>
              <a:rPr lang="en-US" b="1" dirty="0" smtClean="0"/>
              <a:t>Private offerings</a:t>
            </a:r>
          </a:p>
          <a:p>
            <a:pPr marL="955148" lvl="1" indent="-509412">
              <a:buFont typeface="Wingdings" pitchFamily="2" charset="2"/>
              <a:buChar char="ü"/>
            </a:pPr>
            <a:r>
              <a:rPr lang="en-US" b="1" dirty="0" smtClean="0"/>
              <a:t>Investment contracts</a:t>
            </a:r>
          </a:p>
          <a:p>
            <a:pPr marL="445736" lvl="1" indent="0">
              <a:buNone/>
            </a:pPr>
            <a:endParaRPr lang="en-US" b="1" dirty="0" smtClean="0"/>
          </a:p>
          <a:p>
            <a:pPr marL="573089" indent="-573089">
              <a:buFont typeface="+mj-lt"/>
              <a:buAutoNum type="arabicPeriod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Non-traditional securities</a:t>
            </a:r>
          </a:p>
          <a:p>
            <a:pPr lvl="1">
              <a:buFont typeface="Wingdings" pitchFamily="2" charset="2"/>
              <a:buChar char="ü"/>
            </a:pPr>
            <a:r>
              <a:rPr lang="en-US" b="1" dirty="0" smtClean="0"/>
              <a:t> Gold mines</a:t>
            </a:r>
          </a:p>
          <a:p>
            <a:pPr lvl="1">
              <a:buFont typeface="Wingdings" pitchFamily="2" charset="2"/>
              <a:buChar char="ü"/>
            </a:pPr>
            <a:r>
              <a:rPr lang="en-US" b="1" dirty="0" smtClean="0"/>
              <a:t> Oil and gas wells</a:t>
            </a:r>
          </a:p>
          <a:p>
            <a:pPr lvl="1">
              <a:buFont typeface="Wingdings" pitchFamily="2" charset="2"/>
              <a:buChar char="ü"/>
            </a:pPr>
            <a:r>
              <a:rPr lang="en-US" b="1" dirty="0" smtClean="0"/>
              <a:t> Real estate</a:t>
            </a:r>
            <a:endParaRPr lang="en-US" b="1" dirty="0"/>
          </a:p>
        </p:txBody>
      </p:sp>
      <p:sp>
        <p:nvSpPr>
          <p:cNvPr id="4" name="5-Point Star 3"/>
          <p:cNvSpPr/>
          <p:nvPr/>
        </p:nvSpPr>
        <p:spPr>
          <a:xfrm>
            <a:off x="2514600" y="3368040"/>
            <a:ext cx="586740" cy="51816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4303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bldLvl="4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" y="3156066"/>
            <a:ext cx="8884920" cy="2802774"/>
          </a:xfrm>
          <a:solidFill>
            <a:srgbClr val="FFFFCC"/>
          </a:solidFill>
          <a:ln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100" b="1" dirty="0"/>
              <a:t>Investments  sold in our state are legally required to be:</a:t>
            </a:r>
          </a:p>
          <a:p>
            <a:pPr marL="0" indent="0" algn="ctr">
              <a:buNone/>
            </a:pPr>
            <a:r>
              <a:rPr lang="en-US" sz="4000" b="1" u="sng" dirty="0"/>
              <a:t>registered</a:t>
            </a:r>
            <a:r>
              <a:rPr lang="en-US" sz="3300" b="1" dirty="0"/>
              <a:t> </a:t>
            </a:r>
            <a:br>
              <a:rPr lang="en-US" sz="3300" b="1" dirty="0"/>
            </a:br>
            <a:r>
              <a:rPr lang="en-US" sz="4300" b="1" dirty="0">
                <a:solidFill>
                  <a:srgbClr val="FF0000"/>
                </a:solidFill>
              </a:rPr>
              <a:t>OR</a:t>
            </a:r>
            <a:r>
              <a:rPr lang="en-US" b="1" dirty="0" smtClean="0"/>
              <a:t> </a:t>
            </a:r>
          </a:p>
          <a:p>
            <a:pPr marL="0" indent="0" algn="ctr">
              <a:buNone/>
            </a:pPr>
            <a:r>
              <a:rPr lang="en-US" sz="4000" b="1" u="sng" dirty="0"/>
              <a:t>exempt</a:t>
            </a:r>
            <a:r>
              <a:rPr lang="en-US" sz="3100" b="1" dirty="0"/>
              <a:t> </a:t>
            </a:r>
            <a:r>
              <a:rPr lang="en-US" b="1" dirty="0" smtClean="0"/>
              <a:t>from registration</a:t>
            </a:r>
            <a:endParaRPr lang="en-US" b="1" u="sng" dirty="0"/>
          </a:p>
        </p:txBody>
      </p:sp>
      <p:pic>
        <p:nvPicPr>
          <p:cNvPr id="6" name="Picture 6" descr="http://www2.farmingdale.edu/campuspages/CampusAffiliates/LIEOC/Registra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71900" y="172721"/>
            <a:ext cx="2789635" cy="275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3400" y="6248400"/>
            <a:ext cx="8991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Check with your state’s securities regulator to verify that the security you’re considering buying is </a:t>
            </a:r>
            <a:r>
              <a:rPr lang="en-US" sz="2800" b="1" u="sng" dirty="0" smtClean="0"/>
              <a:t>registered</a:t>
            </a:r>
            <a:r>
              <a:rPr lang="en-US" sz="2800" b="1" dirty="0" smtClean="0"/>
              <a:t> or </a:t>
            </a:r>
            <a:r>
              <a:rPr lang="en-US" sz="2800" b="1" u="sng" dirty="0" smtClean="0"/>
              <a:t>exempt</a:t>
            </a:r>
            <a:r>
              <a:rPr lang="en-US" sz="2800" b="1" dirty="0" smtClean="0"/>
              <a:t> from registration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345417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5756776"/>
            <a:ext cx="3442116" cy="1842904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en-US" sz="3600" b="1" dirty="0"/>
              <a:t>Individual </a:t>
            </a:r>
            <a:br>
              <a:rPr lang="en-US" sz="3600" b="1" dirty="0"/>
            </a:br>
            <a:r>
              <a:rPr lang="en-US" sz="3100" b="1" dirty="0"/>
              <a:t>selling the product</a:t>
            </a:r>
            <a:br>
              <a:rPr lang="en-US" sz="3100" b="1" dirty="0"/>
            </a:br>
            <a:r>
              <a:rPr lang="en-US" sz="3100" b="1" dirty="0">
                <a:solidFill>
                  <a:srgbClr val="FF0000"/>
                </a:solidFill>
              </a:rPr>
              <a:t>There are </a:t>
            </a:r>
            <a:r>
              <a:rPr lang="en-US" sz="3000" b="1" dirty="0">
                <a:solidFill>
                  <a:srgbClr val="FF0000"/>
                </a:solidFill>
              </a:rPr>
              <a:t>Exemptions from registering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8986D-C90E-4FF1-B051-DF137DA8EAB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0" y="5756776"/>
            <a:ext cx="3604260" cy="184290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101882" tIns="50941" rIns="101882" bIns="50941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Product (security) </a:t>
            </a:r>
            <a:r>
              <a:rPr lang="en-US" sz="3100" b="1" dirty="0"/>
              <a:t>being sold</a:t>
            </a:r>
          </a:p>
          <a:p>
            <a:r>
              <a:rPr lang="en-US" sz="3100" b="1" dirty="0">
                <a:solidFill>
                  <a:srgbClr val="FF0000"/>
                </a:solidFill>
              </a:rPr>
              <a:t>There are Exemptions from registering</a:t>
            </a:r>
            <a:endParaRPr lang="en-US" sz="31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41120" y="259081"/>
            <a:ext cx="7459980" cy="662745"/>
          </a:xfrm>
          <a:prstGeom prst="rect">
            <a:avLst/>
          </a:prstGeom>
          <a:solidFill>
            <a:srgbClr val="CCFFFF"/>
          </a:solidFill>
          <a:ln>
            <a:solidFill>
              <a:srgbClr val="FF0000"/>
            </a:solidFill>
          </a:ln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3600" b="1" dirty="0"/>
              <a:t> What is required to be “registered”?  </a:t>
            </a:r>
          </a:p>
        </p:txBody>
      </p:sp>
      <p:pic>
        <p:nvPicPr>
          <p:cNvPr id="2051" name="Picture 3" descr="C:\Users\OFI\AppData\Local\Microsoft\Windows\Temporary Internet Files\Content.IE5\Q2NJM1M2\MC90019745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0805" y="2718203"/>
            <a:ext cx="3726256" cy="393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FI\AppData\Local\Microsoft\Windows\Temporary Internet Files\Content.IE5\Q2NJM1M2\MC90043635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274973">
            <a:off x="5466481" y="3236775"/>
            <a:ext cx="1844040" cy="189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OFI\AppData\Local\Microsoft\Windows\Temporary Internet Files\Content.IE5\6QEGTCAY\MC900434823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0805" y="4029515"/>
            <a:ext cx="1270396" cy="130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5923" y="1122680"/>
            <a:ext cx="10058400" cy="592983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100" b="1" dirty="0"/>
              <a:t>The </a:t>
            </a:r>
            <a:r>
              <a:rPr lang="en-US" sz="3100" b="1" u="sng" dirty="0"/>
              <a:t>individual</a:t>
            </a:r>
            <a:r>
              <a:rPr lang="en-US" sz="3100" b="1" dirty="0"/>
              <a:t> and the </a:t>
            </a:r>
            <a:r>
              <a:rPr lang="en-US" sz="3100" b="1" u="sng" dirty="0"/>
              <a:t>product sold</a:t>
            </a:r>
            <a:r>
              <a:rPr lang="en-US" sz="3100" b="1" dirty="0"/>
              <a:t> are two separate things</a:t>
            </a:r>
          </a:p>
        </p:txBody>
      </p:sp>
    </p:spTree>
    <p:extLst>
      <p:ext uri="{BB962C8B-B14F-4D97-AF65-F5344CB8AC3E}">
        <p14:creationId xmlns:p14="http://schemas.microsoft.com/office/powerpoint/2010/main" xmlns="" val="287767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vestopedia Say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20040" y="3168333"/>
            <a:ext cx="838200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OFI\AppData\Local\Microsoft\Windows\Temporary Internet Files\Content.IE5\Q2NJM1M2\MP90043898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50533" y="-86360"/>
            <a:ext cx="11642994" cy="803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6045202"/>
            <a:ext cx="8801100" cy="1727199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4500" b="1" dirty="0">
                <a:solidFill>
                  <a:srgbClr val="FF0000"/>
                </a:solidFill>
              </a:rPr>
              <a:t>Each State </a:t>
            </a:r>
            <a:r>
              <a:rPr lang="en-US" sz="3100" b="1" dirty="0"/>
              <a:t>has its own Securities laws and rules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100" b="1" dirty="0"/>
              <a:t>that protect the </a:t>
            </a:r>
            <a:r>
              <a:rPr lang="en-US" sz="4000" b="1" dirty="0">
                <a:solidFill>
                  <a:srgbClr val="FF0000"/>
                </a:solidFill>
              </a:rPr>
              <a:t>general public </a:t>
            </a:r>
            <a:r>
              <a:rPr lang="en-US" sz="3100" b="1" dirty="0"/>
              <a:t>from fraud </a:t>
            </a:r>
            <a:br>
              <a:rPr lang="en-US" sz="3100" b="1" dirty="0"/>
            </a:br>
            <a:r>
              <a:rPr lang="en-US" sz="3100" b="1" dirty="0"/>
              <a:t>by regulating the offering and sale of securities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9374"/>
            <a:ext cx="7292340" cy="1019276"/>
          </a:xfrm>
          <a:ln>
            <a:noFill/>
          </a:ln>
        </p:spPr>
        <p:txBody>
          <a:bodyPr>
            <a:noAutofit/>
          </a:bodyPr>
          <a:lstStyle/>
          <a:p>
            <a:pPr algn="l"/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“Blue Sky” Laws</a:t>
            </a:r>
          </a:p>
        </p:txBody>
      </p:sp>
    </p:spTree>
    <p:extLst>
      <p:ext uri="{BB962C8B-B14F-4D97-AF65-F5344CB8AC3E}">
        <p14:creationId xmlns:p14="http://schemas.microsoft.com/office/powerpoint/2010/main" xmlns="" val="375661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8986D-C90E-4FF1-B051-DF137DA8EAB6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5" name="Picture 3" descr="C:\Users\OFI\AppData\Local\Microsoft\Windows\Temporary Internet Files\Content.IE5\Q2NJM1M2\MC90043635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799917">
            <a:off x="-410979" y="4181172"/>
            <a:ext cx="1667982" cy="135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OFI\AppData\Local\Microsoft\Windows\Temporary Internet Files\Content.IE5\6QEGTCAY\MC900434823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70" y="2418080"/>
            <a:ext cx="1085475" cy="111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10640" y="194084"/>
            <a:ext cx="7376160" cy="656875"/>
          </a:xfrm>
          <a:prstGeom prst="rect">
            <a:avLst/>
          </a:prstGeom>
          <a:solidFill>
            <a:srgbClr val="CCFFFF"/>
          </a:solidFill>
          <a:ln>
            <a:solidFill>
              <a:srgbClr val="FF0000"/>
            </a:solidFill>
          </a:ln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600" b="1" dirty="0"/>
              <a:t>What’s “on record” with your state?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46960" y="863600"/>
            <a:ext cx="5783580" cy="592983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100" b="1" dirty="0"/>
              <a:t>Call for details on </a:t>
            </a:r>
            <a:r>
              <a:rPr lang="en-US" sz="3100" b="1" i="1" dirty="0">
                <a:solidFill>
                  <a:srgbClr val="FF0000"/>
                </a:solidFill>
              </a:rPr>
              <a:t>Exemptions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5840" y="2677160"/>
            <a:ext cx="2011680" cy="286027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100" b="1" dirty="0"/>
              <a:t>Individual</a:t>
            </a:r>
          </a:p>
          <a:p>
            <a:endParaRPr lang="en-US" sz="3100" b="1" dirty="0"/>
          </a:p>
          <a:p>
            <a:endParaRPr lang="en-US" sz="3100" b="1" dirty="0"/>
          </a:p>
          <a:p>
            <a:endParaRPr lang="en-US" b="1" dirty="0" smtClean="0"/>
          </a:p>
          <a:p>
            <a:r>
              <a:rPr lang="en-US" sz="3100" b="1" dirty="0"/>
              <a:t> Product</a:t>
            </a:r>
          </a:p>
          <a:p>
            <a:r>
              <a:rPr lang="en-US" sz="3100" b="1" dirty="0"/>
              <a:t>(security)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66060" y="2162947"/>
            <a:ext cx="5867400" cy="156966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01882" tIns="50941" rIns="101882" bIns="50941" rtlCol="0">
            <a:spAutoFit/>
          </a:bodyPr>
          <a:lstStyle/>
          <a:p>
            <a:pPr marL="314845" indent="-314845">
              <a:buFont typeface="Wingdings" pitchFamily="2" charset="2"/>
              <a:buChar char="ü"/>
            </a:pPr>
            <a:r>
              <a:rPr lang="en-US" sz="3100" b="1" dirty="0"/>
              <a:t>Register with the state </a:t>
            </a:r>
            <a:r>
              <a:rPr lang="en-US" sz="3100" b="1" dirty="0">
                <a:solidFill>
                  <a:srgbClr val="FF0000"/>
                </a:solidFill>
              </a:rPr>
              <a:t>OR</a:t>
            </a:r>
          </a:p>
          <a:p>
            <a:pPr marL="314845" indent="-314845">
              <a:buFont typeface="Wingdings" pitchFamily="2" charset="2"/>
              <a:buChar char="ü"/>
            </a:pPr>
            <a:r>
              <a:rPr lang="en-US" sz="3100" b="1" dirty="0"/>
              <a:t>No filing with the state required (exemption)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19401" y="4043229"/>
            <a:ext cx="5814060" cy="20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01882" tIns="50941" rIns="101882" bIns="50941" rtlCol="0">
            <a:spAutoFit/>
          </a:bodyPr>
          <a:lstStyle/>
          <a:p>
            <a:pPr marL="387366" indent="-387366">
              <a:buFont typeface="Wingdings" pitchFamily="2" charset="2"/>
              <a:buChar char="ü"/>
            </a:pPr>
            <a:r>
              <a:rPr lang="en-US" sz="3100" b="1" dirty="0"/>
              <a:t>Register with the state </a:t>
            </a:r>
            <a:r>
              <a:rPr lang="en-US" sz="3100" b="1" dirty="0">
                <a:solidFill>
                  <a:srgbClr val="FF0000"/>
                </a:solidFill>
              </a:rPr>
              <a:t>OR</a:t>
            </a:r>
            <a:r>
              <a:rPr lang="en-US" sz="3100" b="1" dirty="0"/>
              <a:t> </a:t>
            </a:r>
          </a:p>
          <a:p>
            <a:pPr marL="387366" indent="-387366">
              <a:buFont typeface="Wingdings" pitchFamily="2" charset="2"/>
              <a:buChar char="ü"/>
            </a:pPr>
            <a:r>
              <a:rPr lang="en-US" sz="3100" b="1" dirty="0"/>
              <a:t>Notice-file with the state </a:t>
            </a:r>
            <a:r>
              <a:rPr lang="en-US" sz="3100" b="1" dirty="0">
                <a:solidFill>
                  <a:srgbClr val="FF0000"/>
                </a:solidFill>
              </a:rPr>
              <a:t>OR</a:t>
            </a:r>
          </a:p>
          <a:p>
            <a:pPr marL="387366" indent="-387366">
              <a:buFont typeface="Wingdings" pitchFamily="2" charset="2"/>
              <a:buChar char="ü"/>
            </a:pPr>
            <a:r>
              <a:rPr lang="en-US" sz="3100" b="1" dirty="0"/>
              <a:t>No filing with the state required (exemption)</a:t>
            </a:r>
          </a:p>
        </p:txBody>
      </p:sp>
    </p:spTree>
    <p:extLst>
      <p:ext uri="{BB962C8B-B14F-4D97-AF65-F5344CB8AC3E}">
        <p14:creationId xmlns:p14="http://schemas.microsoft.com/office/powerpoint/2010/main" xmlns="" val="46267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uiExpand="1" build="p"/>
      <p:bldP spid="11" grpId="0" build="p" animBg="1"/>
      <p:bldP spid="12" grpId="0" build="p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0064" y="816181"/>
            <a:ext cx="4083396" cy="1601900"/>
          </a:xfrm>
          <a:solidFill>
            <a:srgbClr val="CCFFFF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3600" b="1" dirty="0"/>
              <a:t>Check out the Seller </a:t>
            </a:r>
            <a:br>
              <a:rPr lang="en-US" sz="3600" b="1" dirty="0"/>
            </a:br>
            <a:r>
              <a:rPr lang="en-US" sz="3600" b="1" u="sng" dirty="0"/>
              <a:t>before</a:t>
            </a:r>
            <a:r>
              <a:rPr lang="en-US" sz="3600" b="1" dirty="0"/>
              <a:t> investing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899" y="3598492"/>
            <a:ext cx="5736601" cy="80586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100" b="1" dirty="0"/>
              <a:t>Send a </a:t>
            </a:r>
            <a:r>
              <a:rPr lang="en-US" sz="3100" b="1" u="sng" dirty="0"/>
              <a:t>written</a:t>
            </a:r>
            <a:r>
              <a:rPr lang="en-US" sz="3100" b="1" dirty="0"/>
              <a:t> request for a FREE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502920" y="5080060"/>
            <a:ext cx="4777740" cy="1569661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marL="1025900" lvl="2" indent="-509412">
              <a:buFont typeface="Wingdings" pitchFamily="2" charset="2"/>
              <a:buChar char="Ø"/>
            </a:pPr>
            <a:r>
              <a:rPr lang="en-US" sz="3100" b="1" dirty="0"/>
              <a:t>Certifications</a:t>
            </a:r>
          </a:p>
          <a:p>
            <a:pPr marL="1025900" lvl="2" indent="-509412">
              <a:buFont typeface="Wingdings" pitchFamily="2" charset="2"/>
              <a:buChar char="Ø"/>
            </a:pPr>
            <a:r>
              <a:rPr lang="en-US" sz="3100" b="1" dirty="0"/>
              <a:t>Pending arbitration</a:t>
            </a:r>
          </a:p>
          <a:p>
            <a:pPr marL="1025900" lvl="2" indent="-509412">
              <a:buFont typeface="Wingdings" pitchFamily="2" charset="2"/>
              <a:buChar char="Ø"/>
            </a:pPr>
            <a:r>
              <a:rPr lang="en-US" sz="3100" b="1" dirty="0"/>
              <a:t>Criminal history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8986D-C90E-4FF1-B051-DF137DA8EAB6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49659" y="3602089"/>
            <a:ext cx="3389641" cy="802271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4500" b="1" dirty="0">
                <a:solidFill>
                  <a:srgbClr val="FF0000"/>
                </a:solidFill>
              </a:rPr>
              <a:t>C.R.D. Report</a:t>
            </a:r>
            <a:endParaRPr lang="en-US" sz="4500" dirty="0"/>
          </a:p>
        </p:txBody>
      </p:sp>
      <p:sp>
        <p:nvSpPr>
          <p:cNvPr id="8" name="TextBox 7"/>
          <p:cNvSpPr txBox="1"/>
          <p:nvPr/>
        </p:nvSpPr>
        <p:spPr>
          <a:xfrm>
            <a:off x="539761" y="4259776"/>
            <a:ext cx="6249659" cy="66274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3100" b="1" dirty="0"/>
              <a:t>(</a:t>
            </a:r>
            <a:r>
              <a:rPr lang="en-US" sz="3600" b="1" dirty="0">
                <a:solidFill>
                  <a:srgbClr val="FF0000"/>
                </a:solidFill>
              </a:rPr>
              <a:t>C</a:t>
            </a:r>
            <a:r>
              <a:rPr lang="en-US" sz="3100" b="1" dirty="0"/>
              <a:t>entral </a:t>
            </a:r>
            <a:r>
              <a:rPr lang="en-US" sz="3600" b="1" dirty="0">
                <a:solidFill>
                  <a:srgbClr val="FF0000"/>
                </a:solidFill>
              </a:rPr>
              <a:t>R</a:t>
            </a:r>
            <a:r>
              <a:rPr lang="en-US" sz="3100" b="1" dirty="0"/>
              <a:t>egistration </a:t>
            </a:r>
            <a:r>
              <a:rPr lang="en-US" sz="3600" b="1" dirty="0">
                <a:solidFill>
                  <a:srgbClr val="FF0000"/>
                </a:solidFill>
              </a:rPr>
              <a:t>D</a:t>
            </a:r>
            <a:r>
              <a:rPr lang="en-US" sz="3100" b="1" dirty="0"/>
              <a:t>epository)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84043" y="4970356"/>
            <a:ext cx="6454140" cy="205800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marL="1025900" lvl="2" indent="-509412">
              <a:buFont typeface="Wingdings" pitchFamily="2" charset="2"/>
              <a:buChar char="Ø"/>
            </a:pPr>
            <a:r>
              <a:rPr lang="en-US" sz="3100" b="1" dirty="0"/>
              <a:t>Employment History, including:</a:t>
            </a:r>
          </a:p>
          <a:p>
            <a:pPr marL="1528237" lvl="2" indent="-509412">
              <a:buFont typeface="Wingdings" pitchFamily="2" charset="2"/>
              <a:buChar char="v"/>
            </a:pPr>
            <a:r>
              <a:rPr lang="en-US" sz="3100" b="1" dirty="0"/>
              <a:t> Terminations</a:t>
            </a:r>
            <a:endParaRPr lang="en-US" sz="4000" b="1" dirty="0">
              <a:solidFill>
                <a:srgbClr val="FF0000"/>
              </a:solidFill>
            </a:endParaRPr>
          </a:p>
          <a:p>
            <a:pPr marL="1528237" lvl="2" indent="-509412">
              <a:buFont typeface="Wingdings" pitchFamily="2" charset="2"/>
              <a:buChar char="v"/>
            </a:pPr>
            <a:r>
              <a:rPr lang="en-US" sz="3100" b="1" dirty="0"/>
              <a:t> Disciplinary Actions</a:t>
            </a:r>
            <a:endParaRPr lang="en-US" sz="3100" b="1" dirty="0">
              <a:solidFill>
                <a:srgbClr val="FF0000"/>
              </a:solidFill>
            </a:endParaRPr>
          </a:p>
          <a:p>
            <a:pPr marL="1528237" lvl="2" indent="-509412">
              <a:buFont typeface="Wingdings" pitchFamily="2" charset="2"/>
              <a:buChar char="v"/>
            </a:pPr>
            <a:r>
              <a:rPr lang="en-US" sz="3100" b="1" dirty="0"/>
              <a:t> Customer Complaints</a:t>
            </a:r>
            <a:endParaRPr lang="en-US" dirty="0"/>
          </a:p>
        </p:txBody>
      </p:sp>
      <p:pic>
        <p:nvPicPr>
          <p:cNvPr id="12" name="Picture 3" descr="C:\Users\OFI\AppData\Local\Microsoft\Windows\Temporary Internet Files\Content.IE5\Q2NJM1M2\MP90044293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2920" y="143267"/>
            <a:ext cx="2263140" cy="349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47489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bldLvl="4"/>
      <p:bldP spid="6" grpId="0" build="p" bldLvl="5"/>
      <p:bldP spid="5" grpId="0" animBg="1"/>
      <p:bldP spid="8" grpId="0" build="p"/>
      <p:bldP spid="10" grpId="0" build="p" bldLvl="3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172721"/>
            <a:ext cx="7962900" cy="949960"/>
          </a:xfrm>
          <a:solidFill>
            <a:srgbClr val="CCFFFF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sz="4000" b="1" i="1" dirty="0"/>
              <a:t>How To Request A </a:t>
            </a:r>
            <a:r>
              <a:rPr lang="en-US" sz="5300" b="1" i="1" dirty="0">
                <a:solidFill>
                  <a:srgbClr val="FF0000"/>
                </a:solidFill>
              </a:rPr>
              <a:t>CRD</a:t>
            </a:r>
            <a:r>
              <a:rPr lang="en-US" sz="4000" b="1" i="1" dirty="0"/>
              <a:t> </a:t>
            </a:r>
            <a:r>
              <a:rPr lang="en-US" sz="4000" b="1" i="1" dirty="0">
                <a:solidFill>
                  <a:srgbClr val="FF0000"/>
                </a:solidFill>
              </a:rPr>
              <a:t>Report </a:t>
            </a:r>
            <a:r>
              <a:rPr lang="en-US" sz="4000" b="1" dirty="0"/>
              <a:t>Form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8986D-C90E-4FF1-B051-DF137DA8EAB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38200" y="4404360"/>
            <a:ext cx="8130540" cy="1848711"/>
          </a:xfrm>
          <a:prstGeom prst="rect">
            <a:avLst/>
          </a:prstGeom>
          <a:solidFill>
            <a:srgbClr val="CCFFFF"/>
          </a:solidFill>
        </p:spPr>
        <p:txBody>
          <a:bodyPr wrap="square" lIns="101882" tIns="50941" rIns="101882" bIns="50941" rtlCol="0">
            <a:spAutoFit/>
          </a:bodyPr>
          <a:lstStyle/>
          <a:p>
            <a:pPr algn="ctr"/>
            <a:r>
              <a:rPr lang="en-US" sz="4000" b="1" u="sng" dirty="0"/>
              <a:t>For </a:t>
            </a:r>
            <a:r>
              <a:rPr lang="en-US" sz="4000" b="1" i="1" u="sng" dirty="0"/>
              <a:t>fastest</a:t>
            </a:r>
            <a:r>
              <a:rPr lang="en-US" sz="4000" b="1" u="sng" dirty="0"/>
              <a:t> service</a:t>
            </a:r>
          </a:p>
          <a:p>
            <a:pPr marL="573089" indent="-573089">
              <a:buAutoNum type="arabicPeriod"/>
            </a:pPr>
            <a:r>
              <a:rPr lang="en-US" sz="3100" b="1" dirty="0"/>
              <a:t>Ask the investment professional for his/her </a:t>
            </a:r>
            <a:br>
              <a:rPr lang="en-US" sz="3100" b="1" dirty="0"/>
            </a:br>
            <a:r>
              <a:rPr lang="en-US" sz="3600" b="1" dirty="0">
                <a:solidFill>
                  <a:srgbClr val="FF0000"/>
                </a:solidFill>
              </a:rPr>
              <a:t>CRD Number  </a:t>
            </a:r>
            <a:r>
              <a:rPr lang="en-US" sz="3600" b="1" u="sng" dirty="0"/>
              <a:t>or</a:t>
            </a:r>
            <a:r>
              <a:rPr lang="en-US" sz="3100" b="1" dirty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legal</a:t>
            </a:r>
            <a:r>
              <a:rPr lang="en-US" sz="3100" b="1" dirty="0">
                <a:solidFill>
                  <a:srgbClr val="FF0000"/>
                </a:solidFill>
              </a:rPr>
              <a:t> </a:t>
            </a:r>
            <a:r>
              <a:rPr lang="en-US" sz="4000" b="1" dirty="0">
                <a:solidFill>
                  <a:srgbClr val="FF0000"/>
                </a:solidFill>
              </a:rPr>
              <a:t>name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77740" y="1450071"/>
            <a:ext cx="670560" cy="261610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5300" b="1" dirty="0">
                <a:solidFill>
                  <a:srgbClr val="FF0000"/>
                </a:solidFill>
              </a:rPr>
              <a:t>C</a:t>
            </a:r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sz="5300" b="1" dirty="0">
                <a:solidFill>
                  <a:srgbClr val="FF0000"/>
                </a:solidFill>
              </a:rPr>
              <a:t>R</a:t>
            </a:r>
            <a:endParaRPr lang="en-US" sz="4000" b="1" dirty="0">
              <a:solidFill>
                <a:srgbClr val="FF0000"/>
              </a:solidFill>
            </a:endParaRPr>
          </a:p>
          <a:p>
            <a:r>
              <a:rPr lang="en-US" sz="5300" b="1" dirty="0">
                <a:solidFill>
                  <a:srgbClr val="FF0000"/>
                </a:solidFill>
              </a:rPr>
              <a:t>D</a:t>
            </a:r>
            <a:endParaRPr lang="en-US" sz="40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OFI\AppData\Local\Microsoft\Windows\Temporary Internet Files\Content.IE5\6QEGTCAY\MC90044203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1230" y="1716406"/>
            <a:ext cx="2043113" cy="2083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8200" y="6217920"/>
            <a:ext cx="8130540" cy="1151085"/>
          </a:xfrm>
          <a:prstGeom prst="rect">
            <a:avLst/>
          </a:prstGeom>
          <a:solidFill>
            <a:srgbClr val="CCFFFF"/>
          </a:solidFill>
        </p:spPr>
        <p:txBody>
          <a:bodyPr wrap="square" lIns="101882" tIns="50941" rIns="101882" bIns="50941" rtlCol="0">
            <a:spAutoFit/>
          </a:bodyPr>
          <a:lstStyle/>
          <a:p>
            <a:endParaRPr lang="en-US" sz="3100" b="1" dirty="0"/>
          </a:p>
          <a:p>
            <a:r>
              <a:rPr lang="en-US" sz="3100" b="1" dirty="0"/>
              <a:t>2.  </a:t>
            </a:r>
            <a:r>
              <a:rPr lang="en-US" sz="3600" b="1" dirty="0">
                <a:solidFill>
                  <a:srgbClr val="FF0000"/>
                </a:solidFill>
              </a:rPr>
              <a:t>Email</a:t>
            </a:r>
            <a:r>
              <a:rPr lang="en-US" b="1" dirty="0"/>
              <a:t> </a:t>
            </a:r>
            <a:r>
              <a:rPr lang="en-US" sz="3100" b="1" dirty="0"/>
              <a:t>your request</a:t>
            </a:r>
            <a:r>
              <a:rPr lang="en-US" sz="3600" b="1" dirty="0"/>
              <a:t> </a:t>
            </a:r>
          </a:p>
        </p:txBody>
      </p:sp>
      <p:sp>
        <p:nvSpPr>
          <p:cNvPr id="3" name="Oval 2"/>
          <p:cNvSpPr/>
          <p:nvPr/>
        </p:nvSpPr>
        <p:spPr>
          <a:xfrm>
            <a:off x="1341120" y="5527040"/>
            <a:ext cx="2682240" cy="7643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OFI\AppData\Local\Microsoft\Windows\Temporary Internet Files\Content.IE5\Q2NJM1M2\MC90034010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62553">
            <a:off x="5233001" y="6326017"/>
            <a:ext cx="1351321" cy="1252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77832" y="1584032"/>
            <a:ext cx="3590908" cy="270358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4000" b="1" dirty="0" err="1"/>
              <a:t>an’t</a:t>
            </a:r>
            <a:endParaRPr lang="en-US" sz="4000" b="1" dirty="0"/>
          </a:p>
          <a:p>
            <a:endParaRPr lang="en-US" sz="1600" b="1" dirty="0"/>
          </a:p>
          <a:p>
            <a:r>
              <a:rPr lang="en-US" sz="4000" b="1" dirty="0" err="1"/>
              <a:t>emember</a:t>
            </a:r>
            <a:endParaRPr lang="en-US" sz="4000" b="1" dirty="0"/>
          </a:p>
          <a:p>
            <a:endParaRPr lang="en-US" sz="1300" b="1" dirty="0">
              <a:solidFill>
                <a:srgbClr val="FF0000"/>
              </a:solidFill>
            </a:endParaRPr>
          </a:p>
          <a:p>
            <a:r>
              <a:rPr lang="en-US" sz="4000" b="1" dirty="0" err="1"/>
              <a:t>etails</a:t>
            </a:r>
            <a:endParaRPr lang="en-US" sz="4000" b="1" dirty="0"/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929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7" grpId="0" animBg="1"/>
      <p:bldP spid="3" grpId="0" animBg="1"/>
      <p:bldP spid="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8986D-C90E-4FF1-B051-DF137DA8EAB6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6" name="Picture 2" descr="C:\Users\OFI\AppData\Local\Microsoft\Windows\Temporary Internet Files\Content.IE5\84TM5UZR\MP900049574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752966">
            <a:off x="2399244" y="-592073"/>
            <a:ext cx="5117386" cy="3532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11680" y="2331721"/>
            <a:ext cx="6118860" cy="732508"/>
          </a:xfrm>
          <a:prstGeom prst="rect">
            <a:avLst/>
          </a:prstGeom>
          <a:solidFill>
            <a:srgbClr val="CC0000"/>
          </a:solidFill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 out of the sales pitch</a:t>
            </a:r>
          </a:p>
        </p:txBody>
      </p:sp>
      <p:pic>
        <p:nvPicPr>
          <p:cNvPr id="1026" name="Picture 2" descr="http://realestatepipelineblog.com/image_store/uploads/3/8/5/5/3/ar1268742817355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9861" y="3218159"/>
            <a:ext cx="4402499" cy="452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345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020" y="172720"/>
            <a:ext cx="8318250" cy="1309388"/>
          </a:xfrm>
          <a:solidFill>
            <a:srgbClr val="CCFFFF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“Are you registered with the </a:t>
            </a:r>
            <a:r>
              <a:rPr lang="en-US" b="1" dirty="0" smtClean="0">
                <a:solidFill>
                  <a:srgbClr val="FF0000"/>
                </a:solidFill>
              </a:rPr>
              <a:t>state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to sell this security?”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9550" y="3540760"/>
            <a:ext cx="4777740" cy="40113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01882" tIns="50941" rIns="101882" bIns="50941" rtlCol="0">
            <a:spAutoFit/>
          </a:bodyPr>
          <a:lstStyle/>
          <a:p>
            <a:pPr marL="382059" indent="-382059">
              <a:buAutoNum type="arabicPeriod"/>
            </a:pPr>
            <a:r>
              <a:rPr lang="en-US" sz="3100" b="1" dirty="0"/>
              <a:t>Ask why </a:t>
            </a:r>
            <a:r>
              <a:rPr lang="en-US" sz="3100" b="1" i="1" dirty="0"/>
              <a:t>not</a:t>
            </a:r>
            <a:r>
              <a:rPr lang="en-US" sz="3100" b="1" dirty="0"/>
              <a:t> (may qualify for an exemption); take </a:t>
            </a:r>
            <a:r>
              <a:rPr lang="en-US" sz="3100" b="1" dirty="0" smtClean="0"/>
              <a:t>notes &amp; offer to call back</a:t>
            </a:r>
            <a:endParaRPr lang="en-US" sz="3100" b="1" dirty="0"/>
          </a:p>
          <a:p>
            <a:pPr marL="382059" indent="-382059">
              <a:buAutoNum type="arabicPeriod"/>
            </a:pPr>
            <a:r>
              <a:rPr lang="en-US" sz="3100" b="1" dirty="0"/>
              <a:t>Call your state securities regulator to check if the reason is legitimate </a:t>
            </a:r>
            <a:br>
              <a:rPr lang="en-US" sz="3100" b="1" dirty="0"/>
            </a:br>
            <a:r>
              <a:rPr lang="en-US" sz="3100" b="1" dirty="0" smtClean="0">
                <a:solidFill>
                  <a:srgbClr val="FF0000"/>
                </a:solidFill>
              </a:rPr>
              <a:t>OR</a:t>
            </a:r>
            <a:br>
              <a:rPr lang="en-US" sz="3100" b="1" dirty="0" smtClean="0">
                <a:solidFill>
                  <a:srgbClr val="FF0000"/>
                </a:solidFill>
              </a:rPr>
            </a:br>
            <a:r>
              <a:rPr lang="en-US" sz="3100" b="1" dirty="0" smtClean="0"/>
              <a:t>to </a:t>
            </a:r>
            <a:r>
              <a:rPr lang="en-US" sz="3100" b="1" dirty="0"/>
              <a:t>register a complaint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92951" y="3540760"/>
            <a:ext cx="4713990" cy="320908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101882" tIns="50941" rIns="101882" bIns="50941" rtlCol="0">
            <a:spAutoFit/>
          </a:bodyPr>
          <a:lstStyle/>
          <a:p>
            <a:pPr marL="382059" indent="-382059">
              <a:buAutoNum type="arabicPeriod"/>
            </a:pPr>
            <a:r>
              <a:rPr lang="en-US" sz="3100" b="1" dirty="0"/>
              <a:t>Ask for the person’s  </a:t>
            </a:r>
            <a:r>
              <a:rPr lang="en-US" sz="3100" b="1" u="sng" dirty="0">
                <a:solidFill>
                  <a:srgbClr val="FF0000"/>
                </a:solidFill>
              </a:rPr>
              <a:t>CRD Number</a:t>
            </a:r>
            <a:r>
              <a:rPr lang="en-US" sz="3100" b="1" dirty="0"/>
              <a:t> or </a:t>
            </a:r>
            <a:r>
              <a:rPr lang="en-US" sz="3100" b="1" u="sng" dirty="0"/>
              <a:t>Legal</a:t>
            </a:r>
            <a:r>
              <a:rPr lang="en-US" sz="3100" b="1" dirty="0"/>
              <a:t> name</a:t>
            </a:r>
            <a:r>
              <a:rPr lang="en-US" sz="3100" b="1" u="sng" dirty="0"/>
              <a:t/>
            </a:r>
            <a:br>
              <a:rPr lang="en-US" sz="3100" b="1" u="sng" dirty="0"/>
            </a:br>
            <a:endParaRPr lang="en-US" sz="1100" b="1" u="sng" dirty="0"/>
          </a:p>
          <a:p>
            <a:pPr marL="382059" indent="-382059">
              <a:buAutoNum type="arabicPeriod"/>
            </a:pPr>
            <a:r>
              <a:rPr lang="en-US" sz="3100" b="1" dirty="0"/>
              <a:t>Obtain and read a FREE </a:t>
            </a:r>
            <a:r>
              <a:rPr lang="en-US" sz="3100" b="1" i="1" dirty="0"/>
              <a:t>CRD Report </a:t>
            </a:r>
            <a:r>
              <a:rPr lang="en-US" sz="3100" b="1" dirty="0"/>
              <a:t>on the promoter</a:t>
            </a:r>
            <a:r>
              <a:rPr lang="en-US" sz="3100" b="1" i="1" dirty="0"/>
              <a:t> before</a:t>
            </a:r>
            <a:r>
              <a:rPr lang="en-US" sz="3100" b="1" dirty="0"/>
              <a:t> calling back</a:t>
            </a:r>
            <a:endParaRPr lang="en-US" sz="1100" b="1" i="1" dirty="0"/>
          </a:p>
        </p:txBody>
      </p:sp>
      <p:sp>
        <p:nvSpPr>
          <p:cNvPr id="6" name="Rectangle 5"/>
          <p:cNvSpPr/>
          <p:nvPr/>
        </p:nvSpPr>
        <p:spPr>
          <a:xfrm>
            <a:off x="2109477" y="2374096"/>
            <a:ext cx="1247642" cy="1026207"/>
          </a:xfrm>
          <a:prstGeom prst="rect">
            <a:avLst/>
          </a:prstGeom>
          <a:noFill/>
        </p:spPr>
        <p:txBody>
          <a:bodyPr wrap="none" lIns="101882" tIns="50941" rIns="101882" bIns="50941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NO</a:t>
            </a:r>
          </a:p>
        </p:txBody>
      </p:sp>
      <p:sp>
        <p:nvSpPr>
          <p:cNvPr id="9" name="Rectangle 8"/>
          <p:cNvSpPr/>
          <p:nvPr/>
        </p:nvSpPr>
        <p:spPr>
          <a:xfrm>
            <a:off x="6730522" y="2363149"/>
            <a:ext cx="1336384" cy="1026207"/>
          </a:xfrm>
          <a:prstGeom prst="rect">
            <a:avLst/>
          </a:prstGeom>
          <a:noFill/>
        </p:spPr>
        <p:txBody>
          <a:bodyPr wrap="none" lIns="101882" tIns="50941" rIns="101882" bIns="50941">
            <a:spAutoFit/>
          </a:bodyPr>
          <a:lstStyle/>
          <a:p>
            <a:pPr algn="ctr"/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YES</a:t>
            </a:r>
          </a:p>
        </p:txBody>
      </p:sp>
      <p:sp>
        <p:nvSpPr>
          <p:cNvPr id="10" name="Down Arrow 9"/>
          <p:cNvSpPr/>
          <p:nvPr/>
        </p:nvSpPr>
        <p:spPr>
          <a:xfrm>
            <a:off x="2532897" y="1727200"/>
            <a:ext cx="400804" cy="77724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290813" y="1640840"/>
            <a:ext cx="420627" cy="77724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302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bldLvl="5" animBg="1"/>
      <p:bldP spid="5" grpId="0" build="p" bldLvl="5" animBg="1"/>
      <p:bldP spid="6" grpId="0"/>
      <p:bldP spid="9" grpId="0"/>
      <p:bldP spid="10" grpId="0" animBg="1"/>
      <p:bldP spid="11" grpId="0" build="p" bldLvl="5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spreadshirt.com/image-server/image/product/16016427/view/1/type/png/width/378/height/378/white-not-interested-t-shir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95500" y="1468120"/>
            <a:ext cx="5532120" cy="569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CCEA-DE0B-40E7-BADF-EA71F1FE5828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927860" y="345442"/>
            <a:ext cx="6202680" cy="949959"/>
          </a:xfrm>
          <a:prstGeom prst="rect">
            <a:avLst/>
          </a:prstGeom>
          <a:solidFill>
            <a:srgbClr val="CCFFFF"/>
          </a:solidFill>
          <a:ln>
            <a:solidFill>
              <a:srgbClr val="FF0000"/>
            </a:solidFill>
          </a:ln>
        </p:spPr>
        <p:txBody>
          <a:bodyPr vert="horz" lIns="101882" tIns="50941" rIns="101882" bIns="50941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Rehearse a “Refusal Script”</a:t>
            </a:r>
            <a:endParaRPr lang="en-US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04260" y="2331720"/>
            <a:ext cx="586740" cy="418576"/>
          </a:xfrm>
          <a:prstGeom prst="rect">
            <a:avLst/>
          </a:prstGeom>
          <a:solidFill>
            <a:schemeClr val="bg1"/>
          </a:solidFill>
        </p:spPr>
        <p:txBody>
          <a:bodyPr wrap="square" lIns="101882" tIns="50941" rIns="101882" bIns="50941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24940" y="5827479"/>
            <a:ext cx="7543800" cy="1569661"/>
          </a:xfrm>
          <a:prstGeom prst="rect">
            <a:avLst/>
          </a:prstGeom>
          <a:solidFill>
            <a:schemeClr val="bg1"/>
          </a:solidFill>
        </p:spPr>
        <p:txBody>
          <a:bodyPr wrap="square" lIns="101882" tIns="50941" rIns="101882" bIns="5094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100" b="1" dirty="0">
                <a:latin typeface="Arial" pitchFamily="34" charset="0"/>
                <a:cs typeface="Arial" pitchFamily="34" charset="0"/>
              </a:rPr>
              <a:t>“I </a:t>
            </a:r>
            <a:r>
              <a:rPr lang="en-US" sz="3100" b="1" i="1" dirty="0">
                <a:latin typeface="Arial" pitchFamily="34" charset="0"/>
                <a:cs typeface="Arial" pitchFamily="34" charset="0"/>
              </a:rPr>
              <a:t>never</a:t>
            </a:r>
            <a:r>
              <a:rPr lang="en-US" sz="3100" b="1" dirty="0">
                <a:latin typeface="Arial" pitchFamily="34" charset="0"/>
                <a:cs typeface="Arial" pitchFamily="34" charset="0"/>
              </a:rPr>
              <a:t> make financial decisions </a:t>
            </a:r>
            <a:br>
              <a:rPr lang="en-US" sz="3100" b="1" dirty="0">
                <a:latin typeface="Arial" pitchFamily="34" charset="0"/>
                <a:cs typeface="Arial" pitchFamily="34" charset="0"/>
              </a:rPr>
            </a:br>
            <a:r>
              <a:rPr lang="en-US" sz="3100" b="1" dirty="0">
                <a:latin typeface="Arial" pitchFamily="34" charset="0"/>
                <a:cs typeface="Arial" pitchFamily="34" charset="0"/>
              </a:rPr>
              <a:t> without talking to my ____________”</a:t>
            </a:r>
          </a:p>
        </p:txBody>
      </p:sp>
    </p:spTree>
    <p:extLst>
      <p:ext uri="{BB962C8B-B14F-4D97-AF65-F5344CB8AC3E}">
        <p14:creationId xmlns:p14="http://schemas.microsoft.com/office/powerpoint/2010/main" xmlns="" val="82151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83820" y="172720"/>
            <a:ext cx="10210800" cy="708940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>
              <a:lnSpc>
                <a:spcPct val="150000"/>
              </a:lnSpc>
              <a:spcAft>
                <a:spcPts val="669"/>
              </a:spcAft>
              <a:buFont typeface="Wingdings" pitchFamily="2" charset="2"/>
              <a:buChar char="ü"/>
            </a:pPr>
            <a:r>
              <a:rPr lang="en-US" sz="3100" b="1" dirty="0">
                <a:latin typeface="Arial" pitchFamily="34" charset="0"/>
                <a:cs typeface="Arial" pitchFamily="34" charset="0"/>
              </a:rPr>
              <a:t>  Diversify!</a:t>
            </a:r>
          </a:p>
          <a:p>
            <a:pPr>
              <a:lnSpc>
                <a:spcPct val="150000"/>
              </a:lnSpc>
              <a:spcAft>
                <a:spcPts val="669"/>
              </a:spcAft>
              <a:buFont typeface="Wingdings" pitchFamily="2" charset="2"/>
              <a:buChar char="ü"/>
            </a:pPr>
            <a:r>
              <a:rPr lang="en-US" sz="3100" b="1" dirty="0">
                <a:latin typeface="Arial" pitchFamily="34" charset="0"/>
                <a:cs typeface="Arial" pitchFamily="34" charset="0"/>
              </a:rPr>
              <a:t>  Ask questions and check the answers</a:t>
            </a:r>
          </a:p>
          <a:p>
            <a:pPr>
              <a:spcAft>
                <a:spcPts val="669"/>
              </a:spcAft>
              <a:buFont typeface="Wingdings" pitchFamily="2" charset="2"/>
              <a:buChar char="ü"/>
            </a:pPr>
            <a:r>
              <a:rPr lang="en-US" sz="3100" b="1" dirty="0">
                <a:latin typeface="Arial" pitchFamily="34" charset="0"/>
                <a:cs typeface="Arial" pitchFamily="34" charset="0"/>
              </a:rPr>
              <a:t>  Check 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3100" b="1" dirty="0">
                <a:latin typeface="Arial" pitchFamily="34" charset="0"/>
                <a:cs typeface="Arial" pitchFamily="34" charset="0"/>
              </a:rPr>
              <a:t>registration (or exemption) of both 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the</a:t>
            </a:r>
            <a:br>
              <a:rPr lang="en-US" sz="3100" b="1" dirty="0" smtClean="0"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     product and </a:t>
            </a:r>
            <a:r>
              <a:rPr lang="en-US" sz="3100" b="1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promoter </a:t>
            </a:r>
            <a:r>
              <a:rPr lang="en-US" sz="3100" b="1" dirty="0">
                <a:latin typeface="Arial" pitchFamily="34" charset="0"/>
                <a:cs typeface="Arial" pitchFamily="34" charset="0"/>
              </a:rPr>
              <a:t>with your state 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3100" b="1" dirty="0" smtClean="0">
                <a:latin typeface="Arial" pitchFamily="34" charset="0"/>
                <a:cs typeface="Arial" pitchFamily="34" charset="0"/>
              </a:rPr>
            </a:b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     securities </a:t>
            </a:r>
            <a:r>
              <a:rPr lang="en-US" sz="3100" b="1" dirty="0">
                <a:latin typeface="Arial" pitchFamily="34" charset="0"/>
                <a:cs typeface="Arial" pitchFamily="34" charset="0"/>
              </a:rPr>
              <a:t>regulator </a:t>
            </a:r>
          </a:p>
          <a:p>
            <a:pPr>
              <a:lnSpc>
                <a:spcPct val="150000"/>
              </a:lnSpc>
              <a:spcAft>
                <a:spcPts val="669"/>
              </a:spcAft>
              <a:buFont typeface="Wingdings" pitchFamily="2" charset="2"/>
              <a:buChar char="ü"/>
            </a:pPr>
            <a:r>
              <a:rPr lang="en-US" sz="3100" b="1" dirty="0">
                <a:latin typeface="Arial" pitchFamily="34" charset="0"/>
                <a:cs typeface="Arial" pitchFamily="34" charset="0"/>
              </a:rPr>
              <a:t>  NEVER rush into an investment</a:t>
            </a:r>
          </a:p>
          <a:p>
            <a:pPr>
              <a:lnSpc>
                <a:spcPct val="150000"/>
              </a:lnSpc>
              <a:spcAft>
                <a:spcPts val="669"/>
              </a:spcAft>
              <a:buFont typeface="Wingdings" pitchFamily="2" charset="2"/>
              <a:buChar char="ü"/>
            </a:pPr>
            <a:r>
              <a:rPr lang="en-US" sz="3100" b="1" dirty="0">
                <a:latin typeface="Arial" pitchFamily="34" charset="0"/>
                <a:cs typeface="Arial" pitchFamily="34" charset="0"/>
              </a:rPr>
              <a:t>  Get the deal in writing</a:t>
            </a:r>
          </a:p>
          <a:p>
            <a:pPr>
              <a:spcAft>
                <a:spcPts val="669"/>
              </a:spcAft>
              <a:buFont typeface="Wingdings" pitchFamily="2" charset="2"/>
              <a:buChar char="ü"/>
            </a:pPr>
            <a:r>
              <a:rPr lang="en-US" sz="3100" b="1" i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3100" b="1" i="1" dirty="0" smtClean="0">
                <a:latin typeface="Arial" pitchFamily="34" charset="0"/>
                <a:cs typeface="Arial" pitchFamily="34" charset="0"/>
              </a:rPr>
              <a:t>“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Guaranteed”?  “</a:t>
            </a:r>
            <a:r>
              <a:rPr lang="en-US" sz="3100" b="1" i="1" dirty="0" smtClean="0">
                <a:latin typeface="Arial" pitchFamily="34" charset="0"/>
                <a:cs typeface="Arial" pitchFamily="34" charset="0"/>
              </a:rPr>
              <a:t>Insured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”?</a:t>
            </a:r>
            <a:r>
              <a:rPr lang="en-US" sz="31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3100" b="1" dirty="0">
                <a:latin typeface="Arial" pitchFamily="34" charset="0"/>
                <a:cs typeface="Arial" pitchFamily="34" charset="0"/>
              </a:rPr>
            </a:br>
            <a:r>
              <a:rPr lang="en-US" sz="3100" b="1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3100" b="1" dirty="0" smtClean="0">
                <a:latin typeface="Arial" pitchFamily="34" charset="0"/>
                <a:cs typeface="Arial" pitchFamily="34" charset="0"/>
              </a:rPr>
              <a:t> Ask</a:t>
            </a:r>
            <a:r>
              <a:rPr lang="en-US" sz="3100" b="1" dirty="0">
                <a:latin typeface="Arial" pitchFamily="34" charset="0"/>
                <a:cs typeface="Arial" pitchFamily="34" charset="0"/>
              </a:rPr>
              <a:t>, “by </a:t>
            </a:r>
            <a:r>
              <a:rPr lang="en-US" sz="3100" b="1" u="sng" dirty="0">
                <a:latin typeface="Arial" pitchFamily="34" charset="0"/>
                <a:cs typeface="Arial" pitchFamily="34" charset="0"/>
              </a:rPr>
              <a:t>whom</a:t>
            </a:r>
            <a:r>
              <a:rPr lang="en-US" sz="3100" b="1" dirty="0">
                <a:latin typeface="Arial" pitchFamily="34" charset="0"/>
                <a:cs typeface="Arial" pitchFamily="34" charset="0"/>
              </a:rPr>
              <a:t>?”</a:t>
            </a:r>
            <a:br>
              <a:rPr lang="en-US" sz="3100" b="1" dirty="0">
                <a:latin typeface="Arial" pitchFamily="34" charset="0"/>
                <a:cs typeface="Arial" pitchFamily="34" charset="0"/>
              </a:rPr>
            </a:br>
            <a:endParaRPr lang="en-US" sz="1600" b="1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669"/>
              </a:spcAft>
              <a:buFont typeface="Wingdings" pitchFamily="2" charset="2"/>
              <a:buChar char="ü"/>
            </a:pPr>
            <a:r>
              <a:rPr lang="en-US" sz="3100" b="1" dirty="0">
                <a:latin typeface="Arial" pitchFamily="34" charset="0"/>
                <a:cs typeface="Arial" pitchFamily="34" charset="0"/>
              </a:rPr>
              <a:t>  Obtain and read a </a:t>
            </a:r>
            <a:r>
              <a:rPr lang="en-US" sz="3100" b="1" u="sng" dirty="0">
                <a:latin typeface="Arial" pitchFamily="34" charset="0"/>
                <a:cs typeface="Arial" pitchFamily="34" charset="0"/>
              </a:rPr>
              <a:t>CRD Report </a:t>
            </a:r>
            <a:r>
              <a:rPr lang="en-US" sz="3100" b="1" dirty="0">
                <a:latin typeface="Arial" pitchFamily="34" charset="0"/>
                <a:cs typeface="Arial" pitchFamily="34" charset="0"/>
              </a:rPr>
              <a:t>on your investment</a:t>
            </a:r>
            <a:br>
              <a:rPr lang="en-US" sz="3100" b="1" dirty="0">
                <a:latin typeface="Arial" pitchFamily="34" charset="0"/>
                <a:cs typeface="Arial" pitchFamily="34" charset="0"/>
              </a:rPr>
            </a:br>
            <a:r>
              <a:rPr lang="en-US" sz="3100" b="1" dirty="0">
                <a:latin typeface="Arial" pitchFamily="34" charset="0"/>
                <a:cs typeface="Arial" pitchFamily="34" charset="0"/>
              </a:rPr>
              <a:t>     professional </a:t>
            </a:r>
            <a:r>
              <a:rPr lang="en-US" sz="3100" b="1" i="1" dirty="0">
                <a:latin typeface="Arial" pitchFamily="34" charset="0"/>
                <a:cs typeface="Arial" pitchFamily="34" charset="0"/>
              </a:rPr>
              <a:t>before</a:t>
            </a:r>
            <a:r>
              <a:rPr lang="en-US" sz="3100" b="1" dirty="0">
                <a:latin typeface="Arial" pitchFamily="34" charset="0"/>
                <a:cs typeface="Arial" pitchFamily="34" charset="0"/>
              </a:rPr>
              <a:t> investing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CCEA-DE0B-40E7-BADF-EA71F1FE5828}" type="slidenum">
              <a:rPr lang="en-US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http://jamiepappas.typepad.com/.a/6a01053593a874970c012875ee1ba4970c-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64166" y="2895600"/>
            <a:ext cx="2610414" cy="271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636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hackenblog.files.wordpress.com/2013/03/530869_442854812450035_623243848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7754325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7673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0" y="772371"/>
            <a:ext cx="4610100" cy="868470"/>
          </a:xfrm>
          <a:solidFill>
            <a:srgbClr val="CCFFFF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dirty="0" smtClean="0"/>
              <a:t>“Full Disclosure”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740" y="3333856"/>
            <a:ext cx="9052560" cy="5129425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b="1" dirty="0" smtClean="0"/>
              <a:t> Investors are entitled to complete, accurate and detailed information about the offering</a:t>
            </a:r>
          </a:p>
          <a:p>
            <a:pPr>
              <a:buFont typeface="Wingdings" pitchFamily="2" charset="2"/>
              <a:buChar char="ü"/>
            </a:pPr>
            <a:endParaRPr lang="en-US" b="1" dirty="0"/>
          </a:p>
          <a:p>
            <a:pPr>
              <a:buFont typeface="Wingdings" pitchFamily="2" charset="2"/>
              <a:buChar char="ü"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Salespersons</a:t>
            </a:r>
            <a:r>
              <a:rPr lang="en-US" b="1" dirty="0" smtClean="0"/>
              <a:t> and </a:t>
            </a:r>
            <a:r>
              <a:rPr lang="en-US" b="1" dirty="0" smtClean="0">
                <a:solidFill>
                  <a:srgbClr val="FF0000"/>
                </a:solidFill>
              </a:rPr>
              <a:t>issuers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have an </a:t>
            </a:r>
            <a:r>
              <a:rPr lang="en-US" b="1" dirty="0" smtClean="0">
                <a:solidFill>
                  <a:srgbClr val="FF0000"/>
                </a:solidFill>
              </a:rPr>
              <a:t>affirmative obligation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to provide complete disclosure to investors</a:t>
            </a:r>
            <a:endParaRPr lang="en-US" b="1" dirty="0"/>
          </a:p>
        </p:txBody>
      </p:sp>
      <p:pic>
        <p:nvPicPr>
          <p:cNvPr id="1026" name="Picture 2" descr="http://2.bp.blogspot.com/_d_In8T2MGS0/TE2xUoR3exI/AAAAAAAAAVU/MkOJUqEMfjM/s1600/hones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0220" y="437782"/>
            <a:ext cx="2109470" cy="281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819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1" y="1327785"/>
            <a:ext cx="3825064" cy="1554480"/>
          </a:xfrm>
          <a:solidFill>
            <a:srgbClr val="CCFFFF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“Liquidity”</a:t>
            </a:r>
            <a:br>
              <a:rPr lang="en-US" b="1" dirty="0" smtClean="0"/>
            </a:br>
            <a:r>
              <a:rPr lang="en-US" sz="3100" b="1" dirty="0"/>
              <a:t>Ease of converting your security into </a:t>
            </a:r>
            <a:r>
              <a:rPr lang="en-US" sz="3100" b="1" i="1" dirty="0"/>
              <a:t>CASH</a:t>
            </a:r>
            <a:endParaRPr lang="en-US" sz="35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454400"/>
            <a:ext cx="10058400" cy="6856839"/>
          </a:xfrm>
          <a:solidFill>
            <a:schemeClr val="bg1"/>
          </a:solidFill>
        </p:spPr>
        <p:txBody>
          <a:bodyPr/>
          <a:lstStyle/>
          <a:p>
            <a:r>
              <a:rPr lang="en-US" b="1" u="sng" dirty="0" smtClean="0"/>
              <a:t>Stocks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3100" b="1" dirty="0"/>
              <a:t>Most can convert to cash </a:t>
            </a:r>
            <a:r>
              <a:rPr lang="en-US" sz="31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</a:t>
            </a:r>
            <a:r>
              <a:rPr lang="en-US" sz="3100" b="1" dirty="0"/>
              <a:t> there’s a market for it </a:t>
            </a:r>
            <a:br>
              <a:rPr lang="en-US" sz="3100" b="1" dirty="0"/>
            </a:br>
            <a:r>
              <a:rPr lang="en-US" sz="3100" b="1" dirty="0"/>
              <a:t>     NOTE:  The value could be </a:t>
            </a:r>
            <a:r>
              <a:rPr lang="en-US" sz="3100" b="1" i="1" dirty="0"/>
              <a:t>lower</a:t>
            </a:r>
            <a:endParaRPr lang="en-US" dirty="0" smtClean="0"/>
          </a:p>
          <a:p>
            <a:r>
              <a:rPr lang="en-US" b="1" u="sng" dirty="0" smtClean="0"/>
              <a:t>Long-term CDs &amp; Limited </a:t>
            </a:r>
            <a:r>
              <a:rPr lang="en-US" b="1" u="sng" dirty="0"/>
              <a:t>P</a:t>
            </a:r>
            <a:r>
              <a:rPr lang="en-US" b="1" u="sng" dirty="0" smtClean="0"/>
              <a:t>artnerships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/>
              <a:t> Involve commitments of 5-10 years</a:t>
            </a:r>
          </a:p>
          <a:p>
            <a:pPr lvl="1">
              <a:buFont typeface="Wingdings" pitchFamily="2" charset="2"/>
              <a:buChar char="Ø"/>
            </a:pPr>
            <a:r>
              <a:rPr lang="en-US" b="1" dirty="0" smtClean="0"/>
              <a:t> Generally, </a:t>
            </a:r>
            <a:r>
              <a:rPr lang="en-US" b="1" u="sng" dirty="0" smtClean="0"/>
              <a:t>no</a:t>
            </a:r>
            <a:r>
              <a:rPr lang="en-US" b="1" dirty="0" smtClean="0"/>
              <a:t> secondary market on which the interests </a:t>
            </a:r>
            <a:br>
              <a:rPr lang="en-US" b="1" dirty="0" smtClean="0"/>
            </a:br>
            <a:r>
              <a:rPr lang="en-US" b="1" dirty="0" smtClean="0"/>
              <a:t> can be sold</a:t>
            </a:r>
            <a:endParaRPr lang="en-US" b="1" dirty="0"/>
          </a:p>
        </p:txBody>
      </p:sp>
      <p:pic>
        <p:nvPicPr>
          <p:cNvPr id="4" name="Picture 2" descr="http://i.d.com.com/i/dl/media/dlimage/17/99/64/179964_larg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9800" y="345440"/>
            <a:ext cx="4805680" cy="3713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2620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bldLvl="4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8300" y="863600"/>
            <a:ext cx="3017520" cy="1122680"/>
          </a:xfrm>
          <a:solidFill>
            <a:srgbClr val="CCFFFF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“Churning”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93" y="3972560"/>
            <a:ext cx="10058400" cy="5388505"/>
          </a:xfrm>
        </p:spPr>
        <p:txBody>
          <a:bodyPr>
            <a:normAutofit/>
          </a:bodyPr>
          <a:lstStyle/>
          <a:p>
            <a:r>
              <a:rPr lang="en-US" sz="3100" b="1" dirty="0"/>
              <a:t>Unnecessary buying and selling by a </a:t>
            </a:r>
            <a:r>
              <a:rPr lang="en-US" sz="3100" b="1" dirty="0" smtClean="0"/>
              <a:t>securities promoter </a:t>
            </a:r>
            <a:r>
              <a:rPr lang="en-US" sz="3100" b="1" dirty="0"/>
              <a:t>to increase commissions</a:t>
            </a:r>
            <a:br>
              <a:rPr lang="en-US" sz="3100" b="1" dirty="0"/>
            </a:br>
            <a:endParaRPr lang="en-US" sz="3100" b="1" dirty="0"/>
          </a:p>
          <a:p>
            <a:r>
              <a:rPr lang="en-US" sz="3100" b="1" dirty="0"/>
              <a:t>Beware of excessive “end-of-month” buying &amp; selling</a:t>
            </a:r>
            <a:br>
              <a:rPr lang="en-US" sz="3100" b="1" dirty="0"/>
            </a:br>
            <a:endParaRPr lang="en-US" sz="3100" b="1" dirty="0"/>
          </a:p>
          <a:p>
            <a:pPr>
              <a:lnSpc>
                <a:spcPct val="150000"/>
              </a:lnSpc>
            </a:pPr>
            <a:r>
              <a:rPr lang="en-US" sz="3100" b="1" i="1" dirty="0"/>
              <a:t>Always</a:t>
            </a:r>
            <a:r>
              <a:rPr lang="en-US" sz="3100" b="1" dirty="0"/>
              <a:t> check your </a:t>
            </a:r>
            <a:r>
              <a:rPr lang="en-US" sz="3100" b="1" dirty="0" smtClean="0"/>
              <a:t>statements and </a:t>
            </a:r>
            <a:r>
              <a:rPr lang="en-US" sz="3100" b="1" u="sng" dirty="0"/>
              <a:t>stay</a:t>
            </a:r>
            <a:r>
              <a:rPr lang="en-US" sz="3100" b="1" dirty="0"/>
              <a:t> </a:t>
            </a:r>
            <a:r>
              <a:rPr lang="en-US" sz="3100" b="1" dirty="0" smtClean="0"/>
              <a:t>involved</a:t>
            </a:r>
            <a:endParaRPr lang="en-US" sz="3100" b="1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xmlns="" val="3494569794"/>
              </p:ext>
            </p:extLst>
          </p:nvPr>
        </p:nvGraphicFramePr>
        <p:xfrm>
          <a:off x="-502920" y="43180"/>
          <a:ext cx="5867400" cy="3843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91434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Graphic spid="5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1151438"/>
            <a:ext cx="4274820" cy="897784"/>
          </a:xfrm>
          <a:solidFill>
            <a:srgbClr val="CCFFFF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/>
              <a:t>“Fiduciary” Duty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383896"/>
            <a:ext cx="10058400" cy="5129425"/>
          </a:xfrm>
        </p:spPr>
        <p:txBody>
          <a:bodyPr>
            <a:normAutofit fontScale="77500" lnSpcReduction="20000"/>
          </a:bodyPr>
          <a:lstStyle/>
          <a:p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“Client-first” Rule </a:t>
            </a:r>
            <a:r>
              <a:rPr lang="en-US" b="1" dirty="0" smtClean="0">
                <a:solidFill>
                  <a:srgbClr val="FF0000"/>
                </a:solidFill>
              </a:rPr>
              <a:t>– </a:t>
            </a:r>
            <a:r>
              <a:rPr lang="en-US" b="1" dirty="0" smtClean="0"/>
              <a:t>applies to </a:t>
            </a:r>
            <a:r>
              <a:rPr lang="en-US" b="1" dirty="0" smtClean="0">
                <a:solidFill>
                  <a:srgbClr val="FF0000"/>
                </a:solidFill>
              </a:rPr>
              <a:t>Investment Advisers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b="1" dirty="0"/>
              <a:t> </a:t>
            </a:r>
            <a:r>
              <a:rPr lang="en-US" b="1" dirty="0" smtClean="0"/>
              <a:t> Recommend only investments that are in the </a:t>
            </a:r>
            <a:r>
              <a:rPr lang="en-US" b="1" u="sng" dirty="0" smtClean="0"/>
              <a:t>best</a:t>
            </a:r>
            <a:r>
              <a:rPr lang="en-US" b="1" dirty="0" smtClean="0"/>
              <a:t> interest of</a:t>
            </a:r>
            <a:br>
              <a:rPr lang="en-US" b="1" dirty="0" smtClean="0"/>
            </a:br>
            <a:r>
              <a:rPr lang="en-US" b="1" dirty="0" smtClean="0"/>
              <a:t>  the </a:t>
            </a:r>
            <a:r>
              <a:rPr lang="en-US" b="1" dirty="0"/>
              <a:t>client</a:t>
            </a:r>
            <a:r>
              <a:rPr lang="en-US" sz="4500" b="1" dirty="0">
                <a:solidFill>
                  <a:srgbClr val="FF0000"/>
                </a:solidFill>
              </a:rPr>
              <a:t/>
            </a:r>
            <a:br>
              <a:rPr lang="en-US" sz="4500" b="1" dirty="0">
                <a:solidFill>
                  <a:srgbClr val="FF0000"/>
                </a:solidFill>
              </a:rPr>
            </a:br>
            <a:endParaRPr lang="en-US" b="1" dirty="0" smtClean="0"/>
          </a:p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Suitablity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 Rule </a:t>
            </a:r>
            <a:r>
              <a:rPr lang="en-US" b="1" dirty="0" smtClean="0"/>
              <a:t>– applies to </a:t>
            </a:r>
            <a:r>
              <a:rPr lang="en-US" b="1" dirty="0" smtClean="0">
                <a:solidFill>
                  <a:srgbClr val="FF0000"/>
                </a:solidFill>
              </a:rPr>
              <a:t>Brokers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smtClean="0"/>
              <a:t>and </a:t>
            </a:r>
            <a:r>
              <a:rPr lang="en-US" b="1" dirty="0" smtClean="0">
                <a:solidFill>
                  <a:srgbClr val="FF0000"/>
                </a:solidFill>
              </a:rPr>
              <a:t>Broker-dealer agents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Recommend investments that are </a:t>
            </a:r>
            <a:r>
              <a:rPr lang="en-US" b="1" u="sng" dirty="0"/>
              <a:t>suitable</a:t>
            </a:r>
            <a:r>
              <a:rPr lang="en-US" b="1" dirty="0"/>
              <a:t> </a:t>
            </a:r>
            <a:r>
              <a:rPr lang="en-US" b="1" dirty="0" smtClean="0"/>
              <a:t>or </a:t>
            </a:r>
            <a:r>
              <a:rPr lang="en-US" b="1" dirty="0"/>
              <a:t>meet</a:t>
            </a:r>
            <a:r>
              <a:rPr lang="en-US" b="1" dirty="0" smtClean="0"/>
              <a:t> the</a:t>
            </a:r>
            <a:r>
              <a:rPr lang="en-US" b="1" dirty="0"/>
              <a:t>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       client’s needs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NOTE:  NASAA is urging Congress to legislate that </a:t>
            </a:r>
            <a:r>
              <a:rPr lang="en-US" b="1" u="sng" dirty="0" smtClean="0"/>
              <a:t>all</a:t>
            </a:r>
            <a:r>
              <a:rPr lang="en-US" b="1" dirty="0" smtClean="0"/>
              <a:t> investment </a:t>
            </a:r>
            <a:br>
              <a:rPr lang="en-US" b="1" dirty="0" smtClean="0"/>
            </a:br>
            <a:r>
              <a:rPr lang="en-US" b="1" dirty="0" smtClean="0"/>
              <a:t>             professionals operate under a “client-first” rule, often</a:t>
            </a:r>
            <a:br>
              <a:rPr lang="en-US" b="1" dirty="0" smtClean="0"/>
            </a:br>
            <a:r>
              <a:rPr lang="en-US" b="1" dirty="0" smtClean="0"/>
              <a:t>             referred to as </a:t>
            </a:r>
            <a:r>
              <a:rPr lang="en-US" b="1" i="1" dirty="0" smtClean="0"/>
              <a:t>fiduciary duty</a:t>
            </a:r>
            <a:endParaRPr lang="en-US" b="1" dirty="0"/>
          </a:p>
        </p:txBody>
      </p:sp>
      <p:pic>
        <p:nvPicPr>
          <p:cNvPr id="1026" name="Picture 2" descr="http://bee-eazybags.typepad.com/.a/6a010535f149d9970b0120a589382b970c-800w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13021" y="32385"/>
            <a:ext cx="1943406" cy="273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2346960" y="431800"/>
            <a:ext cx="754380" cy="69088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013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5380" y="1122680"/>
            <a:ext cx="4610100" cy="1468120"/>
          </a:xfrm>
          <a:solidFill>
            <a:srgbClr val="CCFFFF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“Sucker” Lists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23" y="3799840"/>
            <a:ext cx="10022477" cy="33680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cs typeface="Arial" pitchFamily="34" charset="0"/>
              </a:rPr>
              <a:t>Lists with contact information of people </a:t>
            </a:r>
            <a:r>
              <a:rPr lang="en-US" sz="2800" b="1" dirty="0" smtClean="0"/>
              <a:t>who </a:t>
            </a:r>
            <a:r>
              <a:rPr lang="en-US" sz="2800" b="1" dirty="0"/>
              <a:t>have </a:t>
            </a:r>
            <a:r>
              <a:rPr lang="en-US" sz="2800" b="1" dirty="0" smtClean="0"/>
              <a:t>previously</a:t>
            </a:r>
            <a:br>
              <a:rPr lang="en-US" sz="2800" b="1" dirty="0" smtClean="0"/>
            </a:br>
            <a:r>
              <a:rPr lang="en-US" sz="2800" b="1" dirty="0" smtClean="0"/>
              <a:t> been </a:t>
            </a:r>
            <a:r>
              <a:rPr lang="en-US" sz="2800" b="1" i="1" dirty="0"/>
              <a:t>successfully</a:t>
            </a:r>
            <a:r>
              <a:rPr lang="en-US" sz="2800" b="1" dirty="0"/>
              <a:t> </a:t>
            </a:r>
            <a:r>
              <a:rPr lang="en-US" sz="2800" b="1" dirty="0" smtClean="0"/>
              <a:t>solicited</a:t>
            </a:r>
            <a:br>
              <a:rPr lang="en-US" sz="2800" b="1" dirty="0" smtClean="0"/>
            </a:br>
            <a:endParaRPr lang="en-US" sz="2800" b="1" dirty="0" smtClean="0"/>
          </a:p>
          <a:p>
            <a:pPr>
              <a:buFont typeface="Wingdings" pitchFamily="2" charset="2"/>
              <a:buChar char="Ø"/>
            </a:pPr>
            <a:r>
              <a:rPr lang="en-US" sz="2800" b="1" dirty="0">
                <a:cs typeface="Arial" pitchFamily="34" charset="0"/>
              </a:rPr>
              <a:t> </a:t>
            </a:r>
            <a:r>
              <a:rPr lang="en-US" sz="2800" b="1" dirty="0" smtClean="0">
                <a:cs typeface="Arial" pitchFamily="34" charset="0"/>
              </a:rPr>
              <a:t> The lists are sold, generating even more “junk” mail and </a:t>
            </a:r>
            <a:br>
              <a:rPr lang="en-US" sz="2800" b="1" dirty="0" smtClean="0">
                <a:cs typeface="Arial" pitchFamily="34" charset="0"/>
              </a:rPr>
            </a:br>
            <a:r>
              <a:rPr lang="en-US" sz="2800" b="1" dirty="0" smtClean="0">
                <a:cs typeface="Arial" pitchFamily="34" charset="0"/>
              </a:rPr>
              <a:t>  telephone solicitations</a:t>
            </a:r>
            <a:br>
              <a:rPr lang="en-US" sz="2800" b="1" dirty="0" smtClean="0">
                <a:cs typeface="Arial" pitchFamily="34" charset="0"/>
              </a:rPr>
            </a:br>
            <a:endParaRPr lang="en-US" sz="2800" dirty="0">
              <a:cs typeface="Arial" pitchFamily="34" charset="0"/>
            </a:endParaRPr>
          </a:p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2.bp.blogspot.com/_gcA0ZuKGkI8/SblNRAJajiI/AAAAAAAAAR0/oCmvXZ4p1Ok/s400/500x500_sucker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08760" y="172720"/>
            <a:ext cx="2533366" cy="309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ACCEA-DE0B-40E7-BADF-EA71F1FE5828}" type="slidenum">
              <a:rPr lang="en-US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0200" y="6273225"/>
            <a:ext cx="5943600" cy="5847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Sign up for the “Do Not Call” List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xmlns="" val="281867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9540" y="431800"/>
            <a:ext cx="5113020" cy="1295400"/>
          </a:xfrm>
          <a:solidFill>
            <a:srgbClr val="CCFFFF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4000" b="1" dirty="0">
                <a:latin typeface="Arial" pitchFamily="34" charset="0"/>
                <a:cs typeface="Arial" pitchFamily="34" charset="0"/>
              </a:rPr>
              <a:t>“Reload” Scam</a:t>
            </a:r>
            <a:br>
              <a:rPr lang="en-US" sz="4000" b="1" dirty="0">
                <a:latin typeface="Arial" pitchFamily="34" charset="0"/>
                <a:cs typeface="Arial" pitchFamily="34" charset="0"/>
              </a:rPr>
            </a:br>
            <a:r>
              <a:rPr lang="en-US" sz="3000" b="1" dirty="0">
                <a:latin typeface="Arial" pitchFamily="34" charset="0"/>
                <a:cs typeface="Arial" pitchFamily="34" charset="0"/>
              </a:rPr>
              <a:t>Often done by telephone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41" y="2245360"/>
            <a:ext cx="10145000" cy="11568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100" b="1" dirty="0">
                <a:latin typeface="Arial" pitchFamily="34" charset="0"/>
                <a:cs typeface="Arial" pitchFamily="34" charset="0"/>
              </a:rPr>
              <a:t>Targets prior victims of scams </a:t>
            </a:r>
            <a:r>
              <a:rPr lang="en-US" sz="31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en-US" sz="3100" b="1" dirty="0">
                <a:latin typeface="Arial" pitchFamily="34" charset="0"/>
                <a:cs typeface="Arial" pitchFamily="34" charset="0"/>
              </a:rPr>
              <a:t> those who lost money in a previous investment</a:t>
            </a:r>
            <a:br>
              <a:rPr lang="en-US" sz="3100" b="1" dirty="0">
                <a:latin typeface="Arial" pitchFamily="34" charset="0"/>
                <a:cs typeface="Arial" pitchFamily="34" charset="0"/>
              </a:rPr>
            </a:br>
            <a:endParaRPr lang="en-US" sz="3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5280" y="86360"/>
            <a:ext cx="2687619" cy="2091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wilkinscommunity.com/wp-content/uploads/2011/06/PiggyBankOnEmp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32120" y="4490720"/>
            <a:ext cx="4213227" cy="328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08520" y="7203864"/>
            <a:ext cx="2328361" cy="413808"/>
          </a:xfrm>
        </p:spPr>
        <p:txBody>
          <a:bodyPr/>
          <a:lstStyle/>
          <a:p>
            <a:fld id="{F2FACCEA-DE0B-40E7-BADF-EA71F1FE5828}" type="slidenum">
              <a:rPr lang="en-US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" y="3540760"/>
            <a:ext cx="10043160" cy="3749744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pPr marL="318383" indent="-318383">
              <a:spcAft>
                <a:spcPts val="669"/>
              </a:spcAft>
              <a:buFont typeface="Wingdings" pitchFamily="2" charset="2"/>
              <a:buChar char="Ø"/>
            </a:pPr>
            <a:r>
              <a:rPr lang="en-US" sz="3100" b="1" dirty="0">
                <a:latin typeface="Arial" pitchFamily="34" charset="0"/>
                <a:cs typeface="Arial" pitchFamily="34" charset="0"/>
              </a:rPr>
              <a:t> Promotions to those  panicked by a financial loss</a:t>
            </a:r>
            <a:br>
              <a:rPr lang="en-US" sz="3100" b="1" dirty="0">
                <a:latin typeface="Arial" pitchFamily="34" charset="0"/>
                <a:cs typeface="Arial" pitchFamily="34" charset="0"/>
              </a:rPr>
            </a:br>
            <a:endParaRPr lang="en-US" sz="1800" b="1" dirty="0">
              <a:latin typeface="Arial" pitchFamily="34" charset="0"/>
              <a:cs typeface="Arial" pitchFamily="34" charset="0"/>
            </a:endParaRPr>
          </a:p>
          <a:p>
            <a:pPr marL="1018824" lvl="1" indent="-509412">
              <a:spcAft>
                <a:spcPts val="1337"/>
              </a:spcAft>
              <a:buFont typeface="Arial" pitchFamily="34" charset="0"/>
              <a:buChar char="•"/>
            </a:pPr>
            <a:r>
              <a:rPr lang="en-US" sz="3100" b="1" dirty="0">
                <a:latin typeface="Arial" pitchFamily="34" charset="0"/>
                <a:cs typeface="Arial" pitchFamily="34" charset="0"/>
              </a:rPr>
              <a:t>Invest in a “sure thing”</a:t>
            </a:r>
          </a:p>
          <a:p>
            <a:pPr marL="1018824" lvl="1" indent="-509412">
              <a:spcAft>
                <a:spcPts val="1337"/>
              </a:spcAft>
              <a:buFont typeface="Arial" pitchFamily="34" charset="0"/>
              <a:buChar char="•"/>
            </a:pPr>
            <a:r>
              <a:rPr lang="en-US" sz="3100" b="1" dirty="0">
                <a:latin typeface="Arial" pitchFamily="34" charset="0"/>
                <a:cs typeface="Arial" pitchFamily="34" charset="0"/>
              </a:rPr>
              <a:t>Pay legal fees to </a:t>
            </a:r>
            <a:r>
              <a:rPr lang="en-US" sz="3100" b="1" u="sng" dirty="0">
                <a:latin typeface="Arial" pitchFamily="34" charset="0"/>
                <a:cs typeface="Arial" pitchFamily="34" charset="0"/>
              </a:rPr>
              <a:t>recover</a:t>
            </a:r>
            <a:r>
              <a:rPr lang="en-US" sz="3100" b="1" dirty="0">
                <a:latin typeface="Arial" pitchFamily="34" charset="0"/>
                <a:cs typeface="Arial" pitchFamily="34" charset="0"/>
              </a:rPr>
              <a:t> </a:t>
            </a:r>
            <a:br>
              <a:rPr lang="en-US" sz="3100" b="1" dirty="0">
                <a:latin typeface="Arial" pitchFamily="34" charset="0"/>
                <a:cs typeface="Arial" pitchFamily="34" charset="0"/>
              </a:rPr>
            </a:br>
            <a:r>
              <a:rPr lang="en-US" sz="3100" b="1" dirty="0">
                <a:latin typeface="Arial" pitchFamily="34" charset="0"/>
                <a:cs typeface="Arial" pitchFamily="34" charset="0"/>
              </a:rPr>
              <a:t>lost money</a:t>
            </a:r>
          </a:p>
          <a:p>
            <a:pPr marL="1018824" lvl="1" indent="-509412">
              <a:spcAft>
                <a:spcPts val="1337"/>
              </a:spcAft>
              <a:buFont typeface="Arial" pitchFamily="34" charset="0"/>
              <a:buChar char="•"/>
            </a:pPr>
            <a:r>
              <a:rPr lang="en-US" sz="3100" b="1" dirty="0">
                <a:latin typeface="Arial" pitchFamily="34" charset="0"/>
                <a:cs typeface="Arial" pitchFamily="34" charset="0"/>
              </a:rPr>
              <a:t>Pay taxes/fees for money</a:t>
            </a:r>
            <a:br>
              <a:rPr lang="en-US" sz="3100" b="1" dirty="0">
                <a:latin typeface="Arial" pitchFamily="34" charset="0"/>
                <a:cs typeface="Arial" pitchFamily="34" charset="0"/>
              </a:rPr>
            </a:br>
            <a:r>
              <a:rPr lang="en-US" sz="3100" b="1" i="1" dirty="0">
                <a:latin typeface="Arial" pitchFamily="34" charset="0"/>
                <a:cs typeface="Arial" pitchFamily="34" charset="0"/>
              </a:rPr>
              <a:t>already</a:t>
            </a:r>
            <a:r>
              <a:rPr lang="en-US" sz="3100" b="1" dirty="0">
                <a:latin typeface="Arial" pitchFamily="34" charset="0"/>
                <a:cs typeface="Arial" pitchFamily="34" charset="0"/>
              </a:rPr>
              <a:t> recovered</a:t>
            </a:r>
          </a:p>
        </p:txBody>
      </p:sp>
    </p:spTree>
    <p:extLst>
      <p:ext uri="{BB962C8B-B14F-4D97-AF65-F5344CB8AC3E}">
        <p14:creationId xmlns:p14="http://schemas.microsoft.com/office/powerpoint/2010/main" xmlns="" val="583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7" grpId="0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4136</TotalTime>
  <Words>1088</Words>
  <Application>Microsoft Office PowerPoint</Application>
  <PresentationFormat>Custom</PresentationFormat>
  <Paragraphs>305</Paragraphs>
  <Slides>37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Investor Self-Defense</vt:lpstr>
      <vt:lpstr>Slide 2</vt:lpstr>
      <vt:lpstr>“Blue Sky” Laws</vt:lpstr>
      <vt:lpstr>“Full Disclosure”</vt:lpstr>
      <vt:lpstr>“Liquidity” Ease of converting your security into CASH</vt:lpstr>
      <vt:lpstr>“Churning”</vt:lpstr>
      <vt:lpstr>“Fiduciary” Duty</vt:lpstr>
      <vt:lpstr>“Sucker” Lists</vt:lpstr>
      <vt:lpstr>“Reload” Scam Often done by telephone</vt:lpstr>
      <vt:lpstr>“Bait &amp; Switch” Scam</vt:lpstr>
      <vt:lpstr>“Pump &amp; Dump” Scam</vt:lpstr>
      <vt:lpstr>Slide 12</vt:lpstr>
      <vt:lpstr>Watch out for the “Halo Effect”</vt:lpstr>
      <vt:lpstr> “Bad Boy” Provision </vt:lpstr>
      <vt:lpstr>Resources Websites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Investor Basics</vt:lpstr>
      <vt:lpstr>Slide 25</vt:lpstr>
      <vt:lpstr>*NASAA’s 2010 Enforcement Survey www.nasaa.org/regulatory-activity/enforcement-legal-activity/enforcement-statistics  </vt:lpstr>
      <vt:lpstr>Top Products of Investment Fraud TIME Moneyland, December 16, 2011 Financial Scams Target Boomers</vt:lpstr>
      <vt:lpstr>Slide 28</vt:lpstr>
      <vt:lpstr>Individual  selling the product There are Exemptions from registering</vt:lpstr>
      <vt:lpstr>Slide 30</vt:lpstr>
      <vt:lpstr>Check out the Seller  before investing</vt:lpstr>
      <vt:lpstr>How To Request A CRD Report Form</vt:lpstr>
      <vt:lpstr>Slide 33</vt:lpstr>
      <vt:lpstr>“Are you registered with the state to sell this security?”  </vt:lpstr>
      <vt:lpstr>Slide 35</vt:lpstr>
      <vt:lpstr>Slide 36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OFI</dc:creator>
  <cp:lastModifiedBy>Jaime L. Brockway</cp:lastModifiedBy>
  <cp:revision>760</cp:revision>
  <cp:lastPrinted>2013-05-02T15:52:36Z</cp:lastPrinted>
  <dcterms:created xsi:type="dcterms:W3CDTF">2006-08-16T00:00:00Z</dcterms:created>
  <dcterms:modified xsi:type="dcterms:W3CDTF">2013-06-04T16:01:52Z</dcterms:modified>
</cp:coreProperties>
</file>