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56" r:id="rId2"/>
    <p:sldId id="304" r:id="rId3"/>
    <p:sldId id="284" r:id="rId4"/>
    <p:sldId id="299" r:id="rId5"/>
    <p:sldId id="306" r:id="rId6"/>
    <p:sldId id="308" r:id="rId7"/>
    <p:sldId id="309" r:id="rId8"/>
    <p:sldId id="307" r:id="rId9"/>
    <p:sldId id="300" r:id="rId10"/>
    <p:sldId id="314" r:id="rId11"/>
    <p:sldId id="311" r:id="rId12"/>
    <p:sldId id="312" r:id="rId13"/>
    <p:sldId id="286" r:id="rId14"/>
    <p:sldId id="315" r:id="rId15"/>
    <p:sldId id="313" r:id="rId16"/>
    <p:sldId id="316" r:id="rId17"/>
    <p:sldId id="310" r:id="rId18"/>
    <p:sldId id="297" r:id="rId19"/>
    <p:sldId id="294" r:id="rId20"/>
    <p:sldId id="295" r:id="rId21"/>
    <p:sldId id="298" r:id="rId22"/>
    <p:sldId id="296" r:id="rId23"/>
    <p:sldId id="305" r:id="rId24"/>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5344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99" autoAdjust="0"/>
    <p:restoredTop sz="61783" autoAdjust="0"/>
  </p:normalViewPr>
  <p:slideViewPr>
    <p:cSldViewPr>
      <p:cViewPr varScale="1">
        <p:scale>
          <a:sx n="69" d="100"/>
          <a:sy n="69" d="100"/>
        </p:scale>
        <p:origin x="-220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9255FCCC-92B6-4194-897C-5AC6E3230A1D}" type="datetimeFigureOut">
              <a:rPr lang="en-US" smtClean="0"/>
              <a:pPr/>
              <a:t>5/30/2013</a:t>
            </a:fld>
            <a:endParaRPr lang="en-US"/>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vl1pPr>
          </a:lstStyle>
          <a:p>
            <a:fld id="{706774AE-9C9B-4FC9-A719-6407CAD4CFFC}"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800" cy="464820"/>
          </a:xfrm>
          <a:prstGeom prst="rect">
            <a:avLst/>
          </a:prstGeom>
        </p:spPr>
        <p:txBody>
          <a:bodyPr vert="horz" lIns="92528" tIns="46264" rIns="92528" bIns="46264" rtlCol="0"/>
          <a:lstStyle>
            <a:lvl1pPr algn="l">
              <a:defRPr sz="1200"/>
            </a:lvl1pPr>
          </a:lstStyle>
          <a:p>
            <a:endParaRPr lang="en-US"/>
          </a:p>
        </p:txBody>
      </p:sp>
      <p:sp>
        <p:nvSpPr>
          <p:cNvPr id="3" name="Date Placeholder 2"/>
          <p:cNvSpPr>
            <a:spLocks noGrp="1"/>
          </p:cNvSpPr>
          <p:nvPr>
            <p:ph type="dt" idx="1"/>
          </p:nvPr>
        </p:nvSpPr>
        <p:spPr>
          <a:xfrm>
            <a:off x="3884614" y="0"/>
            <a:ext cx="2971800" cy="464820"/>
          </a:xfrm>
          <a:prstGeom prst="rect">
            <a:avLst/>
          </a:prstGeom>
        </p:spPr>
        <p:txBody>
          <a:bodyPr vert="horz" lIns="92528" tIns="46264" rIns="92528" bIns="46264" rtlCol="0"/>
          <a:lstStyle>
            <a:lvl1pPr algn="r">
              <a:defRPr sz="1200"/>
            </a:lvl1pPr>
          </a:lstStyle>
          <a:p>
            <a:fld id="{1D4207B6-CDA2-49C9-AAC9-97BE24C12D34}" type="datetimeFigureOut">
              <a:rPr lang="en-US" smtClean="0"/>
              <a:pPr/>
              <a:t>5/30/2013</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2528" tIns="46264" rIns="92528" bIns="46264"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2528" tIns="46264" rIns="92528" bIns="4626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6"/>
            <a:ext cx="2971800" cy="464820"/>
          </a:xfrm>
          <a:prstGeom prst="rect">
            <a:avLst/>
          </a:prstGeom>
        </p:spPr>
        <p:txBody>
          <a:bodyPr vert="horz" lIns="92528" tIns="46264" rIns="92528" bIns="46264" rtlCol="0" anchor="b"/>
          <a:lstStyle>
            <a:lvl1pPr algn="l">
              <a:defRPr sz="1200"/>
            </a:lvl1pPr>
          </a:lstStyle>
          <a:p>
            <a:endParaRPr lang="en-US"/>
          </a:p>
        </p:txBody>
      </p:sp>
      <p:sp>
        <p:nvSpPr>
          <p:cNvPr id="7" name="Slide Number Placeholder 6"/>
          <p:cNvSpPr>
            <a:spLocks noGrp="1"/>
          </p:cNvSpPr>
          <p:nvPr>
            <p:ph type="sldNum" sz="quarter" idx="5"/>
          </p:nvPr>
        </p:nvSpPr>
        <p:spPr>
          <a:xfrm>
            <a:off x="3884614" y="8829966"/>
            <a:ext cx="2971800" cy="464820"/>
          </a:xfrm>
          <a:prstGeom prst="rect">
            <a:avLst/>
          </a:prstGeom>
        </p:spPr>
        <p:txBody>
          <a:bodyPr vert="horz" lIns="92528" tIns="46264" rIns="92528" bIns="46264" rtlCol="0" anchor="b"/>
          <a:lstStyle>
            <a:lvl1pPr algn="r">
              <a:defRPr sz="1200"/>
            </a:lvl1pPr>
          </a:lstStyle>
          <a:p>
            <a:fld id="{701455E7-7FFC-465E-A8B3-617F45790A2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www.nbsc-cvmnb.ca/nbsc/docs/InvestmentsAtAGlanceEN09.pdf"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www.nbsc-cvmnb.ca/nbsc/content.jsp?id=1036&amp;pid=1021"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01455E7-7FFC-465E-A8B3-617F45790A20}"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smtClean="0">
                <a:solidFill>
                  <a:schemeClr val="tx1"/>
                </a:solidFill>
                <a:latin typeface="+mn-lt"/>
                <a:ea typeface="+mn-ea"/>
                <a:cs typeface="+mn-cs"/>
              </a:rPr>
              <a:t>Cash and cash equivalents</a:t>
            </a:r>
            <a:r>
              <a:rPr lang="en-US" dirty="0" smtClean="0"/>
              <a:t/>
            </a:r>
            <a:br>
              <a:rPr lang="en-US" dirty="0" smtClean="0"/>
            </a:br>
            <a:r>
              <a:rPr lang="en-US" sz="1200" kern="1200" dirty="0" smtClean="0">
                <a:solidFill>
                  <a:schemeClr val="tx1"/>
                </a:solidFill>
                <a:latin typeface="+mn-lt"/>
                <a:ea typeface="+mn-ea"/>
                <a:cs typeface="+mn-cs"/>
              </a:rPr>
              <a:t>These investments are like cash because they are generally safe and give you quick access to your money. However, they may have relatively low rates of return compared to other kinds of investments (remember – for higher potential return, you have to be willing to take higher risks).</a:t>
            </a:r>
            <a:r>
              <a:rPr lang="en-US" dirty="0" smtClean="0"/>
              <a:t/>
            </a:r>
            <a:br>
              <a:rPr lang="en-US" dirty="0" smtClean="0"/>
            </a:br>
            <a:endParaRPr lang="en-CA" dirty="0"/>
          </a:p>
        </p:txBody>
      </p:sp>
      <p:sp>
        <p:nvSpPr>
          <p:cNvPr id="4" name="Slide Number Placeholder 3"/>
          <p:cNvSpPr>
            <a:spLocks noGrp="1"/>
          </p:cNvSpPr>
          <p:nvPr>
            <p:ph type="sldNum" sz="quarter" idx="10"/>
          </p:nvPr>
        </p:nvSpPr>
        <p:spPr/>
        <p:txBody>
          <a:bodyPr/>
          <a:lstStyle/>
          <a:p>
            <a:fld id="{701455E7-7FFC-465E-A8B3-617F45790A20}"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Fixed income securities are like a loan – you lend your money to a government or company for a certain period of time and in return they promise to pay you a fixed rate of interest throughout the life of the security.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Bonds are a type of fixed income security. With a bond you will also be repaid for the “face value” at the end of its term (maturity date).  The face value is the value of the bond when it was issued.</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Tend to offer better rates of return because you’re taking on more risk by lending out your money for a longer period.</a:t>
            </a:r>
          </a:p>
          <a:p>
            <a:endParaRPr lang="en-CA" dirty="0"/>
          </a:p>
        </p:txBody>
      </p:sp>
      <p:sp>
        <p:nvSpPr>
          <p:cNvPr id="4" name="Slide Number Placeholder 3"/>
          <p:cNvSpPr>
            <a:spLocks noGrp="1"/>
          </p:cNvSpPr>
          <p:nvPr>
            <p:ph type="sldNum" sz="quarter" idx="10"/>
          </p:nvPr>
        </p:nvSpPr>
        <p:spPr/>
        <p:txBody>
          <a:bodyPr/>
          <a:lstStyle/>
          <a:p>
            <a:fld id="{701455E7-7FFC-465E-A8B3-617F45790A20}"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smtClean="0">
                <a:solidFill>
                  <a:schemeClr val="tx1"/>
                </a:solidFill>
                <a:latin typeface="+mn-lt"/>
                <a:ea typeface="+mn-ea"/>
                <a:cs typeface="+mn-cs"/>
              </a:rPr>
              <a:t>Equities</a:t>
            </a:r>
            <a:r>
              <a:rPr lang="en-US" dirty="0" smtClean="0"/>
              <a:t/>
            </a:r>
            <a:br>
              <a:rPr lang="en-US" dirty="0" smtClean="0"/>
            </a:br>
            <a:r>
              <a:rPr lang="en-US" sz="1200" kern="1200" dirty="0" smtClean="0">
                <a:solidFill>
                  <a:schemeClr val="tx1"/>
                </a:solidFill>
                <a:latin typeface="+mn-lt"/>
                <a:ea typeface="+mn-ea"/>
                <a:cs typeface="+mn-cs"/>
              </a:rPr>
              <a:t>When you buy stocks or “equities” you become a part owner in a business. You have certain rights as a shareholder depending on the type of stock or share that you purchase. These can be more risky than fixed income investments; however, they may also provide a higher potential return. Remember, higher potential return also means a higher risk of losing some, or all, of your investment.</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Compared</a:t>
            </a:r>
            <a:r>
              <a:rPr lang="en-US" sz="1200" kern="1200" baseline="0" dirty="0" smtClean="0">
                <a:solidFill>
                  <a:schemeClr val="tx1"/>
                </a:solidFill>
                <a:latin typeface="+mn-lt"/>
                <a:ea typeface="+mn-ea"/>
                <a:cs typeface="+mn-cs"/>
              </a:rPr>
              <a:t> to fixed income securities, stocks can provide relatively higher returns, but you may also have a higher risk of losing some or all of your investment.</a:t>
            </a:r>
          </a:p>
          <a:p>
            <a:endParaRPr lang="en-US" sz="1200" kern="1200" baseline="0" dirty="0" smtClean="0">
              <a:solidFill>
                <a:schemeClr val="tx1"/>
              </a:solidFill>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701455E7-7FFC-465E-A8B3-617F45790A20}"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sz="1200" b="1" kern="1200" dirty="0" smtClean="0">
                <a:solidFill>
                  <a:schemeClr val="tx1"/>
                </a:solidFill>
                <a:latin typeface="+mn-lt"/>
                <a:ea typeface="+mn-ea"/>
                <a:cs typeface="+mn-cs"/>
              </a:rPr>
              <a:t>Investment funds</a:t>
            </a:r>
            <a:r>
              <a:rPr lang="en-US" dirty="0" smtClean="0"/>
              <a:t/>
            </a:r>
            <a:br>
              <a:rPr lang="en-US" dirty="0" smtClean="0"/>
            </a:br>
            <a:r>
              <a:rPr lang="en-US" sz="1200" kern="1200" dirty="0" smtClean="0">
                <a:solidFill>
                  <a:schemeClr val="tx1"/>
                </a:solidFill>
                <a:latin typeface="+mn-lt"/>
                <a:ea typeface="+mn-ea"/>
                <a:cs typeface="+mn-cs"/>
              </a:rPr>
              <a:t>Investment funds are a collection of investments from one or more types of securities. </a:t>
            </a:r>
          </a:p>
          <a:p>
            <a:r>
              <a:rPr lang="en-US" sz="1200" kern="1200" dirty="0" smtClean="0">
                <a:solidFill>
                  <a:schemeClr val="tx1"/>
                </a:solidFill>
                <a:latin typeface="+mn-lt"/>
                <a:ea typeface="+mn-ea"/>
                <a:cs typeface="+mn-cs"/>
              </a:rPr>
              <a:t>Each fund focuses on specific investments, live government bonds, large company stocks, stocks from certain countries, or a mix</a:t>
            </a:r>
            <a:r>
              <a:rPr lang="en-US" sz="1200" kern="1200" baseline="0" dirty="0" smtClean="0">
                <a:solidFill>
                  <a:schemeClr val="tx1"/>
                </a:solidFill>
                <a:latin typeface="+mn-lt"/>
                <a:ea typeface="+mn-ea"/>
                <a:cs typeface="+mn-cs"/>
              </a:rPr>
              <a:t> of stocks and bonds.</a:t>
            </a:r>
          </a:p>
          <a:p>
            <a:r>
              <a:rPr lang="en-US" sz="1200" kern="1200" dirty="0" smtClean="0">
                <a:solidFill>
                  <a:schemeClr val="tx1"/>
                </a:solidFill>
                <a:latin typeface="+mn-lt"/>
                <a:ea typeface="+mn-ea"/>
                <a:cs typeface="+mn-cs"/>
              </a:rPr>
              <a:t>When you buy an investment fund, you’re pooling your money with many other investors (like in a mutual fund). This allows you to invest in a variety of investments for a relatively low cost and leave the investment decisions to a professional manager.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Returns can include distributions</a:t>
            </a:r>
            <a:r>
              <a:rPr lang="en-US" sz="1200" kern="1200" baseline="0" dirty="0" smtClean="0">
                <a:solidFill>
                  <a:schemeClr val="tx1"/>
                </a:solidFill>
                <a:latin typeface="+mn-lt"/>
                <a:ea typeface="+mn-ea"/>
                <a:cs typeface="+mn-cs"/>
              </a:rPr>
              <a:t> to investors of dividends, interest, capital gains or other income earned by the fund.  You can also have capital gains (or losses) if you sell a fund for more (or less) than you paid for it.</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Mutual funds fall into this category.</a:t>
            </a:r>
            <a:r>
              <a:rPr lang="en-US" dirty="0" smtClean="0"/>
              <a:t/>
            </a:r>
            <a:br>
              <a:rPr lang="en-US" dirty="0" smtClean="0"/>
            </a:br>
            <a:r>
              <a:rPr lang="en-US" dirty="0" smtClean="0"/>
              <a:t/>
            </a:r>
            <a:br>
              <a:rPr lang="en-US" dirty="0" smtClean="0"/>
            </a:br>
            <a:endParaRPr lang="en-US" dirty="0"/>
          </a:p>
        </p:txBody>
      </p:sp>
      <p:sp>
        <p:nvSpPr>
          <p:cNvPr id="4" name="Slide Number Placeholder 3"/>
          <p:cNvSpPr>
            <a:spLocks noGrp="1"/>
          </p:cNvSpPr>
          <p:nvPr>
            <p:ph type="sldNum" sz="quarter" idx="10"/>
          </p:nvPr>
        </p:nvSpPr>
        <p:spPr/>
        <p:txBody>
          <a:bodyPr/>
          <a:lstStyle/>
          <a:p>
            <a:fld id="{701455E7-7FFC-465E-A8B3-617F45790A20}"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The risk associated</a:t>
            </a:r>
            <a:r>
              <a:rPr lang="en-CA" baseline="0" dirty="0" smtClean="0"/>
              <a:t> with a mutual fund varies based on what it invests in.</a:t>
            </a:r>
          </a:p>
          <a:p>
            <a:r>
              <a:rPr lang="en-CA" baseline="0" dirty="0" smtClean="0"/>
              <a:t>The fees you may pay include redemption charges, sales charges, minimum account balance fees, switch fees, short-term trading fees, or registered plan fees.  Always ask your adviser what costs are associated with the fund, and how they are collected.</a:t>
            </a:r>
          </a:p>
          <a:p>
            <a:endParaRPr lang="en-CA" baseline="0" dirty="0" smtClean="0"/>
          </a:p>
          <a:p>
            <a:r>
              <a:rPr lang="en-CA" baseline="0" dirty="0" smtClean="0"/>
              <a:t>The fund pays management fees, operating expenses (or a fixed administration fee), trailing commissions, and incentive fees.  These fees are deducted from the fund’s assets.  They reduce the returns you get on your investment.  It is important to ask your adviser about these fees, and that you understand how they will affect your returns.</a:t>
            </a:r>
            <a:endParaRPr lang="en-CA" dirty="0"/>
          </a:p>
        </p:txBody>
      </p:sp>
      <p:sp>
        <p:nvSpPr>
          <p:cNvPr id="4" name="Slide Number Placeholder 3"/>
          <p:cNvSpPr>
            <a:spLocks noGrp="1"/>
          </p:cNvSpPr>
          <p:nvPr>
            <p:ph type="sldNum" sz="quarter" idx="10"/>
          </p:nvPr>
        </p:nvSpPr>
        <p:spPr/>
        <p:txBody>
          <a:bodyPr/>
          <a:lstStyle/>
          <a:p>
            <a:fld id="{701455E7-7FFC-465E-A8B3-617F45790A20}"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n-lt"/>
                <a:ea typeface="+mn-ea"/>
                <a:cs typeface="+mn-cs"/>
              </a:rPr>
              <a:t>Alternative investments</a:t>
            </a:r>
            <a:r>
              <a:rPr lang="en-US" dirty="0" smtClean="0"/>
              <a:t/>
            </a:r>
            <a:br>
              <a:rPr lang="en-US" dirty="0" smtClean="0"/>
            </a:br>
            <a:r>
              <a:rPr lang="en-US" sz="1200" kern="1200" dirty="0" smtClean="0">
                <a:solidFill>
                  <a:schemeClr val="tx1"/>
                </a:solidFill>
                <a:latin typeface="+mn-lt"/>
                <a:ea typeface="+mn-ea"/>
                <a:cs typeface="+mn-cs"/>
              </a:rPr>
              <a:t>These are some of the most complicated types of investments. For this reason, they usually have higher-than-average risk in return for higher-than-average potential gain. They are typically meant for very knowledgeable, or affluent, investors who can afford to take higher risk and get specialized advice.</a:t>
            </a:r>
            <a:r>
              <a:rPr lang="en-US" dirty="0" smtClean="0"/>
              <a:t/>
            </a:r>
            <a:br>
              <a:rPr lang="en-US" dirty="0" smtClean="0"/>
            </a:b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Some examples are:</a:t>
            </a:r>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smtClean="0"/>
              <a:t>Options </a:t>
            </a:r>
            <a:r>
              <a:rPr lang="en-US" dirty="0" smtClean="0"/>
              <a:t>– the right to buy or sell an asset at a specific price for a specific</a:t>
            </a:r>
            <a:r>
              <a:rPr lang="en-US" baseline="0" dirty="0" smtClean="0"/>
              <a:t> period of time.  Call (buy) or Put (sell) options.  The underlying asset may be a stock, a commodity, a currency or an index.</a:t>
            </a:r>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smtClean="0"/>
              <a:t>Futures </a:t>
            </a:r>
            <a:r>
              <a:rPr lang="en-US" dirty="0" smtClean="0"/>
              <a:t>– a contract where seller agrees to deliver a specified amount of an asset at a specified price on a given date</a:t>
            </a:r>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smtClean="0"/>
              <a:t>FOREX – </a:t>
            </a:r>
            <a:r>
              <a:rPr lang="en-US" u="none" dirty="0" smtClean="0"/>
              <a:t>investing in different currencies to make money on changes in exchange rates</a:t>
            </a:r>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smtClean="0"/>
              <a:t>Hedge Funds – </a:t>
            </a:r>
            <a:r>
              <a:rPr lang="en-US" u="none" dirty="0" smtClean="0"/>
              <a:t>uses advanced investment strategies such as leverage, and</a:t>
            </a:r>
            <a:r>
              <a:rPr lang="en-US" u="none" baseline="0" dirty="0" smtClean="0"/>
              <a:t> derivatives, generally not permitted for traditional mutual funds.  Minimum initial investment of $150,000.</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a:r>
            <a:br>
              <a:rPr lang="en-US" dirty="0" smtClean="0"/>
            </a:br>
            <a:r>
              <a:rPr lang="en-US" sz="1200" kern="1200" dirty="0" smtClean="0">
                <a:solidFill>
                  <a:schemeClr val="tx1"/>
                </a:solidFill>
                <a:latin typeface="+mn-lt"/>
                <a:ea typeface="+mn-ea"/>
                <a:cs typeface="+mn-cs"/>
              </a:rPr>
              <a:t>Our complete</a:t>
            </a:r>
            <a:r>
              <a:rPr lang="en-US" sz="1200" b="1"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hlinkClick r:id="rId3"/>
              </a:rPr>
              <a:t>Investments at a Glance (PDF)</a:t>
            </a:r>
            <a:r>
              <a:rPr lang="en-US" sz="1200" kern="1200" dirty="0" smtClean="0">
                <a:solidFill>
                  <a:schemeClr val="tx1"/>
                </a:solidFill>
                <a:latin typeface="+mn-lt"/>
                <a:ea typeface="+mn-ea"/>
                <a:cs typeface="+mn-cs"/>
              </a:rPr>
              <a:t> guide will tell you more about the different kinds of investments in each of these categories.</a:t>
            </a:r>
            <a:endParaRPr lang="en-US" dirty="0" smtClean="0"/>
          </a:p>
          <a:p>
            <a:endParaRPr lang="en-CA" dirty="0"/>
          </a:p>
        </p:txBody>
      </p:sp>
      <p:sp>
        <p:nvSpPr>
          <p:cNvPr id="4" name="Slide Number Placeholder 3"/>
          <p:cNvSpPr>
            <a:spLocks noGrp="1"/>
          </p:cNvSpPr>
          <p:nvPr>
            <p:ph type="sldNum" sz="quarter" idx="10"/>
          </p:nvPr>
        </p:nvSpPr>
        <p:spPr/>
        <p:txBody>
          <a:bodyPr/>
          <a:lstStyle/>
          <a:p>
            <a:fld id="{701455E7-7FFC-465E-A8B3-617F45790A20}"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None/>
            </a:pPr>
            <a:r>
              <a:rPr lang="en-CA" dirty="0" smtClean="0"/>
              <a:t>No</a:t>
            </a:r>
            <a:r>
              <a:rPr lang="en-CA" baseline="0" dirty="0" smtClean="0"/>
              <a:t> one cares more about your money and financial well-being than you!  To help protect yourself, be an informed investor.  Whether you invest on your own or with the help of an adviser, always ask the following questions before you buy.</a:t>
            </a:r>
          </a:p>
          <a:p>
            <a:pPr marL="228600" indent="-228600">
              <a:buNone/>
            </a:pPr>
            <a:endParaRPr lang="en-CA" dirty="0" smtClean="0"/>
          </a:p>
          <a:p>
            <a:pPr marL="228600" indent="-228600">
              <a:buAutoNum type="arabicPeriod"/>
            </a:pPr>
            <a:r>
              <a:rPr lang="en-CA" dirty="0" smtClean="0"/>
              <a:t>Does it have the potential to go up in value?  If so, what needs to happen for it to go up in value?</a:t>
            </a:r>
          </a:p>
          <a:p>
            <a:pPr marL="228600" indent="-228600">
              <a:buAutoNum type="arabicPeriod"/>
            </a:pPr>
            <a:r>
              <a:rPr lang="en-CA" dirty="0" smtClean="0"/>
              <a:t>Do you have to pay a penalty or fee if you have to sell quickly or before its maturity date?</a:t>
            </a:r>
          </a:p>
          <a:p>
            <a:pPr marL="228600" indent="-228600">
              <a:buAutoNum type="arabicPeriod"/>
            </a:pPr>
            <a:r>
              <a:rPr lang="en-CA" dirty="0" smtClean="0"/>
              <a:t>Could you lose some or all of your investment? Remember,</a:t>
            </a:r>
            <a:r>
              <a:rPr lang="en-CA" baseline="0" dirty="0" smtClean="0"/>
              <a:t> the higher the expected rate of return, the greater the risk.</a:t>
            </a:r>
            <a:endParaRPr lang="en-CA" dirty="0" smtClean="0"/>
          </a:p>
          <a:p>
            <a:pPr marL="228600" indent="-228600">
              <a:buAutoNum type="arabicPeriod"/>
            </a:pPr>
            <a:endParaRPr lang="en-CA" dirty="0" smtClean="0"/>
          </a:p>
          <a:p>
            <a:pPr marL="228600" indent="-228600">
              <a:buNone/>
            </a:pPr>
            <a:r>
              <a:rPr lang="en-CA" dirty="0" smtClean="0"/>
              <a:t>NEVER invest in anything that you don’t fully understand.  Take your time making investment decisions and never sign documents you have not read carefully.</a:t>
            </a:r>
          </a:p>
          <a:p>
            <a:pPr marL="228600" indent="-228600">
              <a:buNone/>
            </a:pPr>
            <a:endParaRPr lang="en-CA" dirty="0"/>
          </a:p>
        </p:txBody>
      </p:sp>
      <p:sp>
        <p:nvSpPr>
          <p:cNvPr id="4" name="Slide Number Placeholder 3"/>
          <p:cNvSpPr>
            <a:spLocks noGrp="1"/>
          </p:cNvSpPr>
          <p:nvPr>
            <p:ph type="sldNum" sz="quarter" idx="10"/>
          </p:nvPr>
        </p:nvSpPr>
        <p:spPr/>
        <p:txBody>
          <a:bodyPr/>
          <a:lstStyle/>
          <a:p>
            <a:fld id="{701455E7-7FFC-465E-A8B3-617F45790A20}"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701455E7-7FFC-465E-A8B3-617F45790A20}"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sz="1200" kern="1200" dirty="0" smtClean="0">
                <a:solidFill>
                  <a:schemeClr val="tx1"/>
                </a:solidFill>
                <a:latin typeface="+mn-lt"/>
                <a:ea typeface="+mn-ea"/>
                <a:cs typeface="+mn-cs"/>
              </a:rPr>
              <a:t>Of course everyone would like to find a great investment that guarantees financial security with no risk, but offers like that are just too good to be true. If an investment you’re interested in raises any of the red flags below– STOP! The investment might be a scam.</a:t>
            </a:r>
            <a:endParaRPr lang="en-US" sz="1200" b="1" kern="1200" dirty="0" smtClean="0">
              <a:solidFill>
                <a:schemeClr val="tx1"/>
              </a:solidFill>
              <a:latin typeface="+mn-lt"/>
              <a:ea typeface="+mn-ea"/>
              <a:cs typeface="+mn-cs"/>
            </a:endParaRPr>
          </a:p>
          <a:p>
            <a:endParaRPr lang="en-US" sz="1200" b="1"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Guaranteed high returns - no risk </a:t>
            </a:r>
            <a:br>
              <a:rPr lang="en-US" sz="1200" b="1" kern="1200" dirty="0" smtClean="0">
                <a:solidFill>
                  <a:schemeClr val="tx1"/>
                </a:solidFill>
                <a:latin typeface="+mn-lt"/>
                <a:ea typeface="+mn-ea"/>
                <a:cs typeface="+mn-cs"/>
              </a:rPr>
            </a:br>
            <a:r>
              <a:rPr lang="en-US" sz="1200" kern="1200" dirty="0" smtClean="0">
                <a:solidFill>
                  <a:schemeClr val="tx1"/>
                </a:solidFill>
                <a:latin typeface="+mn-lt"/>
                <a:ea typeface="+mn-ea"/>
                <a:cs typeface="+mn-cs"/>
              </a:rPr>
              <a:t>There’s no such thing! The higher the returns the higher the risk. This type of sales pitch is often aimed at people who live on a fixed income or those near retirement who are worried about having enough money</a:t>
            </a:r>
            <a:br>
              <a:rPr lang="en-US" sz="1200" kern="1200" dirty="0" smtClean="0">
                <a:solidFill>
                  <a:schemeClr val="tx1"/>
                </a:solidFill>
                <a:latin typeface="+mn-lt"/>
                <a:ea typeface="+mn-ea"/>
                <a:cs typeface="+mn-cs"/>
              </a:rPr>
            </a:br>
            <a:r>
              <a:rPr lang="en-US" sz="1200" kern="1200" dirty="0" smtClean="0">
                <a:solidFill>
                  <a:schemeClr val="tx1"/>
                </a:solidFill>
                <a:latin typeface="+mn-lt"/>
                <a:ea typeface="+mn-ea"/>
                <a:cs typeface="+mn-cs"/>
              </a:rPr>
              <a:t/>
            </a:r>
            <a:br>
              <a:rPr lang="en-US" sz="1200" kern="1200" dirty="0" smtClean="0">
                <a:solidFill>
                  <a:schemeClr val="tx1"/>
                </a:solidFill>
                <a:latin typeface="+mn-lt"/>
                <a:ea typeface="+mn-ea"/>
                <a:cs typeface="+mn-cs"/>
              </a:rPr>
            </a:br>
            <a:r>
              <a:rPr lang="en-US" sz="1200" b="1" kern="1200" dirty="0" smtClean="0">
                <a:solidFill>
                  <a:schemeClr val="tx1"/>
                </a:solidFill>
                <a:latin typeface="+mn-lt"/>
                <a:ea typeface="+mn-ea"/>
                <a:cs typeface="+mn-cs"/>
              </a:rPr>
              <a:t>Insider tips - get in now! </a:t>
            </a:r>
            <a:br>
              <a:rPr lang="en-US" sz="1200" b="1" kern="1200" dirty="0" smtClean="0">
                <a:solidFill>
                  <a:schemeClr val="tx1"/>
                </a:solidFill>
                <a:latin typeface="+mn-lt"/>
                <a:ea typeface="+mn-ea"/>
                <a:cs typeface="+mn-cs"/>
              </a:rPr>
            </a:br>
            <a:r>
              <a:rPr lang="en-US" sz="1200" kern="1200" dirty="0" smtClean="0">
                <a:solidFill>
                  <a:schemeClr val="tx1"/>
                </a:solidFill>
                <a:latin typeface="+mn-lt"/>
                <a:ea typeface="+mn-ea"/>
                <a:cs typeface="+mn-cs"/>
              </a:rPr>
              <a:t>Scam artists use this tactic to pressure you into making a quick decision. They make the offer more attractive by suggesting they have secret information about a company that the general public doesn’t have. They pressure you to act now to "get in on the ground floor”. Don’t! This kind of sales pitch appeals to your fear of missing out on an opportunity</a:t>
            </a:r>
            <a:br>
              <a:rPr lang="en-US" sz="1200" kern="1200" dirty="0" smtClean="0">
                <a:solidFill>
                  <a:schemeClr val="tx1"/>
                </a:solidFill>
                <a:latin typeface="+mn-lt"/>
                <a:ea typeface="+mn-ea"/>
                <a:cs typeface="+mn-cs"/>
              </a:rPr>
            </a:br>
            <a:r>
              <a:rPr lang="en-US" sz="1200" kern="1200" dirty="0" smtClean="0">
                <a:solidFill>
                  <a:schemeClr val="tx1"/>
                </a:solidFill>
                <a:latin typeface="+mn-lt"/>
                <a:ea typeface="+mn-ea"/>
                <a:cs typeface="+mn-cs"/>
              </a:rPr>
              <a:t/>
            </a:r>
            <a:br>
              <a:rPr lang="en-US" sz="1200" kern="1200" dirty="0" smtClean="0">
                <a:solidFill>
                  <a:schemeClr val="tx1"/>
                </a:solidFill>
                <a:latin typeface="+mn-lt"/>
                <a:ea typeface="+mn-ea"/>
                <a:cs typeface="+mn-cs"/>
              </a:rPr>
            </a:br>
            <a:r>
              <a:rPr lang="en-US" sz="1200" b="1" kern="1200" dirty="0" smtClean="0">
                <a:solidFill>
                  <a:schemeClr val="tx1"/>
                </a:solidFill>
                <a:latin typeface="+mn-lt"/>
                <a:ea typeface="+mn-ea"/>
                <a:cs typeface="+mn-cs"/>
              </a:rPr>
              <a:t>Offshore investment – tax free! </a:t>
            </a:r>
            <a:br>
              <a:rPr lang="en-US" sz="1200" b="1" kern="1200" dirty="0" smtClean="0">
                <a:solidFill>
                  <a:schemeClr val="tx1"/>
                </a:solidFill>
                <a:latin typeface="+mn-lt"/>
                <a:ea typeface="+mn-ea"/>
                <a:cs typeface="+mn-cs"/>
              </a:rPr>
            </a:br>
            <a:r>
              <a:rPr lang="en-US" sz="1200" kern="1200" dirty="0" smtClean="0">
                <a:solidFill>
                  <a:schemeClr val="tx1"/>
                </a:solidFill>
                <a:latin typeface="+mn-lt"/>
                <a:ea typeface="+mn-ea"/>
                <a:cs typeface="+mn-cs"/>
              </a:rPr>
              <a:t>You can defer paying taxes, but you can’t avoid paying them. End of story. This type of deal is often pitched as a secret, and for reasons you might not expect. By asking you to keep the deal to yourself, scam artists know you won’t have to answer hard questions and comments from family, friends or financial advisers who might see through the scam. Often with scams like this, your money will be transferred to overseas locations, making it harder for the authorities to investigate and even harder to recover</a:t>
            </a:r>
            <a:br>
              <a:rPr lang="en-US" sz="1200" kern="1200" dirty="0" smtClean="0">
                <a:solidFill>
                  <a:schemeClr val="tx1"/>
                </a:solidFill>
                <a:latin typeface="+mn-lt"/>
                <a:ea typeface="+mn-ea"/>
                <a:cs typeface="+mn-cs"/>
              </a:rPr>
            </a:br>
            <a:r>
              <a:rPr lang="en-US" sz="1200" kern="1200" dirty="0" smtClean="0">
                <a:solidFill>
                  <a:schemeClr val="tx1"/>
                </a:solidFill>
                <a:latin typeface="+mn-lt"/>
                <a:ea typeface="+mn-ea"/>
                <a:cs typeface="+mn-cs"/>
              </a:rPr>
              <a:t/>
            </a:r>
            <a:br>
              <a:rPr lang="en-US" sz="1200" kern="1200" dirty="0" smtClean="0">
                <a:solidFill>
                  <a:schemeClr val="tx1"/>
                </a:solidFill>
                <a:latin typeface="+mn-lt"/>
                <a:ea typeface="+mn-ea"/>
                <a:cs typeface="+mn-cs"/>
              </a:rPr>
            </a:br>
            <a:r>
              <a:rPr lang="en-US" sz="1200" b="1" kern="1200" dirty="0" smtClean="0">
                <a:solidFill>
                  <a:schemeClr val="tx1"/>
                </a:solidFill>
                <a:latin typeface="+mn-lt"/>
                <a:ea typeface="+mn-ea"/>
                <a:cs typeface="+mn-cs"/>
              </a:rPr>
              <a:t>Profit like the experts! </a:t>
            </a:r>
            <a:br>
              <a:rPr lang="en-US" sz="1200" b="1" kern="1200" dirty="0" smtClean="0">
                <a:solidFill>
                  <a:schemeClr val="tx1"/>
                </a:solidFill>
                <a:latin typeface="+mn-lt"/>
                <a:ea typeface="+mn-ea"/>
                <a:cs typeface="+mn-cs"/>
              </a:rPr>
            </a:br>
            <a:r>
              <a:rPr lang="en-US" sz="1200" kern="1200" dirty="0" smtClean="0">
                <a:solidFill>
                  <a:schemeClr val="tx1"/>
                </a:solidFill>
                <a:latin typeface="+mn-lt"/>
                <a:ea typeface="+mn-ea"/>
                <a:cs typeface="+mn-cs"/>
              </a:rPr>
              <a:t>These scams are pitched as opportunities known only to a select few who are said to be making a lot of money. The scam artist convinces you that he or she has access to this inside information. An example of this is the "prime bank" scam. Investors are told about the existence of a secret market that only the world’s largest banks know about and are then given an exclusive opportunity to participate in this secret market. The catch is that secret prime bank markets don’t exist</a:t>
            </a:r>
            <a:br>
              <a:rPr lang="en-US" sz="1200" kern="1200" dirty="0" smtClean="0">
                <a:solidFill>
                  <a:schemeClr val="tx1"/>
                </a:solidFill>
                <a:latin typeface="+mn-lt"/>
                <a:ea typeface="+mn-ea"/>
                <a:cs typeface="+mn-cs"/>
              </a:rPr>
            </a:br>
            <a:r>
              <a:rPr lang="en-US" sz="1200" kern="1200" dirty="0" smtClean="0">
                <a:solidFill>
                  <a:schemeClr val="tx1"/>
                </a:solidFill>
                <a:latin typeface="+mn-lt"/>
                <a:ea typeface="+mn-ea"/>
                <a:cs typeface="+mn-cs"/>
              </a:rPr>
              <a:t/>
            </a:r>
            <a:br>
              <a:rPr lang="en-US" sz="1200" kern="1200" dirty="0" smtClean="0">
                <a:solidFill>
                  <a:schemeClr val="tx1"/>
                </a:solidFill>
                <a:latin typeface="+mn-lt"/>
                <a:ea typeface="+mn-ea"/>
                <a:cs typeface="+mn-cs"/>
              </a:rPr>
            </a:br>
            <a:r>
              <a:rPr lang="en-US" sz="1200" b="1" kern="1200" dirty="0" smtClean="0">
                <a:solidFill>
                  <a:schemeClr val="tx1"/>
                </a:solidFill>
                <a:latin typeface="+mn-lt"/>
                <a:ea typeface="+mn-ea"/>
                <a:cs typeface="+mn-cs"/>
              </a:rPr>
              <a:t>Great investment opportunity – your friends can’t be wrong! </a:t>
            </a:r>
            <a:br>
              <a:rPr lang="en-US" sz="1200" b="1" kern="1200" dirty="0" smtClean="0">
                <a:solidFill>
                  <a:schemeClr val="tx1"/>
                </a:solidFill>
                <a:latin typeface="+mn-lt"/>
                <a:ea typeface="+mn-ea"/>
                <a:cs typeface="+mn-cs"/>
              </a:rPr>
            </a:br>
            <a:r>
              <a:rPr lang="en-US" sz="1200" kern="1200" dirty="0" smtClean="0">
                <a:solidFill>
                  <a:schemeClr val="tx1"/>
                </a:solidFill>
                <a:latin typeface="+mn-lt"/>
                <a:ea typeface="+mn-ea"/>
                <a:cs typeface="+mn-cs"/>
              </a:rPr>
              <a:t>This scam relies on the trust you place in your friends and the fear of not keeping up with them financially. This type of scam also comes in many forms such as “affinity fraud”. Scam artists target religious, ethnic, or close-knit groups by working their way into organizations and befriending members in order to rip them off. Don’t be a victim! Check out everything about the person who brings the investment opportunity to your attention - no matter how trustworthy.</a:t>
            </a:r>
            <a:endParaRPr lang="en-US" dirty="0"/>
          </a:p>
        </p:txBody>
      </p:sp>
      <p:sp>
        <p:nvSpPr>
          <p:cNvPr id="4" name="Slide Number Placeholder 3"/>
          <p:cNvSpPr>
            <a:spLocks noGrp="1"/>
          </p:cNvSpPr>
          <p:nvPr>
            <p:ph type="sldNum" sz="quarter" idx="10"/>
          </p:nvPr>
        </p:nvSpPr>
        <p:spPr/>
        <p:txBody>
          <a:bodyPr/>
          <a:lstStyle/>
          <a:p>
            <a:fld id="{701455E7-7FFC-465E-A8B3-617F45790A20}"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As the provincial securities regulator, the NBSC protects investors from unfair, improper or fraudulent practices. If your complaint has not been resolved by dealing with the company directly, complete the </a:t>
            </a:r>
            <a:r>
              <a:rPr lang="en-US" sz="1200" kern="1200" dirty="0" smtClean="0">
                <a:solidFill>
                  <a:schemeClr val="tx1"/>
                </a:solidFill>
                <a:latin typeface="+mn-lt"/>
                <a:ea typeface="+mn-ea"/>
                <a:cs typeface="+mn-cs"/>
                <a:hlinkClick r:id="rId3"/>
              </a:rPr>
              <a:t>complaint form</a:t>
            </a:r>
            <a:r>
              <a:rPr lang="en-US" sz="1200" kern="1200" dirty="0" smtClean="0">
                <a:solidFill>
                  <a:schemeClr val="tx1"/>
                </a:solidFill>
                <a:latin typeface="+mn-lt"/>
                <a:ea typeface="+mn-ea"/>
                <a:cs typeface="+mn-cs"/>
              </a:rPr>
              <a:t> and the NBSC will review your complaint for a possible violation of securities law. All complaints received will be dealt with in a fair and private manner.</a:t>
            </a:r>
            <a:r>
              <a:rPr lang="en-US" dirty="0" smtClean="0"/>
              <a:t/>
            </a:r>
            <a:br>
              <a:rPr lang="en-US" dirty="0" smtClean="0"/>
            </a:br>
            <a:r>
              <a:rPr lang="en-US" dirty="0" smtClean="0"/>
              <a:t/>
            </a:r>
            <a:br>
              <a:rPr lang="en-US" dirty="0" smtClean="0"/>
            </a:br>
            <a:r>
              <a:rPr lang="en-US" sz="1200" kern="1200" dirty="0" smtClean="0">
                <a:solidFill>
                  <a:schemeClr val="tx1"/>
                </a:solidFill>
                <a:latin typeface="+mn-lt"/>
                <a:ea typeface="+mn-ea"/>
                <a:cs typeface="+mn-cs"/>
              </a:rPr>
              <a:t>The NBSC has the authority to impose sanctions on individuals and companies that break New Brunswick securities laws. Sanctions may include reprimands, financial penalties, suspensions or removal from the securities industry. </a:t>
            </a:r>
            <a:r>
              <a:rPr lang="en-US" dirty="0" smtClean="0"/>
              <a:t/>
            </a:r>
            <a:br>
              <a:rPr lang="en-US" dirty="0" smtClean="0"/>
            </a:br>
            <a:r>
              <a:rPr lang="en-US" dirty="0" smtClean="0"/>
              <a:t/>
            </a:r>
            <a:br>
              <a:rPr lang="en-US" dirty="0" smtClean="0"/>
            </a:br>
            <a:r>
              <a:rPr lang="en-US" sz="1200" kern="1200" dirty="0" smtClean="0">
                <a:solidFill>
                  <a:schemeClr val="tx1"/>
                </a:solidFill>
                <a:latin typeface="+mn-lt"/>
                <a:ea typeface="+mn-ea"/>
                <a:cs typeface="+mn-cs"/>
              </a:rPr>
              <a:t>Depending on the nature of your complaint, the NBSC can refer your complaint to regulators who oversee specific parts of the securities markets (such as mutual funds) or to the police, if appropriate.</a:t>
            </a:r>
            <a:endParaRPr lang="fr-FR" dirty="0" smtClean="0"/>
          </a:p>
          <a:p>
            <a:endParaRPr lang="en-US" dirty="0"/>
          </a:p>
        </p:txBody>
      </p:sp>
      <p:sp>
        <p:nvSpPr>
          <p:cNvPr id="4" name="Slide Number Placeholder 3"/>
          <p:cNvSpPr>
            <a:spLocks noGrp="1"/>
          </p:cNvSpPr>
          <p:nvPr>
            <p:ph type="sldNum" sz="quarter" idx="10"/>
          </p:nvPr>
        </p:nvSpPr>
        <p:spPr/>
        <p:txBody>
          <a:bodyPr/>
          <a:lstStyle/>
          <a:p>
            <a:fld id="{701455E7-7FFC-465E-A8B3-617F45790A20}"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CA" dirty="0" smtClean="0"/>
          </a:p>
          <a:p>
            <a:pPr>
              <a:spcBef>
                <a:spcPct val="0"/>
              </a:spcBef>
            </a:pPr>
            <a:r>
              <a:rPr lang="fr-CA" dirty="0" err="1" smtClean="0"/>
              <a:t>Traditional</a:t>
            </a:r>
            <a:r>
              <a:rPr lang="fr-CA" dirty="0" smtClean="0"/>
              <a:t> </a:t>
            </a:r>
            <a:r>
              <a:rPr lang="fr-CA" dirty="0" err="1" smtClean="0"/>
              <a:t>regulatory</a:t>
            </a:r>
            <a:r>
              <a:rPr lang="fr-CA" dirty="0" smtClean="0"/>
              <a:t> </a:t>
            </a:r>
            <a:r>
              <a:rPr lang="fr-CA" dirty="0" err="1" smtClean="0"/>
              <a:t>role</a:t>
            </a:r>
            <a:r>
              <a:rPr lang="fr-CA" dirty="0" smtClean="0"/>
              <a:t> : </a:t>
            </a:r>
            <a:r>
              <a:rPr lang="en-US" sz="1200" kern="1200" dirty="0" smtClean="0">
                <a:solidFill>
                  <a:schemeClr val="tx1"/>
                </a:solidFill>
                <a:latin typeface="+mn-lt"/>
                <a:ea typeface="+mn-ea"/>
                <a:cs typeface="+mn-cs"/>
              </a:rPr>
              <a:t>Our mandate is to protect investors from unfair, improper or fraudulent practices, and to foster fair and efficient capital markets.</a:t>
            </a:r>
            <a:endParaRPr lang="fr-CA" dirty="0" smtClean="0"/>
          </a:p>
          <a:p>
            <a:pPr>
              <a:spcBef>
                <a:spcPct val="0"/>
              </a:spcBef>
            </a:pPr>
            <a:endParaRPr lang="fr-CA" dirty="0" smtClean="0"/>
          </a:p>
          <a:p>
            <a:pPr>
              <a:spcBef>
                <a:spcPct val="0"/>
              </a:spcBef>
            </a:pPr>
            <a:endParaRPr lang="fr-CA" dirty="0" smtClean="0"/>
          </a:p>
          <a:p>
            <a:pPr>
              <a:spcBef>
                <a:spcPct val="0"/>
              </a:spcBef>
            </a:pPr>
            <a:endParaRPr lang="en-CA" dirty="0" smtClean="0"/>
          </a:p>
        </p:txBody>
      </p:sp>
      <p:sp>
        <p:nvSpPr>
          <p:cNvPr id="256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C8144ED-2564-4D97-9DE2-2D5395717200}" type="slidenum">
              <a:rPr lang="en-US"/>
              <a:pPr fontAlgn="base">
                <a:spcBef>
                  <a:spcPct val="0"/>
                </a:spcBef>
                <a:spcAft>
                  <a:spcPct val="0"/>
                </a:spcAft>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01455E7-7FFC-465E-A8B3-617F45790A20}"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Scam artists try many approaches to get you to part with your money. Research has shown that New Brunswickers are most commonly approached over the phone, and through email. Over the phone the caller may ask you questions about yourself and use the answers to play on your emotions and fears. They then use these fears to manipulate you into a quick sale. They will also use high-pressure tactics like repeat calls or limited-time offers. </a:t>
            </a:r>
            <a:endParaRPr lang="fr-FR" b="1" dirty="0" smtClean="0"/>
          </a:p>
          <a:p>
            <a:endParaRPr lang="fr-FR" b="1" dirty="0" smtClean="0"/>
          </a:p>
          <a:p>
            <a:r>
              <a:rPr lang="en-US" b="1" dirty="0" smtClean="0"/>
              <a:t>Internet Fraud</a:t>
            </a:r>
            <a:r>
              <a:rPr lang="en-US" dirty="0" smtClean="0"/>
              <a:t/>
            </a:r>
            <a:br>
              <a:rPr lang="en-US" dirty="0" smtClean="0"/>
            </a:br>
            <a:r>
              <a:rPr lang="en-US" sz="1200" kern="1200" dirty="0" smtClean="0">
                <a:solidFill>
                  <a:schemeClr val="tx1"/>
                </a:solidFill>
                <a:latin typeface="+mn-lt"/>
                <a:ea typeface="+mn-ea"/>
                <a:cs typeface="+mn-cs"/>
              </a:rPr>
              <a:t>The Internet gives scam artists quick and easy access to you, and potentially your money, with no “return address” if things go downhill. With the Internet, these fraudsters can operate anonymously from anywhere in the world, making them hard to catch. </a:t>
            </a:r>
            <a:r>
              <a:rPr lang="en-US" dirty="0" smtClean="0"/>
              <a:t/>
            </a:r>
            <a:br>
              <a:rPr lang="en-US" dirty="0" smtClean="0"/>
            </a:br>
            <a:endParaRPr lang="fr-FR" dirty="0" smtClean="0"/>
          </a:p>
          <a:p>
            <a:r>
              <a:rPr lang="en-US" b="1" dirty="0" smtClean="0"/>
              <a:t>Affinity Fraud</a:t>
            </a:r>
            <a:r>
              <a:rPr lang="en-US" dirty="0" smtClean="0"/>
              <a:t> </a:t>
            </a:r>
            <a:br>
              <a:rPr lang="en-US" dirty="0" smtClean="0"/>
            </a:br>
            <a:r>
              <a:rPr lang="en-US" dirty="0" smtClean="0"/>
              <a:t>The scam artist approaches you through a group you belong to such as religious groups, seniors’ groups, ethnic communities or social clubs. The scam artist may actually be a member of the group. These scams rely on the trust you place in the advice that comes from someone you know. </a:t>
            </a:r>
            <a:endParaRPr lang="fr-FR" dirty="0" smtClean="0"/>
          </a:p>
          <a:p>
            <a:endParaRPr lang="en-US" dirty="0"/>
          </a:p>
        </p:txBody>
      </p:sp>
      <p:sp>
        <p:nvSpPr>
          <p:cNvPr id="4" name="Slide Number Placeholder 3"/>
          <p:cNvSpPr>
            <a:spLocks noGrp="1"/>
          </p:cNvSpPr>
          <p:nvPr>
            <p:ph type="sldNum" sz="quarter" idx="10"/>
          </p:nvPr>
        </p:nvSpPr>
        <p:spPr/>
        <p:txBody>
          <a:bodyPr/>
          <a:lstStyle/>
          <a:p>
            <a:fld id="{701455E7-7FFC-465E-A8B3-617F45790A20}"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If you have a legitimate complaint, take some time to clearly define the issue and the outcome you expect. This can help you make a stronger case and put you in a better position to get the results you want. Document all the steps you take to resolve your complaint. Put together a file of all relevant documents, such as application forms, agreements and account statements. Keep copies of letters, faxes, e-mails and notes of conversations.</a:t>
            </a:r>
            <a:endParaRPr lang="en-US" dirty="0"/>
          </a:p>
        </p:txBody>
      </p:sp>
      <p:sp>
        <p:nvSpPr>
          <p:cNvPr id="4" name="Slide Number Placeholder 3"/>
          <p:cNvSpPr>
            <a:spLocks noGrp="1"/>
          </p:cNvSpPr>
          <p:nvPr>
            <p:ph type="sldNum" sz="quarter" idx="10"/>
          </p:nvPr>
        </p:nvSpPr>
        <p:spPr/>
        <p:txBody>
          <a:bodyPr/>
          <a:lstStyle/>
          <a:p>
            <a:fld id="{701455E7-7FFC-465E-A8B3-617F45790A20}"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fr-CA" dirty="0" err="1" smtClean="0"/>
              <a:t>Take</a:t>
            </a:r>
            <a:r>
              <a:rPr lang="fr-CA" dirty="0" smtClean="0"/>
              <a:t> the time to </a:t>
            </a:r>
            <a:r>
              <a:rPr lang="fr-CA" dirty="0" err="1" smtClean="0"/>
              <a:t>invest</a:t>
            </a:r>
            <a:r>
              <a:rPr lang="fr-CA" baseline="0" dirty="0" smtClean="0"/>
              <a:t> in </a:t>
            </a:r>
            <a:r>
              <a:rPr lang="fr-CA" baseline="0" dirty="0" err="1" smtClean="0"/>
              <a:t>knowing</a:t>
            </a:r>
            <a:r>
              <a:rPr lang="fr-CA" baseline="0" dirty="0" smtClean="0"/>
              <a:t> more.  </a:t>
            </a:r>
            <a:r>
              <a:rPr lang="fr-CA" baseline="0" dirty="0" err="1" smtClean="0"/>
              <a:t>Visit</a:t>
            </a:r>
            <a:r>
              <a:rPr lang="fr-CA" baseline="0" dirty="0" smtClean="0"/>
              <a:t> </a:t>
            </a:r>
            <a:r>
              <a:rPr lang="fr-CA" baseline="0" dirty="0" err="1" smtClean="0"/>
              <a:t>our</a:t>
            </a:r>
            <a:r>
              <a:rPr lang="fr-CA" baseline="0" dirty="0" smtClean="0"/>
              <a:t> </a:t>
            </a:r>
            <a:r>
              <a:rPr lang="fr-CA" baseline="0" dirty="0" err="1" smtClean="0"/>
              <a:t>website</a:t>
            </a:r>
            <a:r>
              <a:rPr lang="fr-CA" baseline="0" dirty="0" smtClean="0"/>
              <a:t> for more information on how to do a background check </a:t>
            </a:r>
            <a:r>
              <a:rPr lang="fr-CA" baseline="0" dirty="0" err="1" smtClean="0"/>
              <a:t>before</a:t>
            </a:r>
            <a:r>
              <a:rPr lang="fr-CA" baseline="0" dirty="0" smtClean="0"/>
              <a:t> </a:t>
            </a:r>
            <a:r>
              <a:rPr lang="fr-CA" baseline="0" dirty="0" err="1" smtClean="0"/>
              <a:t>investing</a:t>
            </a:r>
            <a:r>
              <a:rPr lang="fr-CA" baseline="0" dirty="0" smtClean="0"/>
              <a:t>. </a:t>
            </a:r>
          </a:p>
          <a:p>
            <a:pPr>
              <a:spcBef>
                <a:spcPct val="0"/>
              </a:spcBef>
            </a:pPr>
            <a:endParaRPr lang="fr-CA" baseline="0" dirty="0" smtClean="0"/>
          </a:p>
          <a:p>
            <a:pPr>
              <a:spcBef>
                <a:spcPct val="0"/>
              </a:spcBef>
            </a:pPr>
            <a:r>
              <a:rPr lang="fr-CA" baseline="0" dirty="0" smtClean="0"/>
              <a:t>Hang up on </a:t>
            </a:r>
            <a:r>
              <a:rPr lang="fr-CA" baseline="0" dirty="0" err="1" smtClean="0"/>
              <a:t>aggressive</a:t>
            </a:r>
            <a:r>
              <a:rPr lang="fr-CA" baseline="0" dirty="0" smtClean="0"/>
              <a:t> cold-calls and do not </a:t>
            </a:r>
            <a:r>
              <a:rPr lang="fr-CA" baseline="0" dirty="0" err="1" smtClean="0"/>
              <a:t>reply</a:t>
            </a:r>
            <a:r>
              <a:rPr lang="fr-CA" baseline="0" dirty="0" smtClean="0"/>
              <a:t> to spam emails </a:t>
            </a:r>
            <a:r>
              <a:rPr lang="fr-CA" baseline="0" dirty="0" err="1" smtClean="0"/>
              <a:t>promoting</a:t>
            </a:r>
            <a:r>
              <a:rPr lang="fr-CA" baseline="0" dirty="0" smtClean="0"/>
              <a:t> </a:t>
            </a:r>
            <a:r>
              <a:rPr lang="fr-CA" baseline="0" dirty="0" err="1" smtClean="0"/>
              <a:t>low</a:t>
            </a:r>
            <a:r>
              <a:rPr lang="fr-CA" baseline="0" dirty="0" smtClean="0"/>
              <a:t> or no </a:t>
            </a:r>
            <a:r>
              <a:rPr lang="fr-CA" baseline="0" dirty="0" err="1" smtClean="0"/>
              <a:t>risk</a:t>
            </a:r>
            <a:r>
              <a:rPr lang="fr-CA" baseline="0" dirty="0" smtClean="0"/>
              <a:t> </a:t>
            </a:r>
            <a:r>
              <a:rPr lang="fr-CA" baseline="0" dirty="0" err="1" smtClean="0"/>
              <a:t>investments</a:t>
            </a:r>
            <a:r>
              <a:rPr lang="fr-CA" baseline="0" dirty="0" smtClean="0"/>
              <a:t>.  </a:t>
            </a:r>
            <a:r>
              <a:rPr lang="fr-CA" baseline="0" dirty="0" err="1" smtClean="0"/>
              <a:t>Don’t</a:t>
            </a:r>
            <a:r>
              <a:rPr lang="fr-CA" baseline="0" dirty="0" smtClean="0"/>
              <a:t> </a:t>
            </a:r>
            <a:r>
              <a:rPr lang="fr-CA" baseline="0" dirty="0" err="1" smtClean="0"/>
              <a:t>even</a:t>
            </a:r>
            <a:r>
              <a:rPr lang="fr-CA" baseline="0" dirty="0" smtClean="0"/>
              <a:t> </a:t>
            </a:r>
            <a:r>
              <a:rPr lang="fr-CA" baseline="0" dirty="0" err="1" smtClean="0"/>
              <a:t>reply</a:t>
            </a:r>
            <a:r>
              <a:rPr lang="fr-CA" baseline="0" dirty="0" smtClean="0"/>
              <a:t> </a:t>
            </a:r>
            <a:r>
              <a:rPr lang="fr-CA" baseline="0" dirty="0" err="1" smtClean="0"/>
              <a:t>asking</a:t>
            </a:r>
            <a:r>
              <a:rPr lang="fr-CA" baseline="0" dirty="0" smtClean="0"/>
              <a:t> to </a:t>
            </a:r>
            <a:r>
              <a:rPr lang="fr-CA" baseline="0" dirty="0" err="1" smtClean="0"/>
              <a:t>be</a:t>
            </a:r>
            <a:r>
              <a:rPr lang="fr-CA" baseline="0" dirty="0" smtClean="0"/>
              <a:t> </a:t>
            </a:r>
            <a:r>
              <a:rPr lang="fr-CA" baseline="0" dirty="0" err="1" smtClean="0"/>
              <a:t>taken</a:t>
            </a:r>
            <a:r>
              <a:rPr lang="fr-CA" baseline="0" dirty="0" smtClean="0"/>
              <a:t> over </a:t>
            </a:r>
            <a:r>
              <a:rPr lang="fr-CA" baseline="0" dirty="0" err="1" smtClean="0"/>
              <a:t>their</a:t>
            </a:r>
            <a:r>
              <a:rPr lang="fr-CA" baseline="0" dirty="0" smtClean="0"/>
              <a:t> mailing </a:t>
            </a:r>
            <a:r>
              <a:rPr lang="fr-CA" baseline="0" dirty="0" err="1" smtClean="0"/>
              <a:t>list</a:t>
            </a:r>
            <a:r>
              <a:rPr lang="fr-CA" baseline="0" dirty="0" smtClean="0"/>
              <a:t>.  If </a:t>
            </a:r>
            <a:r>
              <a:rPr lang="fr-CA" baseline="0" dirty="0" err="1" smtClean="0"/>
              <a:t>you</a:t>
            </a:r>
            <a:r>
              <a:rPr lang="fr-CA" baseline="0" dirty="0" smtClean="0"/>
              <a:t> do, the </a:t>
            </a:r>
            <a:r>
              <a:rPr lang="fr-CA" baseline="0" dirty="0" err="1" smtClean="0"/>
              <a:t>scammer</a:t>
            </a:r>
            <a:r>
              <a:rPr lang="fr-CA" baseline="0" dirty="0" smtClean="0"/>
              <a:t> </a:t>
            </a:r>
            <a:r>
              <a:rPr lang="fr-CA" baseline="0" dirty="0" err="1" smtClean="0"/>
              <a:t>knows</a:t>
            </a:r>
            <a:r>
              <a:rPr lang="fr-CA" baseline="0" dirty="0" smtClean="0"/>
              <a:t> </a:t>
            </a:r>
            <a:r>
              <a:rPr lang="fr-CA" baseline="0" dirty="0" err="1" smtClean="0"/>
              <a:t>that</a:t>
            </a:r>
            <a:r>
              <a:rPr lang="fr-CA" baseline="0" dirty="0" smtClean="0"/>
              <a:t> the email </a:t>
            </a:r>
            <a:r>
              <a:rPr lang="fr-CA" baseline="0" dirty="0" err="1" smtClean="0"/>
              <a:t>address</a:t>
            </a:r>
            <a:r>
              <a:rPr lang="fr-CA" baseline="0" dirty="0" smtClean="0"/>
              <a:t> </a:t>
            </a:r>
            <a:r>
              <a:rPr lang="fr-CA" baseline="0" dirty="0" err="1" smtClean="0"/>
              <a:t>is</a:t>
            </a:r>
            <a:r>
              <a:rPr lang="fr-CA" baseline="0" dirty="0" smtClean="0"/>
              <a:t> active.  Call the NBSC to report </a:t>
            </a:r>
            <a:r>
              <a:rPr lang="fr-CA" baseline="0" dirty="0" err="1" smtClean="0"/>
              <a:t>it</a:t>
            </a:r>
            <a:r>
              <a:rPr lang="fr-CA" baseline="0" dirty="0" smtClean="0"/>
              <a:t> to us </a:t>
            </a:r>
            <a:r>
              <a:rPr lang="fr-CA" baseline="0" dirty="0" err="1" smtClean="0"/>
              <a:t>instead</a:t>
            </a:r>
            <a:r>
              <a:rPr lang="fr-CA" baseline="0" dirty="0" smtClean="0"/>
              <a:t>.</a:t>
            </a:r>
          </a:p>
          <a:p>
            <a:pPr>
              <a:spcBef>
                <a:spcPct val="0"/>
              </a:spcBef>
            </a:pPr>
            <a:endParaRPr lang="fr-CA" dirty="0" smtClean="0"/>
          </a:p>
          <a:p>
            <a:pPr>
              <a:spcBef>
                <a:spcPct val="0"/>
              </a:spcBef>
            </a:pPr>
            <a:r>
              <a:rPr lang="fr-CA" dirty="0" smtClean="0"/>
              <a:t>Use </a:t>
            </a:r>
            <a:r>
              <a:rPr lang="fr-CA" dirty="0" err="1" smtClean="0"/>
              <a:t>common</a:t>
            </a:r>
            <a:r>
              <a:rPr lang="fr-CA" dirty="0" smtClean="0"/>
              <a:t> </a:t>
            </a:r>
            <a:r>
              <a:rPr lang="fr-CA" dirty="0" err="1" smtClean="0"/>
              <a:t>sense</a:t>
            </a:r>
            <a:r>
              <a:rPr lang="fr-CA" dirty="0" smtClean="0"/>
              <a:t>.  A promise to </a:t>
            </a:r>
            <a:r>
              <a:rPr lang="fr-CA" dirty="0" err="1" smtClean="0"/>
              <a:t>get</a:t>
            </a:r>
            <a:r>
              <a:rPr lang="fr-CA" dirty="0" smtClean="0"/>
              <a:t> </a:t>
            </a:r>
            <a:r>
              <a:rPr lang="fr-CA" dirty="0" err="1" smtClean="0"/>
              <a:t>rich</a:t>
            </a:r>
            <a:r>
              <a:rPr lang="fr-CA" dirty="0" smtClean="0"/>
              <a:t> quick </a:t>
            </a:r>
            <a:r>
              <a:rPr lang="fr-CA" dirty="0" err="1" smtClean="0"/>
              <a:t>is</a:t>
            </a:r>
            <a:r>
              <a:rPr lang="fr-CA" dirty="0" smtClean="0"/>
              <a:t> a good indication of </a:t>
            </a:r>
            <a:r>
              <a:rPr lang="fr-CA" dirty="0" err="1" smtClean="0"/>
              <a:t>financial</a:t>
            </a:r>
            <a:r>
              <a:rPr lang="fr-CA" baseline="0" dirty="0" smtClean="0"/>
              <a:t> </a:t>
            </a:r>
            <a:r>
              <a:rPr lang="fr-CA" baseline="0" dirty="0" err="1" smtClean="0"/>
              <a:t>fraud</a:t>
            </a:r>
            <a:r>
              <a:rPr lang="fr-CA" baseline="0" dirty="0" smtClean="0"/>
              <a:t>.  </a:t>
            </a:r>
          </a:p>
          <a:p>
            <a:pPr>
              <a:spcBef>
                <a:spcPct val="0"/>
              </a:spcBef>
            </a:pPr>
            <a:endParaRPr lang="fr-CA" baseline="0" dirty="0" smtClean="0"/>
          </a:p>
          <a:p>
            <a:pPr>
              <a:spcBef>
                <a:spcPct val="0"/>
              </a:spcBef>
            </a:pPr>
            <a:r>
              <a:rPr lang="fr-CA" baseline="0" dirty="0" err="1" smtClean="0"/>
              <a:t>Finally</a:t>
            </a:r>
            <a:r>
              <a:rPr lang="fr-CA" baseline="0" dirty="0" smtClean="0"/>
              <a:t>, if </a:t>
            </a:r>
            <a:r>
              <a:rPr lang="fr-CA" baseline="0" dirty="0" err="1" smtClean="0"/>
              <a:t>you</a:t>
            </a:r>
            <a:r>
              <a:rPr lang="fr-CA" baseline="0" dirty="0" smtClean="0"/>
              <a:t> </a:t>
            </a:r>
            <a:r>
              <a:rPr lang="fr-CA" baseline="0" dirty="0" err="1" smtClean="0"/>
              <a:t>think</a:t>
            </a:r>
            <a:r>
              <a:rPr lang="fr-CA" baseline="0" dirty="0" smtClean="0"/>
              <a:t> </a:t>
            </a:r>
            <a:r>
              <a:rPr lang="fr-CA" baseline="0" dirty="0" err="1" smtClean="0"/>
              <a:t>you</a:t>
            </a:r>
            <a:r>
              <a:rPr lang="fr-CA" baseline="0" dirty="0" smtClean="0"/>
              <a:t> have </a:t>
            </a:r>
            <a:r>
              <a:rPr lang="fr-CA" baseline="0" dirty="0" err="1" smtClean="0"/>
              <a:t>received</a:t>
            </a:r>
            <a:r>
              <a:rPr lang="fr-CA" baseline="0" dirty="0" smtClean="0"/>
              <a:t> a </a:t>
            </a:r>
            <a:r>
              <a:rPr lang="fr-CA" baseline="0" dirty="0" err="1" smtClean="0"/>
              <a:t>fraudulent</a:t>
            </a:r>
            <a:r>
              <a:rPr lang="fr-CA" baseline="0" dirty="0" smtClean="0"/>
              <a:t> </a:t>
            </a:r>
            <a:r>
              <a:rPr lang="fr-CA" baseline="0" dirty="0" err="1" smtClean="0"/>
              <a:t>investment</a:t>
            </a:r>
            <a:r>
              <a:rPr lang="fr-CA" baseline="0" dirty="0" smtClean="0"/>
              <a:t> </a:t>
            </a:r>
            <a:r>
              <a:rPr lang="fr-CA" baseline="0" dirty="0" err="1" smtClean="0"/>
              <a:t>offer</a:t>
            </a:r>
            <a:r>
              <a:rPr lang="fr-CA" baseline="0" dirty="0" smtClean="0"/>
              <a:t>, or if </a:t>
            </a:r>
            <a:r>
              <a:rPr lang="fr-CA" baseline="0" dirty="0" err="1" smtClean="0"/>
              <a:t>you</a:t>
            </a:r>
            <a:r>
              <a:rPr lang="fr-CA" baseline="0" dirty="0" smtClean="0"/>
              <a:t> have been a </a:t>
            </a:r>
            <a:r>
              <a:rPr lang="fr-CA" baseline="0" dirty="0" err="1" smtClean="0"/>
              <a:t>victim</a:t>
            </a:r>
            <a:r>
              <a:rPr lang="fr-CA" baseline="0" dirty="0" smtClean="0"/>
              <a:t> of </a:t>
            </a:r>
            <a:r>
              <a:rPr lang="fr-CA" baseline="0" dirty="0" err="1" smtClean="0"/>
              <a:t>investment</a:t>
            </a:r>
            <a:r>
              <a:rPr lang="fr-CA" baseline="0" dirty="0" smtClean="0"/>
              <a:t> </a:t>
            </a:r>
            <a:r>
              <a:rPr lang="fr-CA" baseline="0" dirty="0" err="1" smtClean="0"/>
              <a:t>fraud</a:t>
            </a:r>
            <a:r>
              <a:rPr lang="fr-CA" baseline="0" dirty="0" smtClean="0"/>
              <a:t>, do not </a:t>
            </a:r>
            <a:r>
              <a:rPr lang="fr-CA" baseline="0" dirty="0" err="1" smtClean="0"/>
              <a:t>hestitate</a:t>
            </a:r>
            <a:r>
              <a:rPr lang="fr-CA" baseline="0" dirty="0" smtClean="0"/>
              <a:t> to contact us.  You </a:t>
            </a:r>
            <a:r>
              <a:rPr lang="fr-CA" baseline="0" dirty="0" err="1" smtClean="0"/>
              <a:t>can</a:t>
            </a:r>
            <a:r>
              <a:rPr lang="fr-CA" baseline="0" dirty="0" smtClean="0"/>
              <a:t> help us stop </a:t>
            </a:r>
            <a:r>
              <a:rPr lang="fr-CA" baseline="0" dirty="0" err="1" smtClean="0"/>
              <a:t>investment</a:t>
            </a:r>
            <a:r>
              <a:rPr lang="fr-CA" baseline="0" dirty="0" smtClean="0"/>
              <a:t> </a:t>
            </a:r>
            <a:r>
              <a:rPr lang="fr-CA" baseline="0" dirty="0" err="1" smtClean="0"/>
              <a:t>fraud</a:t>
            </a:r>
            <a:r>
              <a:rPr lang="fr-CA" baseline="0" dirty="0" smtClean="0"/>
              <a:t> in New Brunswick, and </a:t>
            </a:r>
            <a:r>
              <a:rPr lang="fr-CA" baseline="0" dirty="0" err="1" smtClean="0"/>
              <a:t>potentially</a:t>
            </a:r>
            <a:r>
              <a:rPr lang="fr-CA" baseline="0" dirty="0" smtClean="0"/>
              <a:t> </a:t>
            </a:r>
            <a:r>
              <a:rPr lang="fr-CA" baseline="0" dirty="0" err="1" smtClean="0"/>
              <a:t>save</a:t>
            </a:r>
            <a:r>
              <a:rPr lang="fr-CA" baseline="0" dirty="0" smtClean="0"/>
              <a:t> </a:t>
            </a:r>
            <a:r>
              <a:rPr lang="fr-CA" baseline="0" dirty="0" err="1" smtClean="0"/>
              <a:t>other</a:t>
            </a:r>
            <a:r>
              <a:rPr lang="fr-CA" baseline="0" dirty="0" smtClean="0"/>
              <a:t> </a:t>
            </a:r>
            <a:r>
              <a:rPr lang="fr-CA" baseline="0" dirty="0" err="1" smtClean="0"/>
              <a:t>investors</a:t>
            </a:r>
            <a:r>
              <a:rPr lang="fr-CA" baseline="0" dirty="0" smtClean="0"/>
              <a:t> from </a:t>
            </a:r>
            <a:r>
              <a:rPr lang="fr-CA" baseline="0" dirty="0" err="1" smtClean="0"/>
              <a:t>losing</a:t>
            </a:r>
            <a:r>
              <a:rPr lang="fr-CA" baseline="0" dirty="0" smtClean="0"/>
              <a:t> </a:t>
            </a:r>
            <a:r>
              <a:rPr lang="fr-CA" baseline="0" dirty="0" err="1" smtClean="0"/>
              <a:t>their</a:t>
            </a:r>
            <a:r>
              <a:rPr lang="fr-CA" baseline="0" dirty="0" smtClean="0"/>
              <a:t> money as </a:t>
            </a:r>
            <a:r>
              <a:rPr lang="fr-CA" baseline="0" dirty="0" err="1" smtClean="0"/>
              <a:t>well</a:t>
            </a:r>
            <a:r>
              <a:rPr lang="fr-CA" baseline="0" dirty="0" smtClean="0"/>
              <a:t>.</a:t>
            </a:r>
          </a:p>
          <a:p>
            <a:pPr>
              <a:spcBef>
                <a:spcPct val="0"/>
              </a:spcBef>
            </a:pPr>
            <a:endParaRPr lang="fr-CA" dirty="0" smtClean="0"/>
          </a:p>
          <a:p>
            <a:pPr>
              <a:spcBef>
                <a:spcPct val="0"/>
              </a:spcBef>
            </a:pPr>
            <a:endParaRPr lang="en-CA" dirty="0" smtClean="0"/>
          </a:p>
          <a:p>
            <a:pPr>
              <a:spcBef>
                <a:spcPct val="0"/>
              </a:spcBef>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6E65FF5-635D-47C4-9CA6-B60789E4FF2C}" type="slidenum">
              <a:rPr lang="en-US"/>
              <a:pPr fontAlgn="base">
                <a:spcBef>
                  <a:spcPct val="0"/>
                </a:spcBef>
                <a:spcAft>
                  <a:spcPct val="0"/>
                </a:spcAft>
              </a:pPr>
              <a:t>23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25281"/>
            <a:r>
              <a:rPr lang="en-US" sz="1200" kern="1200" dirty="0" smtClean="0">
                <a:solidFill>
                  <a:schemeClr val="tx1"/>
                </a:solidFill>
                <a:latin typeface="+mn-lt"/>
                <a:ea typeface="+mn-ea"/>
                <a:cs typeface="+mn-cs"/>
              </a:rPr>
              <a:t>The world of investing can seem intimidating at first. But it is all about knowing your goals, knowing yourself, knowing who you’re dealing with and knowing where to go for help.</a:t>
            </a:r>
            <a:r>
              <a:rPr lang="en-US" dirty="0" smtClean="0"/>
              <a:t/>
            </a:r>
            <a:br>
              <a:rPr lang="en-US" dirty="0" smtClean="0"/>
            </a:br>
            <a:endParaRPr lang="en-CA" dirty="0" smtClean="0"/>
          </a:p>
          <a:p>
            <a:r>
              <a:rPr lang="en-US" sz="1200" dirty="0" smtClean="0"/>
              <a:t>Setting Investment Goals – </a:t>
            </a:r>
          </a:p>
          <a:p>
            <a:r>
              <a:rPr lang="en-US" sz="1200" dirty="0" smtClean="0"/>
              <a:t>Types of Investments – </a:t>
            </a:r>
          </a:p>
          <a:p>
            <a:r>
              <a:rPr lang="en-US" sz="1200" dirty="0" smtClean="0"/>
              <a:t>Investment Adviser Relationship – </a:t>
            </a:r>
          </a:p>
          <a:p>
            <a:r>
              <a:rPr lang="en-US" sz="1200" dirty="0" smtClean="0"/>
              <a:t>Avoiding and Reporting Scams - </a:t>
            </a:r>
            <a:endParaRPr lang="en-US" dirty="0"/>
          </a:p>
        </p:txBody>
      </p:sp>
      <p:sp>
        <p:nvSpPr>
          <p:cNvPr id="4" name="Slide Number Placeholder 3"/>
          <p:cNvSpPr>
            <a:spLocks noGrp="1"/>
          </p:cNvSpPr>
          <p:nvPr>
            <p:ph type="sldNum" sz="quarter" idx="10"/>
          </p:nvPr>
        </p:nvSpPr>
        <p:spPr/>
        <p:txBody>
          <a:bodyPr/>
          <a:lstStyle/>
          <a:p>
            <a:fld id="{701455E7-7FFC-465E-A8B3-617F45790A20}"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Money represents something different for all of us – personal freedom, security or the ability to afford the things we want in life. Having a plan can help you get where you want to be. Having a plan can help get you where you want to be.</a:t>
            </a:r>
            <a:r>
              <a:rPr lang="en-US" dirty="0" smtClean="0"/>
              <a:t/>
            </a:r>
            <a:br>
              <a:rPr lang="en-US" dirty="0" smtClean="0"/>
            </a:br>
            <a:r>
              <a:rPr lang="en-US" dirty="0" smtClean="0"/>
              <a:t/>
            </a:r>
            <a:br>
              <a:rPr lang="en-US" dirty="0" smtClean="0"/>
            </a:br>
            <a:r>
              <a:rPr lang="en-US" sz="1200" kern="1200" dirty="0" smtClean="0">
                <a:solidFill>
                  <a:schemeClr val="tx1"/>
                </a:solidFill>
                <a:latin typeface="+mn-lt"/>
                <a:ea typeface="+mn-ea"/>
                <a:cs typeface="+mn-cs"/>
              </a:rPr>
              <a:t>Ask yourself these questions before you get started:</a:t>
            </a:r>
            <a:endParaRPr lang="en-US" dirty="0"/>
          </a:p>
        </p:txBody>
      </p:sp>
      <p:sp>
        <p:nvSpPr>
          <p:cNvPr id="4" name="Slide Number Placeholder 3"/>
          <p:cNvSpPr>
            <a:spLocks noGrp="1"/>
          </p:cNvSpPr>
          <p:nvPr>
            <p:ph type="sldNum" sz="quarter" idx="10"/>
          </p:nvPr>
        </p:nvSpPr>
        <p:spPr/>
        <p:txBody>
          <a:bodyPr/>
          <a:lstStyle/>
          <a:p>
            <a:fld id="{701455E7-7FFC-465E-A8B3-617F45790A20}"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Look at the big picture and set goals. Attach some dates and monetary amounts to your goals so you have a realistic idea of what it will take and how long it will be until you to achieve them. </a:t>
            </a:r>
            <a:endParaRPr lang="en-US" dirty="0" smtClean="0"/>
          </a:p>
          <a:p>
            <a:endParaRPr lang="en-CA" dirty="0"/>
          </a:p>
        </p:txBody>
      </p:sp>
      <p:sp>
        <p:nvSpPr>
          <p:cNvPr id="4" name="Slide Number Placeholder 3"/>
          <p:cNvSpPr>
            <a:spLocks noGrp="1"/>
          </p:cNvSpPr>
          <p:nvPr>
            <p:ph type="sldNum" sz="quarter" idx="10"/>
          </p:nvPr>
        </p:nvSpPr>
        <p:spPr/>
        <p:txBody>
          <a:bodyPr/>
          <a:lstStyle/>
          <a:p>
            <a:fld id="{701455E7-7FFC-465E-A8B3-617F45790A20}"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Your ability to take on risk is key to finding out what works for you in investing. There is no such thing as a low risk, high return investment.</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If you want higher returns, you</a:t>
            </a:r>
            <a:r>
              <a:rPr lang="en-US" sz="1200" kern="1200" baseline="0" dirty="0" smtClean="0">
                <a:solidFill>
                  <a:schemeClr val="tx1"/>
                </a:solidFill>
                <a:latin typeface="+mn-lt"/>
                <a:ea typeface="+mn-ea"/>
                <a:cs typeface="+mn-cs"/>
              </a:rPr>
              <a:t> have to be prepared to accept the risks that go along with them.</a:t>
            </a:r>
            <a:endParaRPr lang="en-US" sz="1200" kern="1200" dirty="0" smtClean="0">
              <a:solidFill>
                <a:schemeClr val="tx1"/>
              </a:solidFill>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Understanding your own ability for risk-taking is very important and may depend on a number of factors such as</a:t>
            </a:r>
            <a:endParaRPr lang="en-US" dirty="0" smtClean="0"/>
          </a:p>
          <a:p>
            <a:endParaRPr lang="en-CA" dirty="0" smtClean="0"/>
          </a:p>
          <a:p>
            <a:endParaRPr lang="en-CA" dirty="0"/>
          </a:p>
        </p:txBody>
      </p:sp>
      <p:sp>
        <p:nvSpPr>
          <p:cNvPr id="4" name="Slide Number Placeholder 3"/>
          <p:cNvSpPr>
            <a:spLocks noGrp="1"/>
          </p:cNvSpPr>
          <p:nvPr>
            <p:ph type="sldNum" sz="quarter" idx="10"/>
          </p:nvPr>
        </p:nvSpPr>
        <p:spPr/>
        <p:txBody>
          <a:bodyPr/>
          <a:lstStyle/>
          <a:p>
            <a:fld id="{701455E7-7FFC-465E-A8B3-617F45790A20}"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It’s important to always invest in knowing more. How much time are you willing to spend sorting through investment choices and keeping up with the markets? How confident are you in your investment knowledge and ability to carry out your decisions? If you need some guidance, you may want to seek the services of a financial adviser.</a:t>
            </a:r>
            <a:r>
              <a:rPr lang="en-US" dirty="0" smtClean="0"/>
              <a:t> </a:t>
            </a:r>
          </a:p>
          <a:p>
            <a:endParaRPr lang="en-CA" dirty="0" smtClean="0"/>
          </a:p>
          <a:p>
            <a:r>
              <a:rPr lang="en-CA" dirty="0" smtClean="0"/>
              <a:t>In the next</a:t>
            </a:r>
            <a:r>
              <a:rPr lang="en-CA" baseline="0" dirty="0" smtClean="0"/>
              <a:t> part of this series, on February 11</a:t>
            </a:r>
            <a:r>
              <a:rPr lang="en-CA" baseline="30000" dirty="0" smtClean="0"/>
              <a:t>th</a:t>
            </a:r>
            <a:r>
              <a:rPr lang="en-CA" baseline="0" dirty="0" smtClean="0"/>
              <a:t>, we’ll talk in more detail about how to choose a financial adviser, and how to make the most of the relationship.  If you’re unable to join us, please feel free to pick up a copy of our “working with a financial adviser” brochure which has more information about how to find an adviser who is right for you and what you can expect when working with one.</a:t>
            </a:r>
          </a:p>
          <a:p>
            <a:endParaRPr lang="en-CA" baseline="0" dirty="0" smtClean="0"/>
          </a:p>
          <a:p>
            <a:endParaRPr lang="en-CA" baseline="0" dirty="0" smtClean="0"/>
          </a:p>
          <a:p>
            <a:endParaRPr lang="en-CA" baseline="0" dirty="0" smtClean="0"/>
          </a:p>
          <a:p>
            <a:endParaRPr lang="en-CA" dirty="0"/>
          </a:p>
        </p:txBody>
      </p:sp>
      <p:sp>
        <p:nvSpPr>
          <p:cNvPr id="4" name="Slide Number Placeholder 3"/>
          <p:cNvSpPr>
            <a:spLocks noGrp="1"/>
          </p:cNvSpPr>
          <p:nvPr>
            <p:ph type="sldNum" sz="quarter" idx="10"/>
          </p:nvPr>
        </p:nvSpPr>
        <p:spPr/>
        <p:txBody>
          <a:bodyPr/>
          <a:lstStyle/>
          <a:p>
            <a:fld id="{701455E7-7FFC-465E-A8B3-617F45790A20}"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Each investment has its own characteristics, level of risk and potential return. Knowing your situation will make it easier for you to make the choices that are right for you.</a:t>
            </a:r>
            <a:r>
              <a:rPr lang="en-US" dirty="0" smtClean="0"/>
              <a:t> </a:t>
            </a:r>
          </a:p>
          <a:p>
            <a:endParaRPr lang="en-CA" dirty="0"/>
          </a:p>
        </p:txBody>
      </p:sp>
      <p:sp>
        <p:nvSpPr>
          <p:cNvPr id="4" name="Slide Number Placeholder 3"/>
          <p:cNvSpPr>
            <a:spLocks noGrp="1"/>
          </p:cNvSpPr>
          <p:nvPr>
            <p:ph type="sldNum" sz="quarter" idx="10"/>
          </p:nvPr>
        </p:nvSpPr>
        <p:spPr/>
        <p:txBody>
          <a:bodyPr/>
          <a:lstStyle/>
          <a:p>
            <a:fld id="{701455E7-7FFC-465E-A8B3-617F45790A20}"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Invest in knowing more </a:t>
            </a:r>
            <a:r>
              <a:rPr lang="en-US" sz="1200" b="1" kern="1200" dirty="0" smtClean="0">
                <a:solidFill>
                  <a:schemeClr val="tx1"/>
                </a:solidFill>
                <a:latin typeface="+mn-lt"/>
                <a:ea typeface="+mn-ea"/>
                <a:cs typeface="+mn-cs"/>
              </a:rPr>
              <a:t>before </a:t>
            </a:r>
            <a:r>
              <a:rPr lang="en-US" sz="1200" kern="1200" dirty="0" smtClean="0">
                <a:solidFill>
                  <a:schemeClr val="tx1"/>
                </a:solidFill>
                <a:latin typeface="+mn-lt"/>
                <a:ea typeface="+mn-ea"/>
                <a:cs typeface="+mn-cs"/>
              </a:rPr>
              <a:t>you invest. Make sure you understand how the investment works, including any fees and whether it fits with your goals and risk tolerance. Remember: the higher the risk, the higher the potential return on your investment. There is </a:t>
            </a:r>
            <a:r>
              <a:rPr lang="en-US" sz="1200" b="1" kern="1200" dirty="0" smtClean="0">
                <a:solidFill>
                  <a:schemeClr val="tx1"/>
                </a:solidFill>
                <a:latin typeface="+mn-lt"/>
                <a:ea typeface="+mn-ea"/>
                <a:cs typeface="+mn-cs"/>
              </a:rPr>
              <a:t>no such thing</a:t>
            </a:r>
            <a:r>
              <a:rPr lang="en-US" sz="1200" kern="1200" dirty="0" smtClean="0">
                <a:solidFill>
                  <a:schemeClr val="tx1"/>
                </a:solidFill>
                <a:latin typeface="+mn-lt"/>
                <a:ea typeface="+mn-ea"/>
                <a:cs typeface="+mn-cs"/>
              </a:rPr>
              <a:t> as a low risk, high return investment. </a:t>
            </a:r>
            <a:endParaRPr lang="fr-FR" dirty="0" smtClean="0"/>
          </a:p>
          <a:p>
            <a:endParaRPr lang="fr-FR" dirty="0" smtClean="0"/>
          </a:p>
          <a:p>
            <a:r>
              <a:rPr lang="en-US" sz="1200" kern="1200" dirty="0" smtClean="0">
                <a:solidFill>
                  <a:schemeClr val="tx1"/>
                </a:solidFill>
                <a:latin typeface="+mn-lt"/>
                <a:ea typeface="+mn-ea"/>
                <a:cs typeface="+mn-cs"/>
              </a:rPr>
              <a:t>Whether you seek advice or invest on your own, don’t invest in anything that you don’t fully understand. Take your time when making investment decisions and never hand over your money unless you have read all the information carefully, and have a good understanding of what you’re investing in.</a:t>
            </a:r>
            <a:r>
              <a:rPr lang="fr-FR" dirty="0" smtClean="0"/>
              <a:t/>
            </a:r>
            <a:br>
              <a:rPr lang="fr-FR" dirty="0" smtClean="0"/>
            </a:br>
            <a:r>
              <a:rPr lang="fr-FR" dirty="0" smtClean="0"/>
              <a:t/>
            </a:r>
            <a:br>
              <a:rPr lang="fr-FR" dirty="0" smtClean="0"/>
            </a:br>
            <a:r>
              <a:rPr lang="en-US" sz="1200" kern="1200" dirty="0" smtClean="0">
                <a:solidFill>
                  <a:schemeClr val="tx1"/>
                </a:solidFill>
                <a:latin typeface="+mn-lt"/>
                <a:ea typeface="+mn-ea"/>
                <a:cs typeface="+mn-cs"/>
              </a:rPr>
              <a:t>There are a many different types of investments. They can be broken down into the following categories:</a:t>
            </a:r>
            <a:endParaRPr lang="en-US" dirty="0"/>
          </a:p>
        </p:txBody>
      </p:sp>
      <p:sp>
        <p:nvSpPr>
          <p:cNvPr id="4" name="Slide Number Placeholder 3"/>
          <p:cNvSpPr>
            <a:spLocks noGrp="1"/>
          </p:cNvSpPr>
          <p:nvPr>
            <p:ph type="sldNum" sz="quarter" idx="10"/>
          </p:nvPr>
        </p:nvSpPr>
        <p:spPr/>
        <p:txBody>
          <a:bodyPr/>
          <a:lstStyle/>
          <a:p>
            <a:fld id="{701455E7-7FFC-465E-A8B3-617F45790A20}"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2" descr="\\jusfp01\JUSDOCS$\MarissaR\Desktop Icons\Misc\NBSC Wave - No boat.bmp"/>
          <p:cNvPicPr>
            <a:picLocks noChangeAspect="1" noChangeArrowheads="1"/>
          </p:cNvPicPr>
          <p:nvPr userDrawn="1"/>
        </p:nvPicPr>
        <p:blipFill>
          <a:blip r:embed="rId2" cstate="print"/>
          <a:srcRect l="4630" t="28473"/>
          <a:stretch>
            <a:fillRect/>
          </a:stretch>
        </p:blipFill>
        <p:spPr bwMode="auto">
          <a:xfrm>
            <a:off x="0" y="0"/>
            <a:ext cx="9144000" cy="6858000"/>
          </a:xfrm>
          <a:prstGeom prst="rect">
            <a:avLst/>
          </a:prstGeom>
          <a:ln>
            <a:noFill/>
          </a:ln>
          <a:effectLst>
            <a:outerShdw blurRad="292100" dist="139700" dir="2700000" algn="tl" rotWithShape="0">
              <a:srgbClr val="333333">
                <a:alpha val="65000"/>
              </a:srgbClr>
            </a:outerShdw>
          </a:effectLst>
        </p:spPr>
      </p:pic>
      <p:sp>
        <p:nvSpPr>
          <p:cNvPr id="8" name="Rounded Rectangle 7"/>
          <p:cNvSpPr/>
          <p:nvPr userDrawn="1"/>
        </p:nvSpPr>
        <p:spPr>
          <a:xfrm>
            <a:off x="4286248" y="5000636"/>
            <a:ext cx="1643074" cy="164307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2" descr="I:\Collection 1 Corporate Support\1600-1799 INFORMATION AND TECHNOLOGY\1630-Forms and Template Management\LOGOS\JPEG\NBSC_RGB_LG.jpg"/>
          <p:cNvPicPr>
            <a:picLocks noChangeAspect="1" noChangeArrowheads="1"/>
          </p:cNvPicPr>
          <p:nvPr userDrawn="1"/>
        </p:nvPicPr>
        <p:blipFill>
          <a:blip r:embed="rId3" cstate="print">
            <a:clrChange>
              <a:clrFrom>
                <a:srgbClr val="FFFFFF"/>
              </a:clrFrom>
              <a:clrTo>
                <a:srgbClr val="FFFFFF">
                  <a:alpha val="0"/>
                </a:srgbClr>
              </a:clrTo>
            </a:clrChange>
            <a:duotone>
              <a:schemeClr val="bg2">
                <a:shade val="45000"/>
                <a:satMod val="135000"/>
              </a:schemeClr>
              <a:prstClr val="white"/>
            </a:duotone>
            <a:lum bright="100000"/>
          </a:blip>
          <a:srcRect l="66948" t="-5014" r="-1886" b="-5287"/>
          <a:stretch>
            <a:fillRect/>
          </a:stretch>
        </p:blipFill>
        <p:spPr bwMode="auto">
          <a:xfrm>
            <a:off x="6333598" y="4071942"/>
            <a:ext cx="2596119" cy="2786058"/>
          </a:xfrm>
          <a:prstGeom prst="rect">
            <a:avLst/>
          </a:prstGeom>
          <a:noFill/>
        </p:spPr>
      </p:pic>
      <p:sp>
        <p:nvSpPr>
          <p:cNvPr id="10" name="Rounded Rectangle 9"/>
          <p:cNvSpPr/>
          <p:nvPr userDrawn="1"/>
        </p:nvSpPr>
        <p:spPr>
          <a:xfrm>
            <a:off x="428596" y="5000636"/>
            <a:ext cx="1643074" cy="164307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userDrawn="1"/>
        </p:nvSpPr>
        <p:spPr>
          <a:xfrm>
            <a:off x="2428860" y="5000636"/>
            <a:ext cx="1643074" cy="164307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142976" y="3000372"/>
            <a:ext cx="6400800" cy="1752600"/>
          </a:xfrm>
        </p:spPr>
        <p:txBody>
          <a:bodyPr/>
          <a:lstStyle>
            <a:lvl1pPr marL="0" indent="0" algn="ctr">
              <a:buNone/>
              <a:defRPr>
                <a:solidFill>
                  <a:srgbClr val="05344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414163A-1BF3-4626-B295-A87395FA7E2E}" type="datetimeFigureOut">
              <a:rPr lang="en-US" smtClean="0"/>
              <a:pPr/>
              <a:t>5/30/2013</a:t>
            </a:fld>
            <a:endParaRPr lang="en-US"/>
          </a:p>
        </p:txBody>
      </p:sp>
      <p:sp>
        <p:nvSpPr>
          <p:cNvPr id="6" name="Slide Number Placeholder 5"/>
          <p:cNvSpPr>
            <a:spLocks noGrp="1"/>
          </p:cNvSpPr>
          <p:nvPr>
            <p:ph type="sldNum" sz="quarter" idx="12"/>
          </p:nvPr>
        </p:nvSpPr>
        <p:spPr/>
        <p:txBody>
          <a:bodyPr/>
          <a:lstStyle/>
          <a:p>
            <a:fld id="{4E945BAA-74BB-4938-B5B2-3FFDA64E000F}" type="slidenum">
              <a:rPr lang="en-US" smtClean="0"/>
              <a:pPr/>
              <a:t>‹#›</a:t>
            </a:fld>
            <a:endParaRPr lang="en-US" dirty="0"/>
          </a:p>
        </p:txBody>
      </p:sp>
      <p:sp>
        <p:nvSpPr>
          <p:cNvPr id="12" name="Rounded Rectangle 11"/>
          <p:cNvSpPr/>
          <p:nvPr userDrawn="1"/>
        </p:nvSpPr>
        <p:spPr>
          <a:xfrm>
            <a:off x="857224" y="785794"/>
            <a:ext cx="7358114" cy="2000264"/>
          </a:xfrm>
          <a:prstGeom prst="roundRect">
            <a:avLst/>
          </a:prstGeom>
          <a:solidFill>
            <a:srgbClr val="05344D"/>
          </a:solidFill>
          <a:ln>
            <a:noFill/>
          </a:ln>
          <a:effectLst>
            <a:outerShdw blurRad="149987" dist="250190" dir="8460000" algn="ctr">
              <a:srgbClr val="000000">
                <a:alpha val="28000"/>
              </a:srgbClr>
            </a:outerShdw>
          </a:effectLst>
          <a:scene3d>
            <a:camera prst="orthographicFront">
              <a:rot lat="0" lon="0" rev="0"/>
            </a:camera>
            <a:lightRig rig="flood" dir="t"/>
          </a:scene3d>
          <a:sp3d extrusionH="165100" contourW="12700" prstMaterial="plastic">
            <a:bevelT h="50800"/>
            <a:bevelB w="31750" h="63500"/>
            <a:extrusionClr>
              <a:schemeClr val="bg1"/>
            </a:extrusionClr>
            <a:contourClr>
              <a:schemeClr val="tx1"/>
            </a:contourClr>
          </a:sp3d>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solidFill>
                <a:schemeClr val="bg1"/>
              </a:solidFill>
            </a:endParaRPr>
          </a:p>
        </p:txBody>
      </p:sp>
      <p:sp>
        <p:nvSpPr>
          <p:cNvPr id="2" name="Title 1"/>
          <p:cNvSpPr>
            <a:spLocks noGrp="1"/>
          </p:cNvSpPr>
          <p:nvPr>
            <p:ph type="ctrTitle"/>
          </p:nvPr>
        </p:nvSpPr>
        <p:spPr>
          <a:xfrm>
            <a:off x="857224" y="1071546"/>
            <a:ext cx="7286676" cy="1470025"/>
          </a:xfrm>
        </p:spPr>
        <p:txBody>
          <a:body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14163A-1BF3-4626-B295-A87395FA7E2E}" type="datetimeFigureOut">
              <a:rPr lang="en-US" smtClean="0"/>
              <a:pPr/>
              <a:t>5/30/2013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945BAA-74BB-4938-B5B2-3FFDA64E000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14163A-1BF3-4626-B295-A87395FA7E2E}" type="datetimeFigureOut">
              <a:rPr lang="en-US" smtClean="0"/>
              <a:pPr/>
              <a:t>5/30/2013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945BAA-74BB-4938-B5B2-3FFDA64E000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2" descr="\\jusfp01\JUSDOCS$\MarissaR\Desktop Icons\Misc\NBSC Wave - No boat.bmp"/>
          <p:cNvPicPr>
            <a:picLocks noChangeAspect="1" noChangeArrowheads="1"/>
          </p:cNvPicPr>
          <p:nvPr userDrawn="1"/>
        </p:nvPicPr>
        <p:blipFill>
          <a:blip r:embed="rId2" cstate="print">
            <a:lum/>
          </a:blip>
          <a:srcRect l="4630" t="28473"/>
          <a:stretch>
            <a:fillRect/>
          </a:stretch>
        </p:blipFill>
        <p:spPr bwMode="auto">
          <a:xfrm>
            <a:off x="0" y="0"/>
            <a:ext cx="9144000" cy="6858000"/>
          </a:xfrm>
          <a:prstGeom prst="rect">
            <a:avLst/>
          </a:prstGeom>
          <a:ln>
            <a:noFill/>
          </a:ln>
          <a:effectLst>
            <a:outerShdw blurRad="292100" dist="139700" dir="2700000" algn="tl" rotWithShape="0">
              <a:srgbClr val="333333">
                <a:alpha val="65000"/>
              </a:srgbClr>
            </a:outerShdw>
          </a:effectLst>
        </p:spPr>
      </p:pic>
      <p:sp>
        <p:nvSpPr>
          <p:cNvPr id="8" name="Rounded Rectangle 7"/>
          <p:cNvSpPr/>
          <p:nvPr userDrawn="1"/>
        </p:nvSpPr>
        <p:spPr>
          <a:xfrm>
            <a:off x="7786710" y="6215082"/>
            <a:ext cx="428628" cy="428628"/>
          </a:xfrm>
          <a:prstGeom prst="roundRect">
            <a:avLst/>
          </a:prstGeom>
          <a:solidFill>
            <a:schemeClr val="bg1"/>
          </a:soli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userDrawn="1"/>
        </p:nvSpPr>
        <p:spPr>
          <a:xfrm>
            <a:off x="6643702" y="6215082"/>
            <a:ext cx="428628" cy="428628"/>
          </a:xfrm>
          <a:prstGeom prst="roundRect">
            <a:avLst/>
          </a:prstGeom>
          <a:solidFill>
            <a:schemeClr val="bg1"/>
          </a:soli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userDrawn="1"/>
        </p:nvSpPr>
        <p:spPr>
          <a:xfrm>
            <a:off x="7215206" y="6215082"/>
            <a:ext cx="428628" cy="428628"/>
          </a:xfrm>
          <a:prstGeom prst="roundRect">
            <a:avLst/>
          </a:prstGeom>
          <a:solidFill>
            <a:schemeClr val="bg1"/>
          </a:soli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userDrawn="1"/>
        </p:nvSpPr>
        <p:spPr>
          <a:xfrm>
            <a:off x="214282" y="285728"/>
            <a:ext cx="8715436" cy="5857916"/>
          </a:xfrm>
          <a:custGeom>
            <a:avLst/>
            <a:gdLst>
              <a:gd name="connsiteX0" fmla="*/ 0 w 8715436"/>
              <a:gd name="connsiteY0" fmla="*/ 976339 h 5857916"/>
              <a:gd name="connsiteX1" fmla="*/ 285964 w 8715436"/>
              <a:gd name="connsiteY1" fmla="*/ 285963 h 5857916"/>
              <a:gd name="connsiteX2" fmla="*/ 976341 w 8715436"/>
              <a:gd name="connsiteY2" fmla="*/ 1 h 5857916"/>
              <a:gd name="connsiteX3" fmla="*/ 7739097 w 8715436"/>
              <a:gd name="connsiteY3" fmla="*/ 0 h 5857916"/>
              <a:gd name="connsiteX4" fmla="*/ 8429473 w 8715436"/>
              <a:gd name="connsiteY4" fmla="*/ 285964 h 5857916"/>
              <a:gd name="connsiteX5" fmla="*/ 8715435 w 8715436"/>
              <a:gd name="connsiteY5" fmla="*/ 976341 h 5857916"/>
              <a:gd name="connsiteX6" fmla="*/ 8715436 w 8715436"/>
              <a:gd name="connsiteY6" fmla="*/ 4881577 h 5857916"/>
              <a:gd name="connsiteX7" fmla="*/ 8429473 w 8715436"/>
              <a:gd name="connsiteY7" fmla="*/ 5571953 h 5857916"/>
              <a:gd name="connsiteX8" fmla="*/ 7739097 w 8715436"/>
              <a:gd name="connsiteY8" fmla="*/ 5857916 h 5857916"/>
              <a:gd name="connsiteX9" fmla="*/ 976339 w 8715436"/>
              <a:gd name="connsiteY9" fmla="*/ 5857916 h 5857916"/>
              <a:gd name="connsiteX10" fmla="*/ 285963 w 8715436"/>
              <a:gd name="connsiteY10" fmla="*/ 5571952 h 5857916"/>
              <a:gd name="connsiteX11" fmla="*/ 1 w 8715436"/>
              <a:gd name="connsiteY11" fmla="*/ 4881576 h 5857916"/>
              <a:gd name="connsiteX12" fmla="*/ 0 w 8715436"/>
              <a:gd name="connsiteY12" fmla="*/ 976339 h 58579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715436" h="5857916">
                <a:moveTo>
                  <a:pt x="0" y="976339"/>
                </a:moveTo>
                <a:cubicBezTo>
                  <a:pt x="0" y="717398"/>
                  <a:pt x="102865" y="469062"/>
                  <a:pt x="285964" y="285963"/>
                </a:cubicBezTo>
                <a:cubicBezTo>
                  <a:pt x="469063" y="102864"/>
                  <a:pt x="717399" y="0"/>
                  <a:pt x="976341" y="1"/>
                </a:cubicBezTo>
                <a:lnTo>
                  <a:pt x="7739097" y="0"/>
                </a:lnTo>
                <a:cubicBezTo>
                  <a:pt x="7998038" y="0"/>
                  <a:pt x="8246374" y="102865"/>
                  <a:pt x="8429473" y="285964"/>
                </a:cubicBezTo>
                <a:cubicBezTo>
                  <a:pt x="8612572" y="469063"/>
                  <a:pt x="8715436" y="717399"/>
                  <a:pt x="8715435" y="976341"/>
                </a:cubicBezTo>
                <a:cubicBezTo>
                  <a:pt x="8715435" y="2278086"/>
                  <a:pt x="8715436" y="3579832"/>
                  <a:pt x="8715436" y="4881577"/>
                </a:cubicBezTo>
                <a:cubicBezTo>
                  <a:pt x="8715436" y="5140518"/>
                  <a:pt x="8612572" y="5388854"/>
                  <a:pt x="8429473" y="5571953"/>
                </a:cubicBezTo>
                <a:cubicBezTo>
                  <a:pt x="8246374" y="5755052"/>
                  <a:pt x="7998038" y="5857916"/>
                  <a:pt x="7739097" y="5857916"/>
                </a:cubicBezTo>
                <a:lnTo>
                  <a:pt x="976339" y="5857916"/>
                </a:lnTo>
                <a:cubicBezTo>
                  <a:pt x="717398" y="5857916"/>
                  <a:pt x="469062" y="5755052"/>
                  <a:pt x="285963" y="5571952"/>
                </a:cubicBezTo>
                <a:cubicBezTo>
                  <a:pt x="102864" y="5388853"/>
                  <a:pt x="0" y="5140517"/>
                  <a:pt x="1" y="4881576"/>
                </a:cubicBezTo>
                <a:cubicBezTo>
                  <a:pt x="1" y="3579830"/>
                  <a:pt x="0" y="2278085"/>
                  <a:pt x="0" y="976339"/>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2" descr="I:\Collection 1 Corporate Support\1600-1799 INFORMATION AND TECHNOLOGY\1630-Forms and Template Management\LOGOS\JPEG\NBSC_RGB_LG.jpg"/>
          <p:cNvPicPr>
            <a:picLocks noChangeAspect="1" noChangeArrowheads="1"/>
          </p:cNvPicPr>
          <p:nvPr userDrawn="1"/>
        </p:nvPicPr>
        <p:blipFill>
          <a:blip r:embed="rId3" cstate="print">
            <a:clrChange>
              <a:clrFrom>
                <a:srgbClr val="FFFFFF"/>
              </a:clrFrom>
              <a:clrTo>
                <a:srgbClr val="FFFFFF">
                  <a:alpha val="0"/>
                </a:srgbClr>
              </a:clrTo>
            </a:clrChange>
            <a:duotone>
              <a:schemeClr val="bg2">
                <a:shade val="45000"/>
                <a:satMod val="135000"/>
              </a:schemeClr>
              <a:prstClr val="white"/>
            </a:duotone>
            <a:lum bright="40000"/>
          </a:blip>
          <a:srcRect l="66948" t="-5014" r="-1886" b="-5287"/>
          <a:stretch>
            <a:fillRect/>
          </a:stretch>
        </p:blipFill>
        <p:spPr bwMode="auto">
          <a:xfrm>
            <a:off x="8358182" y="5857892"/>
            <a:ext cx="785818" cy="843310"/>
          </a:xfrm>
          <a:prstGeom prst="rect">
            <a:avLst/>
          </a:prstGeom>
          <a:noFill/>
          <a:effectLst>
            <a:reflection blurRad="6350" stA="52000" endA="300" endPos="35000" dir="5400000" sy="-100000" algn="bl" rotWithShape="0"/>
          </a:effectLst>
        </p:spPr>
      </p:pic>
      <p:sp>
        <p:nvSpPr>
          <p:cNvPr id="13" name="Rounded Rectangle 12"/>
          <p:cNvSpPr/>
          <p:nvPr userDrawn="1"/>
        </p:nvSpPr>
        <p:spPr>
          <a:xfrm>
            <a:off x="71406" y="71414"/>
            <a:ext cx="7929618" cy="1214446"/>
          </a:xfrm>
          <a:prstGeom prst="roundRect">
            <a:avLst/>
          </a:prstGeom>
          <a:solidFill>
            <a:srgbClr val="08546B"/>
          </a:solidFill>
          <a:ln>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42844" y="142852"/>
            <a:ext cx="7643866" cy="11430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14163A-1BF3-4626-B295-A87395FA7E2E}" type="datetimeFigureOut">
              <a:rPr lang="en-US" smtClean="0"/>
              <a:pPr/>
              <a:t>5/30/2013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945BAA-74BB-4938-B5B2-3FFDA64E000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8" name="Round Same Side Corner Rectangle 17"/>
          <p:cNvSpPr/>
          <p:nvPr userDrawn="1"/>
        </p:nvSpPr>
        <p:spPr>
          <a:xfrm rot="10800000">
            <a:off x="357158" y="1571612"/>
            <a:ext cx="8072494" cy="4429156"/>
          </a:xfrm>
          <a:prstGeom prst="round2SameRect">
            <a:avLst>
              <a:gd name="adj1" fmla="val 6964"/>
              <a:gd name="adj2" fmla="val 0"/>
            </a:avLst>
          </a:prstGeom>
          <a:solidFill>
            <a:schemeClr val="bg1"/>
          </a:solidFill>
          <a:ln>
            <a:solidFill>
              <a:srgbClr val="0534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 Same Side Corner Rectangle 10"/>
          <p:cNvSpPr/>
          <p:nvPr userDrawn="1"/>
        </p:nvSpPr>
        <p:spPr>
          <a:xfrm>
            <a:off x="357158" y="642918"/>
            <a:ext cx="5143536" cy="928694"/>
          </a:xfrm>
          <a:prstGeom prst="round2SameRect">
            <a:avLst/>
          </a:prstGeom>
          <a:solidFill>
            <a:schemeClr val="bg1"/>
          </a:solidFill>
          <a:ln>
            <a:solidFill>
              <a:srgbClr val="0534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28596" y="714356"/>
            <a:ext cx="5000660" cy="785818"/>
          </a:xfrm>
        </p:spPr>
        <p:txBody>
          <a:bodyPr anchor="t">
            <a:noAutofit/>
          </a:bodyPr>
          <a:lstStyle>
            <a:lvl1pPr algn="l">
              <a:defRPr sz="2800" b="1" cap="all">
                <a:solidFill>
                  <a:srgbClr val="05344D"/>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357158" y="1643050"/>
            <a:ext cx="7772400" cy="1500187"/>
          </a:xfrm>
        </p:spPr>
        <p:txBody>
          <a:bodyPr anchor="b">
            <a:normAutofit/>
          </a:bodyPr>
          <a:lstStyle>
            <a:lvl1pPr marL="0" indent="0" algn="ctr">
              <a:buNone/>
              <a:defRPr sz="3200" b="0" cap="none" spc="0">
                <a:ln w="12700">
                  <a:noFill/>
                  <a:prstDash val="solid"/>
                </a:ln>
                <a:solidFill>
                  <a:srgbClr val="05344D"/>
                </a:solidFill>
                <a:effectLst>
                  <a:outerShdw blurRad="60007" dist="200025" dir="15000000" sy="30000" kx="-1800000" algn="bl" rotWithShape="0">
                    <a:prstClr val="black">
                      <a:alpha val="32000"/>
                    </a:prstClr>
                  </a:outerShdw>
                </a:effectLs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12" name="Rounded Rectangle 11"/>
          <p:cNvSpPr/>
          <p:nvPr userDrawn="1"/>
        </p:nvSpPr>
        <p:spPr>
          <a:xfrm>
            <a:off x="7786710" y="6215082"/>
            <a:ext cx="428628" cy="428628"/>
          </a:xfrm>
          <a:prstGeom prst="roundRect">
            <a:avLst/>
          </a:prstGeom>
          <a:solidFill>
            <a:schemeClr val="bg1"/>
          </a:soli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userDrawn="1"/>
        </p:nvSpPr>
        <p:spPr>
          <a:xfrm>
            <a:off x="6643702" y="6215082"/>
            <a:ext cx="428628" cy="428628"/>
          </a:xfrm>
          <a:prstGeom prst="roundRect">
            <a:avLst/>
          </a:prstGeom>
          <a:solidFill>
            <a:schemeClr val="bg1"/>
          </a:soli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userDrawn="1"/>
        </p:nvSpPr>
        <p:spPr>
          <a:xfrm>
            <a:off x="7215206" y="6215082"/>
            <a:ext cx="428628" cy="428628"/>
          </a:xfrm>
          <a:prstGeom prst="roundRect">
            <a:avLst/>
          </a:prstGeom>
          <a:solidFill>
            <a:schemeClr val="bg1"/>
          </a:soli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2" descr="I:\Collection 1 Corporate Support\1600-1799 INFORMATION AND TECHNOLOGY\1630-Forms and Template Management\LOGOS\JPEG\NBSC_RGB_LG.jpg"/>
          <p:cNvPicPr>
            <a:picLocks noChangeAspect="1" noChangeArrowheads="1"/>
          </p:cNvPicPr>
          <p:nvPr userDrawn="1"/>
        </p:nvPicPr>
        <p:blipFill>
          <a:blip r:embed="rId2" cstate="print">
            <a:clrChange>
              <a:clrFrom>
                <a:srgbClr val="FFFFFF"/>
              </a:clrFrom>
              <a:clrTo>
                <a:srgbClr val="FFFFFF">
                  <a:alpha val="0"/>
                </a:srgbClr>
              </a:clrTo>
            </a:clrChange>
            <a:duotone>
              <a:schemeClr val="bg2">
                <a:shade val="45000"/>
                <a:satMod val="135000"/>
              </a:schemeClr>
              <a:prstClr val="white"/>
            </a:duotone>
            <a:lum bright="40000"/>
          </a:blip>
          <a:srcRect l="66948" t="-5014" r="-1886" b="-5287"/>
          <a:stretch>
            <a:fillRect/>
          </a:stretch>
        </p:blipFill>
        <p:spPr bwMode="auto">
          <a:xfrm>
            <a:off x="8358182" y="5857892"/>
            <a:ext cx="785818" cy="843310"/>
          </a:xfrm>
          <a:prstGeom prst="rect">
            <a:avLst/>
          </a:prstGeom>
          <a:noFill/>
          <a:effectLst>
            <a:reflection blurRad="6350" stA="52000" endA="300" endPos="35000" dir="5400000" sy="-100000" algn="bl" rotWithShape="0"/>
          </a:effectLst>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2" descr="\\jusfp01\JUSDOCS$\MarissaR\Desktop Icons\Misc\NBSC Wave - No boat.bmp"/>
          <p:cNvPicPr>
            <a:picLocks noChangeAspect="1" noChangeArrowheads="1"/>
          </p:cNvPicPr>
          <p:nvPr userDrawn="1"/>
        </p:nvPicPr>
        <p:blipFill>
          <a:blip r:embed="rId2" cstate="print">
            <a:lum/>
          </a:blip>
          <a:srcRect l="4630" t="28473"/>
          <a:stretch>
            <a:fillRect/>
          </a:stretch>
        </p:blipFill>
        <p:spPr bwMode="auto">
          <a:xfrm>
            <a:off x="0" y="0"/>
            <a:ext cx="9144000" cy="6858000"/>
          </a:xfrm>
          <a:prstGeom prst="rect">
            <a:avLst/>
          </a:prstGeom>
          <a:ln>
            <a:noFill/>
          </a:ln>
          <a:effectLst>
            <a:outerShdw blurRad="292100" dist="139700" dir="2700000" algn="tl" rotWithShape="0">
              <a:srgbClr val="333333">
                <a:alpha val="65000"/>
              </a:srgbClr>
            </a:outerShdw>
          </a:effectLst>
        </p:spPr>
      </p:pic>
      <p:sp>
        <p:nvSpPr>
          <p:cNvPr id="9" name="Rounded Rectangle 8"/>
          <p:cNvSpPr/>
          <p:nvPr userDrawn="1"/>
        </p:nvSpPr>
        <p:spPr>
          <a:xfrm>
            <a:off x="7786710" y="6215082"/>
            <a:ext cx="428628" cy="428628"/>
          </a:xfrm>
          <a:prstGeom prst="roundRect">
            <a:avLst/>
          </a:prstGeom>
          <a:solidFill>
            <a:schemeClr val="bg1"/>
          </a:soli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userDrawn="1"/>
        </p:nvSpPr>
        <p:spPr>
          <a:xfrm>
            <a:off x="6643702" y="6215082"/>
            <a:ext cx="428628" cy="428628"/>
          </a:xfrm>
          <a:prstGeom prst="roundRect">
            <a:avLst/>
          </a:prstGeom>
          <a:solidFill>
            <a:schemeClr val="bg1"/>
          </a:soli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userDrawn="1"/>
        </p:nvSpPr>
        <p:spPr>
          <a:xfrm>
            <a:off x="7215206" y="6215082"/>
            <a:ext cx="428628" cy="428628"/>
          </a:xfrm>
          <a:prstGeom prst="roundRect">
            <a:avLst/>
          </a:prstGeom>
          <a:solidFill>
            <a:schemeClr val="bg1"/>
          </a:soli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userDrawn="1"/>
        </p:nvSpPr>
        <p:spPr>
          <a:xfrm>
            <a:off x="214282" y="285728"/>
            <a:ext cx="8715436" cy="5857916"/>
          </a:xfrm>
          <a:custGeom>
            <a:avLst/>
            <a:gdLst>
              <a:gd name="connsiteX0" fmla="*/ 0 w 8715436"/>
              <a:gd name="connsiteY0" fmla="*/ 976339 h 5857916"/>
              <a:gd name="connsiteX1" fmla="*/ 285964 w 8715436"/>
              <a:gd name="connsiteY1" fmla="*/ 285963 h 5857916"/>
              <a:gd name="connsiteX2" fmla="*/ 976341 w 8715436"/>
              <a:gd name="connsiteY2" fmla="*/ 1 h 5857916"/>
              <a:gd name="connsiteX3" fmla="*/ 7739097 w 8715436"/>
              <a:gd name="connsiteY3" fmla="*/ 0 h 5857916"/>
              <a:gd name="connsiteX4" fmla="*/ 8429473 w 8715436"/>
              <a:gd name="connsiteY4" fmla="*/ 285964 h 5857916"/>
              <a:gd name="connsiteX5" fmla="*/ 8715435 w 8715436"/>
              <a:gd name="connsiteY5" fmla="*/ 976341 h 5857916"/>
              <a:gd name="connsiteX6" fmla="*/ 8715436 w 8715436"/>
              <a:gd name="connsiteY6" fmla="*/ 4881577 h 5857916"/>
              <a:gd name="connsiteX7" fmla="*/ 8429473 w 8715436"/>
              <a:gd name="connsiteY7" fmla="*/ 5571953 h 5857916"/>
              <a:gd name="connsiteX8" fmla="*/ 7739097 w 8715436"/>
              <a:gd name="connsiteY8" fmla="*/ 5857916 h 5857916"/>
              <a:gd name="connsiteX9" fmla="*/ 976339 w 8715436"/>
              <a:gd name="connsiteY9" fmla="*/ 5857916 h 5857916"/>
              <a:gd name="connsiteX10" fmla="*/ 285963 w 8715436"/>
              <a:gd name="connsiteY10" fmla="*/ 5571952 h 5857916"/>
              <a:gd name="connsiteX11" fmla="*/ 1 w 8715436"/>
              <a:gd name="connsiteY11" fmla="*/ 4881576 h 5857916"/>
              <a:gd name="connsiteX12" fmla="*/ 0 w 8715436"/>
              <a:gd name="connsiteY12" fmla="*/ 976339 h 58579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715436" h="5857916">
                <a:moveTo>
                  <a:pt x="0" y="976339"/>
                </a:moveTo>
                <a:cubicBezTo>
                  <a:pt x="0" y="717398"/>
                  <a:pt x="102865" y="469062"/>
                  <a:pt x="285964" y="285963"/>
                </a:cubicBezTo>
                <a:cubicBezTo>
                  <a:pt x="469063" y="102864"/>
                  <a:pt x="717399" y="0"/>
                  <a:pt x="976341" y="1"/>
                </a:cubicBezTo>
                <a:lnTo>
                  <a:pt x="7739097" y="0"/>
                </a:lnTo>
                <a:cubicBezTo>
                  <a:pt x="7998038" y="0"/>
                  <a:pt x="8246374" y="102865"/>
                  <a:pt x="8429473" y="285964"/>
                </a:cubicBezTo>
                <a:cubicBezTo>
                  <a:pt x="8612572" y="469063"/>
                  <a:pt x="8715436" y="717399"/>
                  <a:pt x="8715435" y="976341"/>
                </a:cubicBezTo>
                <a:cubicBezTo>
                  <a:pt x="8715435" y="2278086"/>
                  <a:pt x="8715436" y="3579832"/>
                  <a:pt x="8715436" y="4881577"/>
                </a:cubicBezTo>
                <a:cubicBezTo>
                  <a:pt x="8715436" y="5140518"/>
                  <a:pt x="8612572" y="5388854"/>
                  <a:pt x="8429473" y="5571953"/>
                </a:cubicBezTo>
                <a:cubicBezTo>
                  <a:pt x="8246374" y="5755052"/>
                  <a:pt x="7998038" y="5857916"/>
                  <a:pt x="7739097" y="5857916"/>
                </a:cubicBezTo>
                <a:lnTo>
                  <a:pt x="976339" y="5857916"/>
                </a:lnTo>
                <a:cubicBezTo>
                  <a:pt x="717398" y="5857916"/>
                  <a:pt x="469062" y="5755052"/>
                  <a:pt x="285963" y="5571952"/>
                </a:cubicBezTo>
                <a:cubicBezTo>
                  <a:pt x="102864" y="5388853"/>
                  <a:pt x="0" y="5140517"/>
                  <a:pt x="1" y="4881576"/>
                </a:cubicBezTo>
                <a:cubicBezTo>
                  <a:pt x="1" y="3579830"/>
                  <a:pt x="0" y="2278085"/>
                  <a:pt x="0" y="976339"/>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I:\Collection 1 Corporate Support\1600-1799 INFORMATION AND TECHNOLOGY\1630-Forms and Template Management\LOGOS\JPEG\NBSC_RGB_LG.jpg"/>
          <p:cNvPicPr>
            <a:picLocks noChangeAspect="1" noChangeArrowheads="1"/>
          </p:cNvPicPr>
          <p:nvPr userDrawn="1"/>
        </p:nvPicPr>
        <p:blipFill>
          <a:blip r:embed="rId3" cstate="print">
            <a:clrChange>
              <a:clrFrom>
                <a:srgbClr val="FFFFFF"/>
              </a:clrFrom>
              <a:clrTo>
                <a:srgbClr val="FFFFFF">
                  <a:alpha val="0"/>
                </a:srgbClr>
              </a:clrTo>
            </a:clrChange>
            <a:duotone>
              <a:schemeClr val="bg2">
                <a:shade val="45000"/>
                <a:satMod val="135000"/>
              </a:schemeClr>
              <a:prstClr val="white"/>
            </a:duotone>
            <a:lum bright="40000"/>
          </a:blip>
          <a:srcRect l="66948" t="-5014" r="-1886" b="-5287"/>
          <a:stretch>
            <a:fillRect/>
          </a:stretch>
        </p:blipFill>
        <p:spPr bwMode="auto">
          <a:xfrm>
            <a:off x="8358182" y="5857892"/>
            <a:ext cx="785818" cy="843310"/>
          </a:xfrm>
          <a:prstGeom prst="rect">
            <a:avLst/>
          </a:prstGeom>
          <a:noFill/>
          <a:effectLst>
            <a:reflection blurRad="6350" stA="52000" endA="300" endPos="35000" dir="5400000" sy="-100000" algn="bl" rotWithShape="0"/>
          </a:effectLst>
        </p:spPr>
      </p:pic>
      <p:sp>
        <p:nvSpPr>
          <p:cNvPr id="14" name="Rounded Rectangle 13"/>
          <p:cNvSpPr/>
          <p:nvPr userDrawn="1"/>
        </p:nvSpPr>
        <p:spPr>
          <a:xfrm>
            <a:off x="71406" y="71414"/>
            <a:ext cx="7929618" cy="1214446"/>
          </a:xfrm>
          <a:prstGeom prst="roundRect">
            <a:avLst/>
          </a:prstGeom>
          <a:solidFill>
            <a:srgbClr val="08546B"/>
          </a:solidFill>
          <a:ln>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42844" y="142852"/>
            <a:ext cx="7715304" cy="11430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414163A-1BF3-4626-B295-A87395FA7E2E}" type="datetimeFigureOut">
              <a:rPr lang="en-US" smtClean="0"/>
              <a:pPr/>
              <a:t>5/30/2013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945BAA-74BB-4938-B5B2-3FFDA64E000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2" descr="\\jusfp01\JUSDOCS$\MarissaR\Desktop Icons\Misc\NBSC Wave - No boat.bmp"/>
          <p:cNvPicPr>
            <a:picLocks noChangeAspect="1" noChangeArrowheads="1"/>
          </p:cNvPicPr>
          <p:nvPr userDrawn="1"/>
        </p:nvPicPr>
        <p:blipFill>
          <a:blip r:embed="rId2" cstate="print">
            <a:lum/>
          </a:blip>
          <a:srcRect l="4630" t="28473"/>
          <a:stretch>
            <a:fillRect/>
          </a:stretch>
        </p:blipFill>
        <p:spPr bwMode="auto">
          <a:xfrm>
            <a:off x="0" y="0"/>
            <a:ext cx="9144000" cy="6858000"/>
          </a:xfrm>
          <a:prstGeom prst="rect">
            <a:avLst/>
          </a:prstGeom>
          <a:ln>
            <a:noFill/>
          </a:ln>
          <a:effectLst>
            <a:outerShdw blurRad="292100" dist="139700" dir="2700000" algn="tl" rotWithShape="0">
              <a:srgbClr val="333333">
                <a:alpha val="65000"/>
              </a:srgbClr>
            </a:outerShdw>
          </a:effectLst>
        </p:spPr>
      </p:pic>
      <p:sp>
        <p:nvSpPr>
          <p:cNvPr id="11" name="Rounded Rectangle 10"/>
          <p:cNvSpPr/>
          <p:nvPr userDrawn="1"/>
        </p:nvSpPr>
        <p:spPr>
          <a:xfrm>
            <a:off x="7786710" y="6215082"/>
            <a:ext cx="428628" cy="428628"/>
          </a:xfrm>
          <a:prstGeom prst="roundRect">
            <a:avLst/>
          </a:prstGeom>
          <a:solidFill>
            <a:schemeClr val="bg1"/>
          </a:soli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userDrawn="1"/>
        </p:nvSpPr>
        <p:spPr>
          <a:xfrm>
            <a:off x="6643702" y="6215082"/>
            <a:ext cx="428628" cy="428628"/>
          </a:xfrm>
          <a:prstGeom prst="roundRect">
            <a:avLst/>
          </a:prstGeom>
          <a:solidFill>
            <a:schemeClr val="bg1"/>
          </a:soli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userDrawn="1"/>
        </p:nvSpPr>
        <p:spPr>
          <a:xfrm>
            <a:off x="7215206" y="6215082"/>
            <a:ext cx="428628" cy="428628"/>
          </a:xfrm>
          <a:prstGeom prst="roundRect">
            <a:avLst/>
          </a:prstGeom>
          <a:solidFill>
            <a:schemeClr val="bg1"/>
          </a:soli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userDrawn="1"/>
        </p:nvSpPr>
        <p:spPr>
          <a:xfrm>
            <a:off x="214282" y="285728"/>
            <a:ext cx="8715436" cy="5857916"/>
          </a:xfrm>
          <a:custGeom>
            <a:avLst/>
            <a:gdLst>
              <a:gd name="connsiteX0" fmla="*/ 0 w 8715436"/>
              <a:gd name="connsiteY0" fmla="*/ 976339 h 5857916"/>
              <a:gd name="connsiteX1" fmla="*/ 285964 w 8715436"/>
              <a:gd name="connsiteY1" fmla="*/ 285963 h 5857916"/>
              <a:gd name="connsiteX2" fmla="*/ 976341 w 8715436"/>
              <a:gd name="connsiteY2" fmla="*/ 1 h 5857916"/>
              <a:gd name="connsiteX3" fmla="*/ 7739097 w 8715436"/>
              <a:gd name="connsiteY3" fmla="*/ 0 h 5857916"/>
              <a:gd name="connsiteX4" fmla="*/ 8429473 w 8715436"/>
              <a:gd name="connsiteY4" fmla="*/ 285964 h 5857916"/>
              <a:gd name="connsiteX5" fmla="*/ 8715435 w 8715436"/>
              <a:gd name="connsiteY5" fmla="*/ 976341 h 5857916"/>
              <a:gd name="connsiteX6" fmla="*/ 8715436 w 8715436"/>
              <a:gd name="connsiteY6" fmla="*/ 4881577 h 5857916"/>
              <a:gd name="connsiteX7" fmla="*/ 8429473 w 8715436"/>
              <a:gd name="connsiteY7" fmla="*/ 5571953 h 5857916"/>
              <a:gd name="connsiteX8" fmla="*/ 7739097 w 8715436"/>
              <a:gd name="connsiteY8" fmla="*/ 5857916 h 5857916"/>
              <a:gd name="connsiteX9" fmla="*/ 976339 w 8715436"/>
              <a:gd name="connsiteY9" fmla="*/ 5857916 h 5857916"/>
              <a:gd name="connsiteX10" fmla="*/ 285963 w 8715436"/>
              <a:gd name="connsiteY10" fmla="*/ 5571952 h 5857916"/>
              <a:gd name="connsiteX11" fmla="*/ 1 w 8715436"/>
              <a:gd name="connsiteY11" fmla="*/ 4881576 h 5857916"/>
              <a:gd name="connsiteX12" fmla="*/ 0 w 8715436"/>
              <a:gd name="connsiteY12" fmla="*/ 976339 h 58579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715436" h="5857916">
                <a:moveTo>
                  <a:pt x="0" y="976339"/>
                </a:moveTo>
                <a:cubicBezTo>
                  <a:pt x="0" y="717398"/>
                  <a:pt x="102865" y="469062"/>
                  <a:pt x="285964" y="285963"/>
                </a:cubicBezTo>
                <a:cubicBezTo>
                  <a:pt x="469063" y="102864"/>
                  <a:pt x="717399" y="0"/>
                  <a:pt x="976341" y="1"/>
                </a:cubicBezTo>
                <a:lnTo>
                  <a:pt x="7739097" y="0"/>
                </a:lnTo>
                <a:cubicBezTo>
                  <a:pt x="7998038" y="0"/>
                  <a:pt x="8246374" y="102865"/>
                  <a:pt x="8429473" y="285964"/>
                </a:cubicBezTo>
                <a:cubicBezTo>
                  <a:pt x="8612572" y="469063"/>
                  <a:pt x="8715436" y="717399"/>
                  <a:pt x="8715435" y="976341"/>
                </a:cubicBezTo>
                <a:cubicBezTo>
                  <a:pt x="8715435" y="2278086"/>
                  <a:pt x="8715436" y="3579832"/>
                  <a:pt x="8715436" y="4881577"/>
                </a:cubicBezTo>
                <a:cubicBezTo>
                  <a:pt x="8715436" y="5140518"/>
                  <a:pt x="8612572" y="5388854"/>
                  <a:pt x="8429473" y="5571953"/>
                </a:cubicBezTo>
                <a:cubicBezTo>
                  <a:pt x="8246374" y="5755052"/>
                  <a:pt x="7998038" y="5857916"/>
                  <a:pt x="7739097" y="5857916"/>
                </a:cubicBezTo>
                <a:lnTo>
                  <a:pt x="976339" y="5857916"/>
                </a:lnTo>
                <a:cubicBezTo>
                  <a:pt x="717398" y="5857916"/>
                  <a:pt x="469062" y="5755052"/>
                  <a:pt x="285963" y="5571952"/>
                </a:cubicBezTo>
                <a:cubicBezTo>
                  <a:pt x="102864" y="5388853"/>
                  <a:pt x="0" y="5140517"/>
                  <a:pt x="1" y="4881576"/>
                </a:cubicBezTo>
                <a:cubicBezTo>
                  <a:pt x="1" y="3579830"/>
                  <a:pt x="0" y="2278085"/>
                  <a:pt x="0" y="976339"/>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2" descr="I:\Collection 1 Corporate Support\1600-1799 INFORMATION AND TECHNOLOGY\1630-Forms and Template Management\LOGOS\JPEG\NBSC_RGB_LG.jpg"/>
          <p:cNvPicPr>
            <a:picLocks noChangeAspect="1" noChangeArrowheads="1"/>
          </p:cNvPicPr>
          <p:nvPr userDrawn="1"/>
        </p:nvPicPr>
        <p:blipFill>
          <a:blip r:embed="rId3" cstate="print">
            <a:clrChange>
              <a:clrFrom>
                <a:srgbClr val="FFFFFF"/>
              </a:clrFrom>
              <a:clrTo>
                <a:srgbClr val="FFFFFF">
                  <a:alpha val="0"/>
                </a:srgbClr>
              </a:clrTo>
            </a:clrChange>
            <a:duotone>
              <a:schemeClr val="bg2">
                <a:shade val="45000"/>
                <a:satMod val="135000"/>
              </a:schemeClr>
              <a:prstClr val="white"/>
            </a:duotone>
            <a:lum bright="40000"/>
          </a:blip>
          <a:srcRect l="66948" t="-5014" r="-1886" b="-5287"/>
          <a:stretch>
            <a:fillRect/>
          </a:stretch>
        </p:blipFill>
        <p:spPr bwMode="auto">
          <a:xfrm>
            <a:off x="8358182" y="5857892"/>
            <a:ext cx="785818" cy="843310"/>
          </a:xfrm>
          <a:prstGeom prst="rect">
            <a:avLst/>
          </a:prstGeom>
          <a:noFill/>
          <a:effectLst>
            <a:reflection blurRad="6350" stA="52000" endA="300" endPos="35000" dir="5400000" sy="-100000" algn="bl" rotWithShape="0"/>
          </a:effectLst>
        </p:spPr>
      </p:pic>
      <p:sp>
        <p:nvSpPr>
          <p:cNvPr id="16" name="Rounded Rectangle 15"/>
          <p:cNvSpPr/>
          <p:nvPr userDrawn="1"/>
        </p:nvSpPr>
        <p:spPr>
          <a:xfrm>
            <a:off x="71406" y="71414"/>
            <a:ext cx="7929618" cy="1214446"/>
          </a:xfrm>
          <a:prstGeom prst="roundRect">
            <a:avLst/>
          </a:prstGeom>
          <a:solidFill>
            <a:srgbClr val="08546B"/>
          </a:solidFill>
          <a:ln>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4282" y="142852"/>
            <a:ext cx="7643866"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414163A-1BF3-4626-B295-A87395FA7E2E}" type="datetimeFigureOut">
              <a:rPr lang="en-US" smtClean="0"/>
              <a:pPr/>
              <a:t>5/30/2013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945BAA-74BB-4938-B5B2-3FFDA64E000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414163A-1BF3-4626-B295-A87395FA7E2E}" type="datetimeFigureOut">
              <a:rPr lang="en-US" smtClean="0"/>
              <a:pPr/>
              <a:t>5/30/2013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945BAA-74BB-4938-B5B2-3FFDA64E000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14163A-1BF3-4626-B295-A87395FA7E2E}" type="datetimeFigureOut">
              <a:rPr lang="en-US" smtClean="0"/>
              <a:pPr/>
              <a:t>5/30/2013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945BAA-74BB-4938-B5B2-3FFDA64E000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2" descr="\\jusfp01\JUSDOCS$\MarissaR\Desktop Icons\Misc\NBSC Wave - No boat.bmp"/>
          <p:cNvPicPr>
            <a:picLocks noChangeAspect="1" noChangeArrowheads="1"/>
          </p:cNvPicPr>
          <p:nvPr userDrawn="1"/>
        </p:nvPicPr>
        <p:blipFill>
          <a:blip r:embed="rId2" cstate="print">
            <a:lum/>
          </a:blip>
          <a:srcRect l="4630" t="28473"/>
          <a:stretch>
            <a:fillRect/>
          </a:stretch>
        </p:blipFill>
        <p:spPr bwMode="auto">
          <a:xfrm>
            <a:off x="0" y="0"/>
            <a:ext cx="9144000" cy="6858000"/>
          </a:xfrm>
          <a:prstGeom prst="rect">
            <a:avLst/>
          </a:prstGeom>
          <a:ln>
            <a:noFill/>
          </a:ln>
          <a:effectLst>
            <a:outerShdw blurRad="292100" dist="139700" dir="2700000" algn="tl" rotWithShape="0">
              <a:srgbClr val="333333">
                <a:alpha val="65000"/>
              </a:srgbClr>
            </a:outerShdw>
          </a:effectLst>
        </p:spPr>
      </p:pic>
      <p:sp>
        <p:nvSpPr>
          <p:cNvPr id="9" name="Rounded Rectangle 8"/>
          <p:cNvSpPr/>
          <p:nvPr userDrawn="1"/>
        </p:nvSpPr>
        <p:spPr>
          <a:xfrm>
            <a:off x="7786710" y="6215082"/>
            <a:ext cx="428628" cy="428628"/>
          </a:xfrm>
          <a:prstGeom prst="roundRect">
            <a:avLst/>
          </a:prstGeom>
          <a:solidFill>
            <a:schemeClr val="bg1"/>
          </a:soli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userDrawn="1"/>
        </p:nvSpPr>
        <p:spPr>
          <a:xfrm>
            <a:off x="6643702" y="6215082"/>
            <a:ext cx="428628" cy="428628"/>
          </a:xfrm>
          <a:prstGeom prst="roundRect">
            <a:avLst/>
          </a:prstGeom>
          <a:solidFill>
            <a:schemeClr val="bg1"/>
          </a:soli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userDrawn="1"/>
        </p:nvSpPr>
        <p:spPr>
          <a:xfrm>
            <a:off x="7215206" y="6215082"/>
            <a:ext cx="428628" cy="428628"/>
          </a:xfrm>
          <a:prstGeom prst="roundRect">
            <a:avLst/>
          </a:prstGeom>
          <a:solidFill>
            <a:schemeClr val="bg1"/>
          </a:soli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userDrawn="1"/>
        </p:nvSpPr>
        <p:spPr>
          <a:xfrm>
            <a:off x="214282" y="285728"/>
            <a:ext cx="8715436" cy="5857916"/>
          </a:xfrm>
          <a:custGeom>
            <a:avLst/>
            <a:gdLst>
              <a:gd name="connsiteX0" fmla="*/ 0 w 8715436"/>
              <a:gd name="connsiteY0" fmla="*/ 976339 h 5857916"/>
              <a:gd name="connsiteX1" fmla="*/ 285964 w 8715436"/>
              <a:gd name="connsiteY1" fmla="*/ 285963 h 5857916"/>
              <a:gd name="connsiteX2" fmla="*/ 976341 w 8715436"/>
              <a:gd name="connsiteY2" fmla="*/ 1 h 5857916"/>
              <a:gd name="connsiteX3" fmla="*/ 7739097 w 8715436"/>
              <a:gd name="connsiteY3" fmla="*/ 0 h 5857916"/>
              <a:gd name="connsiteX4" fmla="*/ 8429473 w 8715436"/>
              <a:gd name="connsiteY4" fmla="*/ 285964 h 5857916"/>
              <a:gd name="connsiteX5" fmla="*/ 8715435 w 8715436"/>
              <a:gd name="connsiteY5" fmla="*/ 976341 h 5857916"/>
              <a:gd name="connsiteX6" fmla="*/ 8715436 w 8715436"/>
              <a:gd name="connsiteY6" fmla="*/ 4881577 h 5857916"/>
              <a:gd name="connsiteX7" fmla="*/ 8429473 w 8715436"/>
              <a:gd name="connsiteY7" fmla="*/ 5571953 h 5857916"/>
              <a:gd name="connsiteX8" fmla="*/ 7739097 w 8715436"/>
              <a:gd name="connsiteY8" fmla="*/ 5857916 h 5857916"/>
              <a:gd name="connsiteX9" fmla="*/ 976339 w 8715436"/>
              <a:gd name="connsiteY9" fmla="*/ 5857916 h 5857916"/>
              <a:gd name="connsiteX10" fmla="*/ 285963 w 8715436"/>
              <a:gd name="connsiteY10" fmla="*/ 5571952 h 5857916"/>
              <a:gd name="connsiteX11" fmla="*/ 1 w 8715436"/>
              <a:gd name="connsiteY11" fmla="*/ 4881576 h 5857916"/>
              <a:gd name="connsiteX12" fmla="*/ 0 w 8715436"/>
              <a:gd name="connsiteY12" fmla="*/ 976339 h 58579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715436" h="5857916">
                <a:moveTo>
                  <a:pt x="0" y="976339"/>
                </a:moveTo>
                <a:cubicBezTo>
                  <a:pt x="0" y="717398"/>
                  <a:pt x="102865" y="469062"/>
                  <a:pt x="285964" y="285963"/>
                </a:cubicBezTo>
                <a:cubicBezTo>
                  <a:pt x="469063" y="102864"/>
                  <a:pt x="717399" y="0"/>
                  <a:pt x="976341" y="1"/>
                </a:cubicBezTo>
                <a:lnTo>
                  <a:pt x="7739097" y="0"/>
                </a:lnTo>
                <a:cubicBezTo>
                  <a:pt x="7998038" y="0"/>
                  <a:pt x="8246374" y="102865"/>
                  <a:pt x="8429473" y="285964"/>
                </a:cubicBezTo>
                <a:cubicBezTo>
                  <a:pt x="8612572" y="469063"/>
                  <a:pt x="8715436" y="717399"/>
                  <a:pt x="8715435" y="976341"/>
                </a:cubicBezTo>
                <a:cubicBezTo>
                  <a:pt x="8715435" y="2278086"/>
                  <a:pt x="8715436" y="3579832"/>
                  <a:pt x="8715436" y="4881577"/>
                </a:cubicBezTo>
                <a:cubicBezTo>
                  <a:pt x="8715436" y="5140518"/>
                  <a:pt x="8612572" y="5388854"/>
                  <a:pt x="8429473" y="5571953"/>
                </a:cubicBezTo>
                <a:cubicBezTo>
                  <a:pt x="8246374" y="5755052"/>
                  <a:pt x="7998038" y="5857916"/>
                  <a:pt x="7739097" y="5857916"/>
                </a:cubicBezTo>
                <a:lnTo>
                  <a:pt x="976339" y="5857916"/>
                </a:lnTo>
                <a:cubicBezTo>
                  <a:pt x="717398" y="5857916"/>
                  <a:pt x="469062" y="5755052"/>
                  <a:pt x="285963" y="5571952"/>
                </a:cubicBezTo>
                <a:cubicBezTo>
                  <a:pt x="102864" y="5388853"/>
                  <a:pt x="0" y="5140517"/>
                  <a:pt x="1" y="4881576"/>
                </a:cubicBezTo>
                <a:cubicBezTo>
                  <a:pt x="1" y="3579830"/>
                  <a:pt x="0" y="2278085"/>
                  <a:pt x="0" y="976339"/>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I:\Collection 1 Corporate Support\1600-1799 INFORMATION AND TECHNOLOGY\1630-Forms and Template Management\LOGOS\JPEG\NBSC_RGB_LG.jpg"/>
          <p:cNvPicPr>
            <a:picLocks noChangeAspect="1" noChangeArrowheads="1"/>
          </p:cNvPicPr>
          <p:nvPr userDrawn="1"/>
        </p:nvPicPr>
        <p:blipFill>
          <a:blip r:embed="rId3" cstate="print">
            <a:clrChange>
              <a:clrFrom>
                <a:srgbClr val="FFFFFF"/>
              </a:clrFrom>
              <a:clrTo>
                <a:srgbClr val="FFFFFF">
                  <a:alpha val="0"/>
                </a:srgbClr>
              </a:clrTo>
            </a:clrChange>
            <a:duotone>
              <a:schemeClr val="bg2">
                <a:shade val="45000"/>
                <a:satMod val="135000"/>
              </a:schemeClr>
              <a:prstClr val="white"/>
            </a:duotone>
            <a:lum bright="40000"/>
          </a:blip>
          <a:srcRect l="66948" t="-5014" r="-1886" b="-5287"/>
          <a:stretch>
            <a:fillRect/>
          </a:stretch>
        </p:blipFill>
        <p:spPr bwMode="auto">
          <a:xfrm>
            <a:off x="8358182" y="5857892"/>
            <a:ext cx="785818" cy="843310"/>
          </a:xfrm>
          <a:prstGeom prst="rect">
            <a:avLst/>
          </a:prstGeom>
          <a:noFill/>
          <a:effectLst>
            <a:reflection blurRad="6350" stA="52000" endA="300" endPos="35000" dir="5400000" sy="-100000" algn="bl" rotWithShape="0"/>
          </a:effectLst>
        </p:spPr>
      </p:pic>
      <p:sp>
        <p:nvSpPr>
          <p:cNvPr id="14" name="Rounded Rectangle 13"/>
          <p:cNvSpPr/>
          <p:nvPr userDrawn="1"/>
        </p:nvSpPr>
        <p:spPr>
          <a:xfrm>
            <a:off x="71406" y="71414"/>
            <a:ext cx="3357586" cy="1214446"/>
          </a:xfrm>
          <a:prstGeom prst="roundRect">
            <a:avLst/>
          </a:prstGeom>
          <a:solidFill>
            <a:srgbClr val="08546B"/>
          </a:solidFill>
          <a:ln>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85720" y="142852"/>
            <a:ext cx="3008313" cy="116205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14163A-1BF3-4626-B295-A87395FA7E2E}" type="datetimeFigureOut">
              <a:rPr lang="en-US" smtClean="0"/>
              <a:pPr/>
              <a:t>5/30/2013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945BAA-74BB-4938-B5B2-3FFDA64E000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14163A-1BF3-4626-B295-A87395FA7E2E}" type="datetimeFigureOut">
              <a:rPr lang="en-US" smtClean="0"/>
              <a:pPr/>
              <a:t>5/30/2013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945BAA-74BB-4938-B5B2-3FFDA64E000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2" descr="\\jusfp01\JUSDOCS$\MarissaR\Desktop Icons\Misc\NBSC Wave - No boat.bmp"/>
          <p:cNvPicPr>
            <a:picLocks noChangeAspect="1" noChangeArrowheads="1"/>
          </p:cNvPicPr>
          <p:nvPr userDrawn="1"/>
        </p:nvPicPr>
        <p:blipFill>
          <a:blip r:embed="rId13" cstate="print"/>
          <a:srcRect l="4630" t="28473"/>
          <a:stretch>
            <a:fillRect/>
          </a:stretch>
        </p:blipFill>
        <p:spPr bwMode="auto">
          <a:xfrm>
            <a:off x="0" y="0"/>
            <a:ext cx="9144000" cy="6858000"/>
          </a:xfrm>
          <a:prstGeom prst="rect">
            <a:avLst/>
          </a:prstGeom>
          <a:ln>
            <a:noFill/>
          </a:ln>
          <a:effectLst>
            <a:outerShdw blurRad="292100" dist="139700" dir="2700000" algn="tl" rotWithShape="0">
              <a:srgbClr val="333333">
                <a:alpha val="65000"/>
              </a:srgbClr>
            </a:outerShdw>
          </a:effec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14163A-1BF3-4626-B295-A87395FA7E2E}" type="datetimeFigureOut">
              <a:rPr lang="en-US" smtClean="0"/>
              <a:pPr/>
              <a:t>5/30/2013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945BAA-74BB-4938-B5B2-3FFDA64E000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4000" kern="1200">
          <a:solidFill>
            <a:schemeClr val="bg1"/>
          </a:solidFill>
          <a:effectLst>
            <a:outerShdw blurRad="60007" dist="200025" dir="15000000" sy="30000" kx="-1800000" algn="bl" rotWithShape="0">
              <a:prstClr val="black">
                <a:alpha val="32000"/>
              </a:prstClr>
            </a:outerShdw>
          </a:effectLst>
          <a:latin typeface="Century Gothic" pitchFamily="34" charset="0"/>
          <a:ea typeface="+mj-ea"/>
          <a:cs typeface="+mj-cs"/>
        </a:defRPr>
      </a:lvl1pPr>
    </p:titleStyle>
    <p:bodyStyle>
      <a:lvl1pPr marL="342900" indent="-342900" algn="l" defTabSz="914400" rtl="0" eaLnBrk="1" latinLnBrk="0" hangingPunct="1">
        <a:spcBef>
          <a:spcPct val="20000"/>
        </a:spcBef>
        <a:buFontTx/>
        <a:buBlip>
          <a:blip r:embed="rId14"/>
        </a:buBlip>
        <a:defRPr sz="2800" kern="1200">
          <a:solidFill>
            <a:srgbClr val="05344D"/>
          </a:solidFill>
          <a:latin typeface="Century Gothic" pitchFamily="34" charset="0"/>
          <a:ea typeface="+mn-ea"/>
          <a:cs typeface="+mn-cs"/>
        </a:defRPr>
      </a:lvl1pPr>
      <a:lvl2pPr marL="742950" indent="-285750" algn="l" defTabSz="914400" rtl="0" eaLnBrk="1" latinLnBrk="0" hangingPunct="1">
        <a:spcBef>
          <a:spcPct val="20000"/>
        </a:spcBef>
        <a:buFont typeface="Arial" pitchFamily="34" charset="0"/>
        <a:buChar char="–"/>
        <a:defRPr sz="2400" kern="1200">
          <a:solidFill>
            <a:srgbClr val="05344D"/>
          </a:solidFill>
          <a:latin typeface="Century Gothic" pitchFamily="34" charset="0"/>
          <a:ea typeface="+mn-ea"/>
          <a:cs typeface="+mn-cs"/>
        </a:defRPr>
      </a:lvl2pPr>
      <a:lvl3pPr marL="1143000" indent="-228600" algn="l" defTabSz="914400" rtl="0" eaLnBrk="1" latinLnBrk="0" hangingPunct="1">
        <a:spcBef>
          <a:spcPct val="20000"/>
        </a:spcBef>
        <a:buFont typeface="Arial" pitchFamily="34" charset="0"/>
        <a:buChar char="•"/>
        <a:defRPr sz="2000" kern="1200">
          <a:solidFill>
            <a:srgbClr val="05344D"/>
          </a:solidFill>
          <a:latin typeface="Century Gothic" pitchFamily="34" charset="0"/>
          <a:ea typeface="+mn-ea"/>
          <a:cs typeface="+mn-cs"/>
        </a:defRPr>
      </a:lvl3pPr>
      <a:lvl4pPr marL="1600200" indent="-228600" algn="l" defTabSz="914400" rtl="0" eaLnBrk="1" latinLnBrk="0" hangingPunct="1">
        <a:spcBef>
          <a:spcPct val="20000"/>
        </a:spcBef>
        <a:buFont typeface="Arial" pitchFamily="34" charset="0"/>
        <a:buChar char="–"/>
        <a:defRPr sz="1800" kern="1200">
          <a:solidFill>
            <a:srgbClr val="05344D"/>
          </a:solidFill>
          <a:latin typeface="Century Gothic" pitchFamily="34" charset="0"/>
          <a:ea typeface="+mn-ea"/>
          <a:cs typeface="+mn-cs"/>
        </a:defRPr>
      </a:lvl4pPr>
      <a:lvl5pPr marL="2057400" indent="-228600" algn="l" defTabSz="914400" rtl="0" eaLnBrk="1" latinLnBrk="0" hangingPunct="1">
        <a:spcBef>
          <a:spcPct val="20000"/>
        </a:spcBef>
        <a:buFont typeface="Arial" pitchFamily="34" charset="0"/>
        <a:buChar char="»"/>
        <a:defRPr sz="1800" kern="1200">
          <a:solidFill>
            <a:srgbClr val="05344D"/>
          </a:solidFill>
          <a:latin typeface="Century Gothic"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nbsc-cvmnb.ca/"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hyperlink" Target="http://www.nbsc-cvmnb.ca/" TargetMode="External"/><Relationship Id="rId7"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hyperlink" Target="mailto:information@nbsc-cvmnb.ca"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ctr"/>
            <a:r>
              <a:rPr lang="en-CA"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Take control of your financial future</a:t>
            </a:r>
            <a:endParaRPr lang="en-US" sz="4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Subtitle 2"/>
          <p:cNvSpPr>
            <a:spLocks noGrp="1"/>
          </p:cNvSpPr>
          <p:nvPr>
            <p:ph type="subTitle" idx="1"/>
          </p:nvPr>
        </p:nvSpPr>
        <p:spPr>
          <a:xfrm>
            <a:off x="1142976" y="3000372"/>
            <a:ext cx="6786610" cy="1752600"/>
          </a:xfrm>
        </p:spPr>
        <p:txBody>
          <a:bodyPr>
            <a:normAutofit/>
          </a:bodyPr>
          <a:lstStyle/>
          <a:p>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Part 1 – Investing Basics</a:t>
            </a:r>
            <a:endParaRPr lang="en-US"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Types of Investments</a:t>
            </a:r>
            <a:endParaRPr lang="en-CA" dirty="0"/>
          </a:p>
        </p:txBody>
      </p:sp>
      <p:sp>
        <p:nvSpPr>
          <p:cNvPr id="3" name="Content Placeholder 2"/>
          <p:cNvSpPr>
            <a:spLocks noGrp="1"/>
          </p:cNvSpPr>
          <p:nvPr>
            <p:ph idx="1"/>
          </p:nvPr>
        </p:nvSpPr>
        <p:spPr/>
        <p:txBody>
          <a:bodyPr/>
          <a:lstStyle/>
          <a:p>
            <a:r>
              <a:rPr lang="en-CA" dirty="0" smtClean="0"/>
              <a:t>Cash and Cash equivalents</a:t>
            </a:r>
          </a:p>
          <a:p>
            <a:pPr lvl="1"/>
            <a:r>
              <a:rPr lang="en-CA" dirty="0" smtClean="0"/>
              <a:t>Money in your bank account</a:t>
            </a:r>
          </a:p>
          <a:p>
            <a:pPr lvl="1"/>
            <a:r>
              <a:rPr lang="en-CA" dirty="0" smtClean="0"/>
              <a:t>Canada savings bonds, T-bills and money market funds</a:t>
            </a:r>
          </a:p>
          <a:p>
            <a:pPr lvl="1"/>
            <a:r>
              <a:rPr lang="en-CA" dirty="0" smtClean="0"/>
              <a:t>Safe, quick access to your money</a:t>
            </a:r>
          </a:p>
          <a:p>
            <a:pPr lvl="1"/>
            <a:r>
              <a:rPr lang="en-CA" dirty="0" smtClean="0"/>
              <a:t>Low rates of return in comparison</a:t>
            </a:r>
            <a:endParaRPr lang="en-C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Types of Investments</a:t>
            </a:r>
            <a:endParaRPr lang="en-CA" dirty="0"/>
          </a:p>
        </p:txBody>
      </p:sp>
      <p:sp>
        <p:nvSpPr>
          <p:cNvPr id="3" name="Content Placeholder 2"/>
          <p:cNvSpPr>
            <a:spLocks noGrp="1"/>
          </p:cNvSpPr>
          <p:nvPr>
            <p:ph idx="1"/>
          </p:nvPr>
        </p:nvSpPr>
        <p:spPr/>
        <p:txBody>
          <a:bodyPr/>
          <a:lstStyle/>
          <a:p>
            <a:r>
              <a:rPr lang="en-CA" dirty="0" smtClean="0"/>
              <a:t>Fixed Income Securities</a:t>
            </a:r>
          </a:p>
          <a:p>
            <a:pPr lvl="1"/>
            <a:r>
              <a:rPr lang="en-CA" dirty="0" smtClean="0"/>
              <a:t>Based on debt</a:t>
            </a:r>
          </a:p>
          <a:p>
            <a:pPr lvl="1"/>
            <a:r>
              <a:rPr lang="en-CA" dirty="0" smtClean="0"/>
              <a:t>You are lending your money for a certain period of time in exchange for a promise to pay you interest and to repay the “face value”</a:t>
            </a:r>
          </a:p>
          <a:p>
            <a:pPr lvl="1"/>
            <a:r>
              <a:rPr lang="en-CA" dirty="0" smtClean="0"/>
              <a:t>Relatively safe</a:t>
            </a:r>
          </a:p>
          <a:p>
            <a:pPr lvl="1"/>
            <a:r>
              <a:rPr lang="en-CA" dirty="0" smtClean="0"/>
              <a:t>Better rates of return than cash-equivalent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Types of Investments</a:t>
            </a:r>
            <a:endParaRPr lang="en-CA" dirty="0"/>
          </a:p>
        </p:txBody>
      </p:sp>
      <p:sp>
        <p:nvSpPr>
          <p:cNvPr id="3" name="Content Placeholder 2"/>
          <p:cNvSpPr>
            <a:spLocks noGrp="1"/>
          </p:cNvSpPr>
          <p:nvPr>
            <p:ph idx="1"/>
          </p:nvPr>
        </p:nvSpPr>
        <p:spPr/>
        <p:txBody>
          <a:bodyPr/>
          <a:lstStyle/>
          <a:p>
            <a:r>
              <a:rPr lang="en-CA" dirty="0" smtClean="0"/>
              <a:t>Equities</a:t>
            </a:r>
          </a:p>
          <a:p>
            <a:pPr lvl="1"/>
            <a:r>
              <a:rPr lang="en-CA" dirty="0" smtClean="0"/>
              <a:t>A.K.A. “stocks”</a:t>
            </a:r>
          </a:p>
          <a:p>
            <a:pPr lvl="1"/>
            <a:r>
              <a:rPr lang="en-CA" dirty="0" smtClean="0"/>
              <a:t>Part ownership</a:t>
            </a:r>
          </a:p>
          <a:p>
            <a:pPr lvl="1"/>
            <a:r>
              <a:rPr lang="en-CA" dirty="0" smtClean="0"/>
              <a:t>May receive dividends (profits the company allocates to its shareholders)</a:t>
            </a:r>
          </a:p>
          <a:p>
            <a:pPr lvl="1"/>
            <a:r>
              <a:rPr lang="en-CA" dirty="0" smtClean="0"/>
              <a:t>Two ways to make money: Dividends, or increase in stock value</a:t>
            </a:r>
          </a:p>
          <a:p>
            <a:pPr lvl="1"/>
            <a:r>
              <a:rPr lang="en-CA" dirty="0" smtClean="0"/>
              <a:t>No guarantee – companies don’t have to pay dividends, and the value can fluctuate</a:t>
            </a:r>
          </a:p>
          <a:p>
            <a:pPr lvl="1"/>
            <a:endParaRPr lang="en-C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Types of Investments</a:t>
            </a:r>
            <a:endParaRPr lang="en-US" dirty="0"/>
          </a:p>
        </p:txBody>
      </p:sp>
      <p:sp>
        <p:nvSpPr>
          <p:cNvPr id="3" name="Content Placeholder 2"/>
          <p:cNvSpPr>
            <a:spLocks noGrp="1"/>
          </p:cNvSpPr>
          <p:nvPr>
            <p:ph idx="1"/>
          </p:nvPr>
        </p:nvSpPr>
        <p:spPr/>
        <p:txBody>
          <a:bodyPr>
            <a:normAutofit/>
          </a:bodyPr>
          <a:lstStyle/>
          <a:p>
            <a:r>
              <a:rPr lang="en-CA" sz="3200" dirty="0" smtClean="0"/>
              <a:t>Investment funds</a:t>
            </a:r>
          </a:p>
          <a:p>
            <a:pPr lvl="1"/>
            <a:r>
              <a:rPr lang="en-CA" dirty="0" smtClean="0"/>
              <a:t>Collection of investments</a:t>
            </a:r>
          </a:p>
          <a:p>
            <a:pPr lvl="1"/>
            <a:r>
              <a:rPr lang="en-CA" dirty="0" smtClean="0"/>
              <a:t>Focus on specific investments</a:t>
            </a:r>
          </a:p>
          <a:p>
            <a:pPr lvl="1"/>
            <a:r>
              <a:rPr lang="en-CA" dirty="0" smtClean="0"/>
              <a:t>Pooling your money</a:t>
            </a:r>
          </a:p>
          <a:p>
            <a:pPr lvl="1"/>
            <a:r>
              <a:rPr lang="en-CA" dirty="0" smtClean="0"/>
              <a:t>Invest in a variety of investments for a relatively low cost</a:t>
            </a:r>
          </a:p>
          <a:p>
            <a:pPr lvl="1"/>
            <a:r>
              <a:rPr lang="en-CA" dirty="0" smtClean="0"/>
              <a:t>Managed by a professional manager</a:t>
            </a:r>
          </a:p>
          <a:p>
            <a:pPr lvl="1"/>
            <a:endParaRPr lang="en-CA" dirty="0" smtClean="0"/>
          </a:p>
          <a:p>
            <a:endParaRPr lang="en-CA" sz="32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Types of Investments</a:t>
            </a:r>
            <a:endParaRPr lang="en-CA" dirty="0"/>
          </a:p>
        </p:txBody>
      </p:sp>
      <p:sp>
        <p:nvSpPr>
          <p:cNvPr id="3" name="Content Placeholder 2"/>
          <p:cNvSpPr>
            <a:spLocks noGrp="1"/>
          </p:cNvSpPr>
          <p:nvPr>
            <p:ph idx="1"/>
          </p:nvPr>
        </p:nvSpPr>
        <p:spPr/>
        <p:txBody>
          <a:bodyPr/>
          <a:lstStyle/>
          <a:p>
            <a:r>
              <a:rPr lang="en-CA" dirty="0" smtClean="0"/>
              <a:t>Mutual Funds</a:t>
            </a:r>
          </a:p>
          <a:p>
            <a:pPr lvl="1"/>
            <a:r>
              <a:rPr lang="en-CA" dirty="0" smtClean="0"/>
              <a:t>Continually issues units or shares to investors</a:t>
            </a:r>
          </a:p>
          <a:p>
            <a:pPr lvl="1"/>
            <a:r>
              <a:rPr lang="en-CA" dirty="0" smtClean="0"/>
              <a:t>Risk varies from low to very high</a:t>
            </a:r>
          </a:p>
          <a:p>
            <a:pPr lvl="1"/>
            <a:r>
              <a:rPr lang="en-CA" dirty="0" smtClean="0"/>
              <a:t>Fees and expenses deducted from the fund’s assets.</a:t>
            </a:r>
          </a:p>
          <a:p>
            <a:pPr lvl="1"/>
            <a:r>
              <a:rPr lang="en-CA" dirty="0" smtClean="0"/>
              <a:t>Voting right</a:t>
            </a:r>
          </a:p>
          <a:p>
            <a:pPr lvl="1"/>
            <a:r>
              <a:rPr lang="en-CA" dirty="0" smtClean="0"/>
              <a:t>Not guaranteed</a:t>
            </a:r>
          </a:p>
          <a:p>
            <a:pPr lvl="1">
              <a:buNone/>
            </a:pPr>
            <a:endParaRPr lang="en-CA" dirty="0" smtClean="0"/>
          </a:p>
          <a:p>
            <a:pPr lvl="1">
              <a:buNone/>
            </a:pPr>
            <a:r>
              <a:rPr lang="en-CA" i="1" dirty="0" smtClean="0"/>
              <a:t>See: “Understanding Mutual Funds” in your kit</a:t>
            </a:r>
          </a:p>
          <a:p>
            <a:pPr lvl="1">
              <a:buNone/>
            </a:pPr>
            <a:endParaRPr lang="en-CA"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Types of Investments</a:t>
            </a:r>
            <a:endParaRPr lang="en-CA" dirty="0"/>
          </a:p>
        </p:txBody>
      </p:sp>
      <p:sp>
        <p:nvSpPr>
          <p:cNvPr id="3" name="Content Placeholder 2"/>
          <p:cNvSpPr>
            <a:spLocks noGrp="1"/>
          </p:cNvSpPr>
          <p:nvPr>
            <p:ph idx="1"/>
          </p:nvPr>
        </p:nvSpPr>
        <p:spPr/>
        <p:txBody>
          <a:bodyPr/>
          <a:lstStyle/>
          <a:p>
            <a:r>
              <a:rPr lang="en-CA" dirty="0" smtClean="0"/>
              <a:t>Alternative Investments</a:t>
            </a:r>
          </a:p>
          <a:p>
            <a:pPr lvl="1"/>
            <a:r>
              <a:rPr lang="en-CA" dirty="0" smtClean="0"/>
              <a:t>Options</a:t>
            </a:r>
          </a:p>
          <a:p>
            <a:pPr lvl="1"/>
            <a:r>
              <a:rPr lang="en-CA" dirty="0" smtClean="0"/>
              <a:t>Futures</a:t>
            </a:r>
          </a:p>
          <a:p>
            <a:pPr lvl="1"/>
            <a:r>
              <a:rPr lang="en-CA" dirty="0" smtClean="0"/>
              <a:t>Foreign currencies (FOREX)</a:t>
            </a:r>
          </a:p>
          <a:p>
            <a:pPr lvl="1"/>
            <a:r>
              <a:rPr lang="en-CA" dirty="0" smtClean="0"/>
              <a:t>Hedge funds</a:t>
            </a:r>
          </a:p>
          <a:p>
            <a:pPr lvl="1"/>
            <a:endParaRPr lang="en-CA" dirty="0" smtClean="0"/>
          </a:p>
          <a:p>
            <a:pPr lvl="1"/>
            <a:r>
              <a:rPr lang="en-CA" dirty="0" smtClean="0"/>
              <a:t>Most complicated types of investment</a:t>
            </a:r>
          </a:p>
          <a:p>
            <a:pPr lvl="1"/>
            <a:r>
              <a:rPr lang="en-CA" dirty="0" smtClean="0"/>
              <a:t>Higher-than-average risk, higher-than-average return.  </a:t>
            </a:r>
            <a:endParaRPr lang="en-C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Be an Informed Investor</a:t>
            </a:r>
            <a:endParaRPr lang="en-CA" dirty="0"/>
          </a:p>
        </p:txBody>
      </p:sp>
      <p:sp>
        <p:nvSpPr>
          <p:cNvPr id="3" name="Content Placeholder 2"/>
          <p:cNvSpPr>
            <a:spLocks noGrp="1"/>
          </p:cNvSpPr>
          <p:nvPr>
            <p:ph idx="1"/>
          </p:nvPr>
        </p:nvSpPr>
        <p:spPr/>
        <p:txBody>
          <a:bodyPr/>
          <a:lstStyle/>
          <a:p>
            <a:r>
              <a:rPr lang="en-CA" dirty="0" smtClean="0"/>
              <a:t>How will the investment make money?  </a:t>
            </a:r>
          </a:p>
          <a:p>
            <a:r>
              <a:rPr lang="en-CA" dirty="0" smtClean="0"/>
              <a:t>What are the total fees to buy, hold and sell the investment?  </a:t>
            </a:r>
          </a:p>
          <a:p>
            <a:r>
              <a:rPr lang="en-CA" dirty="0" smtClean="0"/>
              <a:t>What are the specific risks?</a:t>
            </a:r>
          </a:p>
          <a:p>
            <a:r>
              <a:rPr lang="en-CA" dirty="0" smtClean="0"/>
              <a:t>How easy would it be to sell the investment if you needed your money right away?</a:t>
            </a:r>
          </a:p>
          <a:p>
            <a:r>
              <a:rPr lang="en-CA" dirty="0" smtClean="0"/>
              <a:t>Does the investment fit with your goals and risk tolerance</a:t>
            </a:r>
          </a:p>
          <a:p>
            <a:endParaRPr lang="en-C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Investment Fraud</a:t>
            </a:r>
            <a:endParaRPr lang="en-CA" dirty="0"/>
          </a:p>
        </p:txBody>
      </p:sp>
      <p:sp>
        <p:nvSpPr>
          <p:cNvPr id="3" name="Text Placeholder 2"/>
          <p:cNvSpPr>
            <a:spLocks noGrp="1"/>
          </p:cNvSpPr>
          <p:nvPr>
            <p:ph type="body" idx="1"/>
          </p:nvPr>
        </p:nvSpPr>
        <p:spPr/>
        <p:txBody>
          <a:bodyPr/>
          <a:lstStyle/>
          <a:p>
            <a:r>
              <a:rPr lang="en-CA" dirty="0" smtClean="0"/>
              <a:t>Spotting the Red Flags of Fraud</a:t>
            </a:r>
            <a:endParaRPr lang="en-CA" dirty="0"/>
          </a:p>
        </p:txBody>
      </p:sp>
      <p:sp>
        <p:nvSpPr>
          <p:cNvPr id="4" name="Rectangle 3"/>
          <p:cNvSpPr/>
          <p:nvPr/>
        </p:nvSpPr>
        <p:spPr>
          <a:xfrm>
            <a:off x="642910" y="4500570"/>
            <a:ext cx="7500990" cy="461665"/>
          </a:xfrm>
          <a:prstGeom prst="rect">
            <a:avLst/>
          </a:prstGeom>
        </p:spPr>
        <p:txBody>
          <a:bodyPr wrap="square">
            <a:spAutoFit/>
          </a:bodyPr>
          <a:lstStyle/>
          <a:p>
            <a:pPr algn="ctr"/>
            <a:r>
              <a:rPr lang="en-CA" sz="2400" i="1" dirty="0" smtClean="0">
                <a:latin typeface="Century Gothic" pitchFamily="34" charset="0"/>
              </a:rPr>
              <a:t>See: “Protecting your Money” in your kit</a:t>
            </a:r>
            <a:endParaRPr lang="en-CA" sz="2400" i="1" dirty="0">
              <a:latin typeface="Century Gothic"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 Flags of Fraud</a:t>
            </a:r>
            <a:endParaRPr lang="en-US" dirty="0"/>
          </a:p>
        </p:txBody>
      </p:sp>
      <p:sp>
        <p:nvSpPr>
          <p:cNvPr id="3" name="Content Placeholder 2"/>
          <p:cNvSpPr>
            <a:spLocks noGrp="1"/>
          </p:cNvSpPr>
          <p:nvPr>
            <p:ph idx="1"/>
          </p:nvPr>
        </p:nvSpPr>
        <p:spPr/>
        <p:txBody>
          <a:bodyPr/>
          <a:lstStyle/>
          <a:p>
            <a:r>
              <a:rPr lang="en-CA" dirty="0" smtClean="0"/>
              <a:t>Guaranteed high returns – no risk</a:t>
            </a:r>
          </a:p>
          <a:p>
            <a:r>
              <a:rPr lang="en-CA" dirty="0" smtClean="0"/>
              <a:t>Insider tips – get in now!</a:t>
            </a:r>
          </a:p>
          <a:p>
            <a:r>
              <a:rPr lang="en-CA" dirty="0" smtClean="0"/>
              <a:t>Offshore investment – tax free!</a:t>
            </a:r>
          </a:p>
          <a:p>
            <a:r>
              <a:rPr lang="en-CA" dirty="0" smtClean="0"/>
              <a:t>Profit like the experts!</a:t>
            </a:r>
          </a:p>
          <a:p>
            <a:r>
              <a:rPr lang="en-CA" dirty="0" smtClean="0"/>
              <a:t>Great investment opportunity – your friends can’t be wrong!</a:t>
            </a:r>
          </a:p>
          <a:p>
            <a:endParaRPr lang="en-CA" dirty="0" smtClean="0"/>
          </a:p>
          <a:p>
            <a:pPr marL="0" indent="0">
              <a:buNone/>
            </a:pPr>
            <a:r>
              <a:rPr lang="en-CA" sz="2400" i="1" dirty="0" smtClean="0"/>
              <a:t>See: “Investment Fraud Checklist” in your kit</a:t>
            </a:r>
            <a:endParaRPr lang="en-CA" sz="2400" i="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dirty="0" err="1" smtClean="0"/>
              <a:t>What</a:t>
            </a:r>
            <a:r>
              <a:rPr lang="fr-FR" dirty="0" smtClean="0"/>
              <a:t> the NBSC Can Do</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The NBSC can:</a:t>
            </a:r>
          </a:p>
          <a:p>
            <a:r>
              <a:rPr lang="en-US" dirty="0" smtClean="0"/>
              <a:t>answer general questions about investment products and services,</a:t>
            </a:r>
          </a:p>
          <a:p>
            <a:r>
              <a:rPr lang="en-US" dirty="0" smtClean="0"/>
              <a:t>tell you if a firm or representative is registered in New Brunswick,</a:t>
            </a:r>
          </a:p>
          <a:p>
            <a:r>
              <a:rPr lang="en-US" dirty="0" smtClean="0"/>
              <a:t>tell you if an individual or firm has ever been disciplined by the NBSC,</a:t>
            </a:r>
          </a:p>
          <a:p>
            <a:r>
              <a:rPr lang="en-US" dirty="0" smtClean="0"/>
              <a:t>suggest options for pursuing your complaint and tell you which organization may be most helpful</a:t>
            </a:r>
          </a:p>
          <a:p>
            <a:r>
              <a:rPr lang="en-US" dirty="0" smtClean="0"/>
              <a:t>enforce compliance with securities legislation, and</a:t>
            </a:r>
          </a:p>
          <a:p>
            <a:r>
              <a:rPr lang="en-US" dirty="0" smtClean="0"/>
              <a:t>act against market misconduct, including removing from the market those who do not comply with the law or who cheat investors.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75" y="142875"/>
            <a:ext cx="7643813" cy="1143000"/>
          </a:xfrm>
        </p:spPr>
        <p:txBody>
          <a:bodyPr>
            <a:noAutofit/>
          </a:bodyPr>
          <a:lstStyle/>
          <a:p>
            <a:pPr fontAlgn="auto">
              <a:spcAft>
                <a:spcPts val="0"/>
              </a:spcAft>
              <a:defRPr/>
            </a:pPr>
            <a:r>
              <a:rPr lang="fr-FR" sz="2800" dirty="0" err="1" smtClean="0"/>
              <a:t>What</a:t>
            </a:r>
            <a:r>
              <a:rPr lang="fr-FR" sz="2800" dirty="0" smtClean="0"/>
              <a:t> </a:t>
            </a:r>
            <a:r>
              <a:rPr lang="fr-FR" sz="2800" dirty="0" err="1" smtClean="0"/>
              <a:t>is</a:t>
            </a:r>
            <a:r>
              <a:rPr lang="fr-FR" sz="2800" dirty="0" smtClean="0"/>
              <a:t> the New Brunswick Securities Commission?</a:t>
            </a:r>
            <a:endParaRPr lang="en-US" sz="2800" dirty="0"/>
          </a:p>
        </p:txBody>
      </p:sp>
      <p:sp>
        <p:nvSpPr>
          <p:cNvPr id="8195" name="Content Placeholder 2"/>
          <p:cNvSpPr>
            <a:spLocks noGrp="1"/>
          </p:cNvSpPr>
          <p:nvPr>
            <p:ph idx="1"/>
          </p:nvPr>
        </p:nvSpPr>
        <p:spPr/>
        <p:txBody>
          <a:bodyPr/>
          <a:lstStyle/>
          <a:p>
            <a:r>
              <a:rPr lang="fr-FR" sz="3600" dirty="0" smtClean="0"/>
              <a:t>Crown Corporation</a:t>
            </a:r>
          </a:p>
          <a:p>
            <a:r>
              <a:rPr lang="fr-FR" sz="3600" dirty="0" err="1" smtClean="0"/>
              <a:t>Established</a:t>
            </a:r>
            <a:r>
              <a:rPr lang="fr-FR" sz="3600" dirty="0" smtClean="0"/>
              <a:t> in 2004</a:t>
            </a:r>
          </a:p>
          <a:p>
            <a:r>
              <a:rPr lang="fr-FR" sz="3600" dirty="0" smtClean="0"/>
              <a:t>Double </a:t>
            </a:r>
            <a:r>
              <a:rPr lang="fr-FR" sz="3600" dirty="0" err="1" smtClean="0"/>
              <a:t>role</a:t>
            </a:r>
            <a:endParaRPr lang="fr-FR" sz="3600"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3600" dirty="0" err="1" smtClean="0"/>
              <a:t>What</a:t>
            </a:r>
            <a:r>
              <a:rPr lang="fr-FR" sz="3600" dirty="0" smtClean="0"/>
              <a:t> the NBSC Can Do (</a:t>
            </a:r>
            <a:r>
              <a:rPr lang="fr-FR" sz="3600" dirty="0" err="1" smtClean="0"/>
              <a:t>Cont</a:t>
            </a:r>
            <a:r>
              <a:rPr lang="fr-FR" sz="3600" dirty="0" smtClean="0"/>
              <a:t>)</a:t>
            </a:r>
            <a:endParaRPr lang="en-US" sz="3600" dirty="0"/>
          </a:p>
        </p:txBody>
      </p:sp>
      <p:sp>
        <p:nvSpPr>
          <p:cNvPr id="3" name="Content Placeholder 2"/>
          <p:cNvSpPr>
            <a:spLocks noGrp="1"/>
          </p:cNvSpPr>
          <p:nvPr>
            <p:ph idx="1"/>
          </p:nvPr>
        </p:nvSpPr>
        <p:spPr/>
        <p:txBody>
          <a:bodyPr/>
          <a:lstStyle/>
          <a:p>
            <a:pPr>
              <a:buNone/>
            </a:pPr>
            <a:r>
              <a:rPr lang="en-US" dirty="0" smtClean="0"/>
              <a:t>The NBSC cannot:</a:t>
            </a:r>
          </a:p>
          <a:p>
            <a:r>
              <a:rPr lang="en-US" dirty="0" smtClean="0"/>
              <a:t>undo a transaction,</a:t>
            </a:r>
          </a:p>
          <a:p>
            <a:r>
              <a:rPr lang="en-US" dirty="0" smtClean="0"/>
              <a:t>give advice on an investment,</a:t>
            </a:r>
          </a:p>
          <a:p>
            <a:r>
              <a:rPr lang="en-US" dirty="0" smtClean="0"/>
              <a:t>give legal advice, or</a:t>
            </a:r>
          </a:p>
          <a:p>
            <a:r>
              <a:rPr lang="en-US" dirty="0" smtClean="0"/>
              <a:t>comment on an ongoing investigation.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3200" dirty="0" smtClean="0"/>
              <a:t>How </a:t>
            </a:r>
            <a:r>
              <a:rPr lang="fr-FR" sz="3200" dirty="0" err="1" smtClean="0"/>
              <a:t>you</a:t>
            </a:r>
            <a:r>
              <a:rPr lang="fr-FR" sz="3200" dirty="0" smtClean="0"/>
              <a:t> </a:t>
            </a:r>
            <a:r>
              <a:rPr lang="fr-FR" sz="3200" dirty="0" err="1" smtClean="0"/>
              <a:t>might</a:t>
            </a:r>
            <a:r>
              <a:rPr lang="fr-FR" sz="3200" dirty="0" smtClean="0"/>
              <a:t> </a:t>
            </a:r>
            <a:r>
              <a:rPr lang="fr-FR" sz="3200" dirty="0" err="1" smtClean="0"/>
              <a:t>be</a:t>
            </a:r>
            <a:r>
              <a:rPr lang="fr-FR" sz="3200" dirty="0" smtClean="0"/>
              <a:t> </a:t>
            </a:r>
            <a:r>
              <a:rPr lang="fr-FR" sz="3200" dirty="0" err="1" smtClean="0"/>
              <a:t>approached</a:t>
            </a:r>
            <a:endParaRPr lang="en-US" sz="3200" dirty="0"/>
          </a:p>
        </p:txBody>
      </p:sp>
      <p:sp>
        <p:nvSpPr>
          <p:cNvPr id="3" name="Content Placeholder 2"/>
          <p:cNvSpPr>
            <a:spLocks noGrp="1"/>
          </p:cNvSpPr>
          <p:nvPr>
            <p:ph idx="1"/>
          </p:nvPr>
        </p:nvSpPr>
        <p:spPr/>
        <p:txBody>
          <a:bodyPr/>
          <a:lstStyle/>
          <a:p>
            <a:r>
              <a:rPr lang="en-CA" dirty="0" smtClean="0"/>
              <a:t>Boiler rooms </a:t>
            </a:r>
            <a:r>
              <a:rPr lang="en-CA" sz="2400" i="1" dirty="0" smtClean="0"/>
              <a:t>(See: “Boiler Room Scams – Could you be vulnerable?” in your kit)</a:t>
            </a:r>
            <a:endParaRPr lang="en-CA" i="1" dirty="0" smtClean="0"/>
          </a:p>
          <a:p>
            <a:r>
              <a:rPr lang="en-CA" dirty="0" smtClean="0"/>
              <a:t>Internet Fraud </a:t>
            </a:r>
            <a:r>
              <a:rPr lang="en-CA" sz="2400" i="1" dirty="0" smtClean="0"/>
              <a:t>(See: “Investment Fraud and the Internet” in your kit)</a:t>
            </a:r>
          </a:p>
          <a:p>
            <a:r>
              <a:rPr lang="en-CA" dirty="0" smtClean="0"/>
              <a:t>Affinity Fraud</a:t>
            </a:r>
          </a:p>
          <a:p>
            <a:endParaRPr lang="en-CA" i="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Reporting Fraud</a:t>
            </a:r>
            <a:endParaRPr lang="en-US" dirty="0"/>
          </a:p>
        </p:txBody>
      </p:sp>
      <p:sp>
        <p:nvSpPr>
          <p:cNvPr id="3" name="Content Placeholder 2"/>
          <p:cNvSpPr>
            <a:spLocks noGrp="1"/>
          </p:cNvSpPr>
          <p:nvPr>
            <p:ph idx="1"/>
          </p:nvPr>
        </p:nvSpPr>
        <p:spPr/>
        <p:txBody>
          <a:bodyPr>
            <a:normAutofit/>
          </a:bodyPr>
          <a:lstStyle/>
          <a:p>
            <a:pPr>
              <a:buNone/>
            </a:pPr>
            <a:r>
              <a:rPr lang="en-CA" dirty="0" smtClean="0">
                <a:hlinkClick r:id="rId3"/>
              </a:rPr>
              <a:t>www.nbsc-cvmnb.ca</a:t>
            </a:r>
            <a:endParaRPr lang="en-CA" dirty="0" smtClean="0"/>
          </a:p>
          <a:p>
            <a:pPr>
              <a:buNone/>
            </a:pPr>
            <a:r>
              <a:rPr lang="en-CA" dirty="0" smtClean="0"/>
              <a:t>1-866-933-2222</a:t>
            </a:r>
          </a:p>
          <a:p>
            <a:pPr>
              <a:buNone/>
            </a:pPr>
            <a:r>
              <a:rPr lang="en-CA" i="1" dirty="0" smtClean="0"/>
              <a:t>See: “Complaints Resource Kit”  in your kit</a:t>
            </a:r>
          </a:p>
          <a:p>
            <a:pPr>
              <a:buNone/>
            </a:pPr>
            <a:endParaRPr lang="en-CA"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75" y="142875"/>
            <a:ext cx="7643813" cy="1143000"/>
          </a:xfrm>
        </p:spPr>
        <p:txBody>
          <a:bodyPr/>
          <a:lstStyle/>
          <a:p>
            <a:pPr fontAlgn="auto">
              <a:spcAft>
                <a:spcPts val="0"/>
              </a:spcAft>
              <a:defRPr/>
            </a:pPr>
            <a:r>
              <a:rPr lang="en-US" dirty="0" smtClean="0"/>
              <a:t>Remember:</a:t>
            </a:r>
            <a:endParaRPr lang="en-US" dirty="0"/>
          </a:p>
        </p:txBody>
      </p:sp>
      <p:sp>
        <p:nvSpPr>
          <p:cNvPr id="12291" name="Content Placeholder 2"/>
          <p:cNvSpPr>
            <a:spLocks noGrp="1"/>
          </p:cNvSpPr>
          <p:nvPr>
            <p:ph idx="1"/>
          </p:nvPr>
        </p:nvSpPr>
        <p:spPr/>
        <p:txBody>
          <a:bodyPr>
            <a:normAutofit lnSpcReduction="10000"/>
          </a:bodyPr>
          <a:lstStyle/>
          <a:p>
            <a:r>
              <a:rPr lang="fr-FR" dirty="0" smtClean="0"/>
              <a:t>Do a background check</a:t>
            </a:r>
          </a:p>
          <a:p>
            <a:r>
              <a:rPr lang="fr-FR" dirty="0" smtClean="0"/>
              <a:t>Hang up on </a:t>
            </a:r>
            <a:r>
              <a:rPr lang="fr-FR" dirty="0" err="1" smtClean="0"/>
              <a:t>unsolicited</a:t>
            </a:r>
            <a:r>
              <a:rPr lang="fr-FR" dirty="0" smtClean="0"/>
              <a:t> phone calls</a:t>
            </a:r>
          </a:p>
          <a:p>
            <a:r>
              <a:rPr lang="fr-FR" dirty="0" smtClean="0"/>
              <a:t>Never </a:t>
            </a:r>
            <a:r>
              <a:rPr lang="fr-FR" dirty="0" err="1" smtClean="0"/>
              <a:t>respond</a:t>
            </a:r>
            <a:r>
              <a:rPr lang="fr-FR" dirty="0" smtClean="0"/>
              <a:t> to spam</a:t>
            </a:r>
          </a:p>
          <a:p>
            <a:r>
              <a:rPr lang="fr-FR" dirty="0" smtClean="0"/>
              <a:t>Use </a:t>
            </a:r>
            <a:r>
              <a:rPr lang="fr-FR" dirty="0" err="1" smtClean="0"/>
              <a:t>common</a:t>
            </a:r>
            <a:r>
              <a:rPr lang="fr-FR" dirty="0" smtClean="0"/>
              <a:t> </a:t>
            </a:r>
            <a:r>
              <a:rPr lang="fr-FR" dirty="0" err="1" smtClean="0"/>
              <a:t>sense</a:t>
            </a:r>
            <a:endParaRPr lang="fr-FR" dirty="0" smtClean="0"/>
          </a:p>
          <a:p>
            <a:r>
              <a:rPr lang="fr-FR" dirty="0" smtClean="0"/>
              <a:t>Contact us:</a:t>
            </a:r>
          </a:p>
          <a:p>
            <a:pPr marL="1082675" indent="0">
              <a:buNone/>
            </a:pPr>
            <a:r>
              <a:rPr lang="fr-FR" dirty="0" smtClean="0"/>
              <a:t>1 866 933-2222</a:t>
            </a:r>
            <a:endParaRPr lang="en-CA" dirty="0" smtClean="0">
              <a:hlinkClick r:id="rId3"/>
            </a:endParaRPr>
          </a:p>
          <a:p>
            <a:pPr marL="1082675" indent="0">
              <a:buNone/>
            </a:pPr>
            <a:r>
              <a:rPr lang="en-CA" dirty="0" smtClean="0">
                <a:hlinkClick r:id="rId3"/>
              </a:rPr>
              <a:t>www.nbsc-cvmnb.ca</a:t>
            </a:r>
            <a:r>
              <a:rPr lang="en-CA" dirty="0" smtClean="0"/>
              <a:t>   </a:t>
            </a:r>
          </a:p>
          <a:p>
            <a:pPr marL="1082675" indent="0">
              <a:buNone/>
            </a:pPr>
            <a:r>
              <a:rPr lang="en-CA" dirty="0" smtClean="0">
                <a:hlinkClick r:id="rId4"/>
              </a:rPr>
              <a:t>information@nbsc-cvmnb.ca</a:t>
            </a:r>
            <a:r>
              <a:rPr lang="en-CA" dirty="0" smtClean="0"/>
              <a:t> </a:t>
            </a:r>
          </a:p>
          <a:p>
            <a:pPr marL="1082675" indent="0">
              <a:buNone/>
            </a:pPr>
            <a:r>
              <a:rPr lang="en-CA" dirty="0" smtClean="0"/>
              <a:t>@</a:t>
            </a:r>
            <a:r>
              <a:rPr lang="en-CA" dirty="0" err="1" smtClean="0"/>
              <a:t>NBSecuritiesCom</a:t>
            </a:r>
            <a:endParaRPr lang="en-US" dirty="0" smtClean="0"/>
          </a:p>
        </p:txBody>
      </p:sp>
      <p:pic>
        <p:nvPicPr>
          <p:cNvPr id="4" name="Picture 4"/>
          <p:cNvPicPr>
            <a:picLocks noChangeAspect="1" noChangeArrowheads="1"/>
          </p:cNvPicPr>
          <p:nvPr/>
        </p:nvPicPr>
        <p:blipFill>
          <a:blip r:embed="rId5" cstate="print"/>
          <a:srcRect/>
          <a:stretch>
            <a:fillRect/>
          </a:stretch>
        </p:blipFill>
        <p:spPr bwMode="auto">
          <a:xfrm>
            <a:off x="1071538" y="4429132"/>
            <a:ext cx="500066" cy="500066"/>
          </a:xfrm>
          <a:prstGeom prst="rect">
            <a:avLst/>
          </a:prstGeom>
          <a:noFill/>
          <a:ln w="9525">
            <a:noFill/>
            <a:miter lim="800000"/>
            <a:headEnd/>
            <a:tailEnd/>
          </a:ln>
        </p:spPr>
      </p:pic>
      <p:pic>
        <p:nvPicPr>
          <p:cNvPr id="5" name="Picture 3"/>
          <p:cNvPicPr>
            <a:picLocks noChangeAspect="1" noChangeArrowheads="1"/>
          </p:cNvPicPr>
          <p:nvPr/>
        </p:nvPicPr>
        <p:blipFill>
          <a:blip r:embed="rId6" cstate="print">
            <a:clrChange>
              <a:clrFrom>
                <a:srgbClr val="FFFFFF"/>
              </a:clrFrom>
              <a:clrTo>
                <a:srgbClr val="FFFFFF">
                  <a:alpha val="0"/>
                </a:srgbClr>
              </a:clrTo>
            </a:clrChange>
            <a:lum contrast="-10000"/>
          </a:blip>
          <a:srcRect/>
          <a:stretch>
            <a:fillRect/>
          </a:stretch>
        </p:blipFill>
        <p:spPr bwMode="auto">
          <a:xfrm>
            <a:off x="1000100" y="4929201"/>
            <a:ext cx="544513" cy="428625"/>
          </a:xfrm>
          <a:prstGeom prst="rect">
            <a:avLst/>
          </a:prstGeom>
          <a:noFill/>
          <a:ln w="9525">
            <a:noFill/>
            <a:miter lim="800000"/>
            <a:headEnd/>
            <a:tailEnd/>
          </a:ln>
        </p:spPr>
      </p:pic>
      <p:pic>
        <p:nvPicPr>
          <p:cNvPr id="6" name="Picture 8"/>
          <p:cNvPicPr>
            <a:picLocks noChangeAspect="1" noChangeArrowheads="1"/>
          </p:cNvPicPr>
          <p:nvPr/>
        </p:nvPicPr>
        <p:blipFill>
          <a:blip r:embed="rId7" cstate="print"/>
          <a:srcRect l="9500" t="389" r="69501" b="58755"/>
          <a:stretch>
            <a:fillRect/>
          </a:stretch>
        </p:blipFill>
        <p:spPr bwMode="auto">
          <a:xfrm>
            <a:off x="1071538" y="5357826"/>
            <a:ext cx="428628" cy="428628"/>
          </a:xfrm>
          <a:prstGeom prst="rect">
            <a:avLst/>
          </a:prstGeom>
          <a:noFill/>
          <a:ln w="9525">
            <a:noFill/>
            <a:miter lim="800000"/>
            <a:headEnd/>
            <a:tailEnd/>
          </a:ln>
        </p:spPr>
      </p:pic>
      <p:pic>
        <p:nvPicPr>
          <p:cNvPr id="7" name="Picture 10"/>
          <p:cNvPicPr>
            <a:picLocks noChangeAspect="1" noChangeArrowheads="1"/>
          </p:cNvPicPr>
          <p:nvPr/>
        </p:nvPicPr>
        <p:blipFill>
          <a:blip r:embed="rId8" cstate="print"/>
          <a:srcRect/>
          <a:stretch>
            <a:fillRect/>
          </a:stretch>
        </p:blipFill>
        <p:spPr bwMode="auto">
          <a:xfrm>
            <a:off x="1071538" y="3929066"/>
            <a:ext cx="476250" cy="47625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Getting started</a:t>
            </a:r>
            <a:endParaRPr lang="en-US" dirty="0"/>
          </a:p>
        </p:txBody>
      </p:sp>
      <p:sp>
        <p:nvSpPr>
          <p:cNvPr id="3" name="Content Placeholder 2"/>
          <p:cNvSpPr>
            <a:spLocks noGrp="1"/>
          </p:cNvSpPr>
          <p:nvPr>
            <p:ph idx="1"/>
          </p:nvPr>
        </p:nvSpPr>
        <p:spPr/>
        <p:txBody>
          <a:bodyPr>
            <a:normAutofit/>
          </a:bodyPr>
          <a:lstStyle/>
          <a:p>
            <a:r>
              <a:rPr lang="en-US" sz="3200" dirty="0" smtClean="0"/>
              <a:t>Know where you’re going financially</a:t>
            </a:r>
          </a:p>
          <a:p>
            <a:r>
              <a:rPr lang="en-US" sz="3200" dirty="0" smtClean="0"/>
              <a:t>Know what you’re investing in</a:t>
            </a:r>
          </a:p>
          <a:p>
            <a:r>
              <a:rPr lang="en-US" sz="3200" dirty="0" smtClean="0"/>
              <a:t>Know who you’re dealing with</a:t>
            </a:r>
          </a:p>
          <a:p>
            <a:r>
              <a:rPr lang="en-US" sz="3200" dirty="0" smtClean="0"/>
              <a:t>Know where to go for help </a:t>
            </a:r>
            <a:endParaRPr lang="en-US"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8596" y="642918"/>
            <a:ext cx="5000660" cy="785818"/>
          </a:xfrm>
        </p:spPr>
        <p:txBody>
          <a:bodyPr/>
          <a:lstStyle/>
          <a:p>
            <a:pPr marL="365125" indent="-365125"/>
            <a:r>
              <a:rPr lang="fr-FR" dirty="0" smtClean="0"/>
              <a:t>1. Setting </a:t>
            </a:r>
            <a:r>
              <a:rPr lang="fr-FR" dirty="0" err="1" smtClean="0"/>
              <a:t>investment</a:t>
            </a:r>
            <a:r>
              <a:rPr lang="fr-FR" dirty="0" smtClean="0"/>
              <a:t> goals</a:t>
            </a:r>
            <a:endParaRPr lang="en-US" dirty="0"/>
          </a:p>
        </p:txBody>
      </p:sp>
      <p:sp>
        <p:nvSpPr>
          <p:cNvPr id="5" name="Text Placeholder 4"/>
          <p:cNvSpPr>
            <a:spLocks noGrp="1"/>
          </p:cNvSpPr>
          <p:nvPr>
            <p:ph type="body" idx="1"/>
          </p:nvPr>
        </p:nvSpPr>
        <p:spPr>
          <a:xfrm>
            <a:off x="357158" y="1643050"/>
            <a:ext cx="7772400" cy="1500198"/>
          </a:xfrm>
        </p:spPr>
        <p:txBody>
          <a:bodyPr>
            <a:normAutofit/>
          </a:bodyPr>
          <a:lstStyle/>
          <a:p>
            <a:r>
              <a:rPr lang="fr-FR" dirty="0" smtClean="0"/>
              <a:t>Know </a:t>
            </a:r>
            <a:r>
              <a:rPr lang="fr-FR" dirty="0" err="1" smtClean="0"/>
              <a:t>where</a:t>
            </a:r>
            <a:r>
              <a:rPr lang="fr-FR" dirty="0" smtClean="0"/>
              <a:t> </a:t>
            </a:r>
            <a:r>
              <a:rPr lang="fr-FR" dirty="0" err="1" smtClean="0"/>
              <a:t>you’re</a:t>
            </a:r>
            <a:r>
              <a:rPr lang="fr-FR" dirty="0" smtClean="0"/>
              <a:t> </a:t>
            </a:r>
            <a:r>
              <a:rPr lang="fr-FR" dirty="0" err="1" smtClean="0"/>
              <a:t>going</a:t>
            </a:r>
            <a:r>
              <a:rPr lang="fr-FR" dirty="0" smtClean="0"/>
              <a:t> </a:t>
            </a:r>
            <a:r>
              <a:rPr lang="fr-FR" dirty="0" err="1" smtClean="0"/>
              <a:t>financially</a:t>
            </a:r>
            <a:endParaRPr lang="en-US" dirty="0"/>
          </a:p>
        </p:txBody>
      </p:sp>
      <p:sp>
        <p:nvSpPr>
          <p:cNvPr id="6" name="Rectangle 5"/>
          <p:cNvSpPr/>
          <p:nvPr/>
        </p:nvSpPr>
        <p:spPr>
          <a:xfrm>
            <a:off x="500034" y="4286256"/>
            <a:ext cx="7715304" cy="461665"/>
          </a:xfrm>
          <a:prstGeom prst="rect">
            <a:avLst/>
          </a:prstGeom>
        </p:spPr>
        <p:txBody>
          <a:bodyPr wrap="square">
            <a:spAutoFit/>
          </a:bodyPr>
          <a:lstStyle/>
          <a:p>
            <a:pPr algn="ctr"/>
            <a:r>
              <a:rPr lang="en-CA" sz="2400" i="1" dirty="0" smtClean="0">
                <a:latin typeface="Century Gothic" pitchFamily="34" charset="0"/>
              </a:rPr>
              <a:t>See: “Investment Planning Worksheet” in your kit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Make a plan</a:t>
            </a:r>
            <a:endParaRPr lang="en-CA" dirty="0"/>
          </a:p>
        </p:txBody>
      </p:sp>
      <p:sp>
        <p:nvSpPr>
          <p:cNvPr id="3" name="Content Placeholder 2"/>
          <p:cNvSpPr>
            <a:spLocks noGrp="1"/>
          </p:cNvSpPr>
          <p:nvPr>
            <p:ph idx="1"/>
          </p:nvPr>
        </p:nvSpPr>
        <p:spPr/>
        <p:txBody>
          <a:bodyPr/>
          <a:lstStyle/>
          <a:p>
            <a:r>
              <a:rPr lang="en-CA" dirty="0" smtClean="0"/>
              <a:t>What do I want to accomplish?</a:t>
            </a:r>
          </a:p>
          <a:p>
            <a:pPr lvl="1"/>
            <a:endParaRPr lang="en-CA" dirty="0" smtClean="0"/>
          </a:p>
          <a:p>
            <a:pPr lvl="1"/>
            <a:r>
              <a:rPr lang="en-CA" dirty="0" smtClean="0"/>
              <a:t>Contribute $10,000 toward your child’s education in 10 years</a:t>
            </a:r>
          </a:p>
          <a:p>
            <a:pPr lvl="1"/>
            <a:r>
              <a:rPr lang="en-CA" dirty="0" smtClean="0"/>
              <a:t>Retire in 15 years with an income of $50,000 a year for at least 20 years</a:t>
            </a:r>
            <a:endParaRPr lang="en-C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Make a plan</a:t>
            </a:r>
            <a:endParaRPr lang="en-CA" dirty="0"/>
          </a:p>
        </p:txBody>
      </p:sp>
      <p:sp>
        <p:nvSpPr>
          <p:cNvPr id="3" name="Content Placeholder 2"/>
          <p:cNvSpPr>
            <a:spLocks noGrp="1"/>
          </p:cNvSpPr>
          <p:nvPr>
            <p:ph idx="1"/>
          </p:nvPr>
        </p:nvSpPr>
        <p:spPr/>
        <p:txBody>
          <a:bodyPr/>
          <a:lstStyle/>
          <a:p>
            <a:r>
              <a:rPr lang="en-CA" dirty="0" smtClean="0"/>
              <a:t>How much risk am I willing to take?</a:t>
            </a:r>
          </a:p>
          <a:p>
            <a:r>
              <a:rPr lang="en-CA" dirty="0" smtClean="0"/>
              <a:t>Risk tolerance may depend on:</a:t>
            </a:r>
          </a:p>
          <a:p>
            <a:pPr lvl="1"/>
            <a:r>
              <a:rPr lang="en-CA" dirty="0" smtClean="0"/>
              <a:t>What is more important to you – safety or higher growth</a:t>
            </a:r>
          </a:p>
          <a:p>
            <a:pPr lvl="1"/>
            <a:r>
              <a:rPr lang="en-CA" dirty="0" smtClean="0"/>
              <a:t>When you need your money</a:t>
            </a:r>
          </a:p>
          <a:p>
            <a:pPr lvl="1"/>
            <a:r>
              <a:rPr lang="en-CA" dirty="0" smtClean="0"/>
              <a:t>How you react to market ups and downs</a:t>
            </a:r>
          </a:p>
          <a:p>
            <a:pPr lvl="1"/>
            <a:r>
              <a:rPr lang="en-CA" dirty="0" smtClean="0"/>
              <a:t>If you have any debts</a:t>
            </a:r>
          </a:p>
          <a:p>
            <a:pPr lvl="1"/>
            <a:r>
              <a:rPr lang="en-CA" dirty="0" smtClean="0"/>
              <a:t>If you have any other sources of income</a:t>
            </a:r>
          </a:p>
          <a:p>
            <a:endParaRPr lang="en-C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Make a plan</a:t>
            </a:r>
            <a:endParaRPr lang="en-CA" dirty="0"/>
          </a:p>
        </p:txBody>
      </p:sp>
      <p:sp>
        <p:nvSpPr>
          <p:cNvPr id="3" name="Content Placeholder 2"/>
          <p:cNvSpPr>
            <a:spLocks noGrp="1"/>
          </p:cNvSpPr>
          <p:nvPr>
            <p:ph idx="1"/>
          </p:nvPr>
        </p:nvSpPr>
        <p:spPr/>
        <p:txBody>
          <a:bodyPr/>
          <a:lstStyle/>
          <a:p>
            <a:r>
              <a:rPr lang="en-CA" dirty="0" smtClean="0"/>
              <a:t>Am I comfortable enough to do this on my own?</a:t>
            </a:r>
          </a:p>
          <a:p>
            <a:pPr lvl="1"/>
            <a:r>
              <a:rPr lang="en-CA" dirty="0" smtClean="0"/>
              <a:t>Always check with the NBSC to find out if the adviser is registered, and if the individual or firm has a record of any disciplinary action.  </a:t>
            </a:r>
          </a:p>
          <a:p>
            <a:endParaRPr lang="en-C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Make a plan</a:t>
            </a:r>
            <a:endParaRPr lang="en-CA" dirty="0"/>
          </a:p>
        </p:txBody>
      </p:sp>
      <p:sp>
        <p:nvSpPr>
          <p:cNvPr id="3" name="Content Placeholder 2"/>
          <p:cNvSpPr>
            <a:spLocks noGrp="1"/>
          </p:cNvSpPr>
          <p:nvPr>
            <p:ph idx="1"/>
          </p:nvPr>
        </p:nvSpPr>
        <p:spPr/>
        <p:txBody>
          <a:bodyPr/>
          <a:lstStyle/>
          <a:p>
            <a:r>
              <a:rPr lang="en-CA" dirty="0" smtClean="0"/>
              <a:t>What type of investment is right for me?</a:t>
            </a:r>
          </a:p>
          <a:p>
            <a:pPr lvl="1"/>
            <a:r>
              <a:rPr lang="en-CA" dirty="0" smtClean="0"/>
              <a:t>Characteristics</a:t>
            </a:r>
          </a:p>
          <a:p>
            <a:pPr lvl="1"/>
            <a:r>
              <a:rPr lang="en-CA" dirty="0" smtClean="0"/>
              <a:t>Risk level</a:t>
            </a:r>
          </a:p>
          <a:p>
            <a:endParaRPr lang="en-C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CA" dirty="0" smtClean="0"/>
              <a:t>2. Types of investments</a:t>
            </a:r>
            <a:endParaRPr lang="en-US" dirty="0"/>
          </a:p>
        </p:txBody>
      </p:sp>
      <p:sp>
        <p:nvSpPr>
          <p:cNvPr id="5" name="Text Placeholder 4"/>
          <p:cNvSpPr>
            <a:spLocks noGrp="1"/>
          </p:cNvSpPr>
          <p:nvPr>
            <p:ph type="body" idx="1"/>
          </p:nvPr>
        </p:nvSpPr>
        <p:spPr/>
        <p:txBody>
          <a:bodyPr/>
          <a:lstStyle/>
          <a:p>
            <a:r>
              <a:rPr lang="en-CA" dirty="0" smtClean="0"/>
              <a:t>Know what you’re investing in</a:t>
            </a:r>
            <a:endParaRPr lang="en-US" dirty="0"/>
          </a:p>
        </p:txBody>
      </p:sp>
      <p:sp>
        <p:nvSpPr>
          <p:cNvPr id="6" name="Rectangle 5"/>
          <p:cNvSpPr/>
          <p:nvPr/>
        </p:nvSpPr>
        <p:spPr>
          <a:xfrm>
            <a:off x="642910" y="4572008"/>
            <a:ext cx="7572428" cy="461665"/>
          </a:xfrm>
          <a:prstGeom prst="rect">
            <a:avLst/>
          </a:prstGeom>
        </p:spPr>
        <p:txBody>
          <a:bodyPr wrap="square">
            <a:spAutoFit/>
          </a:bodyPr>
          <a:lstStyle/>
          <a:p>
            <a:pPr algn="ctr"/>
            <a:r>
              <a:rPr lang="en-CA" sz="2400" i="1" dirty="0" smtClean="0">
                <a:latin typeface="Century Gothic" pitchFamily="34" charset="0"/>
              </a:rPr>
              <a:t>See: “Investments at a Glance” in your kit</a:t>
            </a:r>
            <a:endParaRPr lang="en-US" sz="2400" i="1" dirty="0">
              <a:latin typeface="Century Gothic" pitchFamily="34" charset="0"/>
            </a:endParaRPr>
          </a:p>
        </p:txBody>
      </p:sp>
    </p:spTree>
  </p:cSld>
  <p:clrMapOvr>
    <a:masterClrMapping/>
  </p:clrMapOvr>
</p:sld>
</file>

<file path=ppt/theme/theme1.xml><?xml version="1.0" encoding="utf-8"?>
<a:theme xmlns:a="http://schemas.openxmlformats.org/drawingml/2006/main" name="Knowledge is Pow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Knowledge is Power</Template>
  <TotalTime>7375</TotalTime>
  <Words>2120</Words>
  <Application>Microsoft Office PowerPoint</Application>
  <PresentationFormat>On-screen Show (4:3)</PresentationFormat>
  <Paragraphs>227</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Knowledge is Power</vt:lpstr>
      <vt:lpstr>Take control of your financial future</vt:lpstr>
      <vt:lpstr>What is the New Brunswick Securities Commission?</vt:lpstr>
      <vt:lpstr>Getting started</vt:lpstr>
      <vt:lpstr>1. Setting investment goals</vt:lpstr>
      <vt:lpstr>Make a plan</vt:lpstr>
      <vt:lpstr>Make a plan</vt:lpstr>
      <vt:lpstr>Make a plan</vt:lpstr>
      <vt:lpstr>Make a plan</vt:lpstr>
      <vt:lpstr>2. Types of investments</vt:lpstr>
      <vt:lpstr>Types of Investments</vt:lpstr>
      <vt:lpstr>Types of Investments</vt:lpstr>
      <vt:lpstr>Types of Investments</vt:lpstr>
      <vt:lpstr>Types of Investments</vt:lpstr>
      <vt:lpstr>Types of Investments</vt:lpstr>
      <vt:lpstr>Types of Investments</vt:lpstr>
      <vt:lpstr>Be an Informed Investor</vt:lpstr>
      <vt:lpstr>Investment Fraud</vt:lpstr>
      <vt:lpstr>Red Flags of Fraud</vt:lpstr>
      <vt:lpstr>What the NBSC Can Do</vt:lpstr>
      <vt:lpstr>What the NBSC Can Do (Cont)</vt:lpstr>
      <vt:lpstr>How you might be approached</vt:lpstr>
      <vt:lpstr>Reporting Fraud</vt:lpstr>
      <vt:lpstr>Remember:</vt:lpstr>
    </vt:vector>
  </TitlesOfParts>
  <Company>New Brunswick Department of Justice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Fonds communs de placement</dc:title>
  <dc:creator>marissar</dc:creator>
  <cp:lastModifiedBy>Jaime L. Brockway</cp:lastModifiedBy>
  <cp:revision>740</cp:revision>
  <dcterms:created xsi:type="dcterms:W3CDTF">2009-10-14T19:33:41Z</dcterms:created>
  <dcterms:modified xsi:type="dcterms:W3CDTF">2013-05-30T20:12:59Z</dcterms:modified>
</cp:coreProperties>
</file>